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4493" r:id="rId1"/>
  </p:sldMasterIdLst>
  <p:notesMasterIdLst>
    <p:notesMasterId r:id="rId72"/>
  </p:notesMasterIdLst>
  <p:sldIdLst>
    <p:sldId id="256" r:id="rId2"/>
    <p:sldId id="289" r:id="rId3"/>
    <p:sldId id="257" r:id="rId4"/>
    <p:sldId id="296" r:id="rId5"/>
    <p:sldId id="258" r:id="rId6"/>
    <p:sldId id="259" r:id="rId7"/>
    <p:sldId id="297" r:id="rId8"/>
    <p:sldId id="279" r:id="rId9"/>
    <p:sldId id="261" r:id="rId10"/>
    <p:sldId id="263" r:id="rId11"/>
    <p:sldId id="262" r:id="rId12"/>
    <p:sldId id="264" r:id="rId13"/>
    <p:sldId id="265" r:id="rId14"/>
    <p:sldId id="268" r:id="rId15"/>
    <p:sldId id="269" r:id="rId16"/>
    <p:sldId id="280" r:id="rId17"/>
    <p:sldId id="288" r:id="rId18"/>
    <p:sldId id="276" r:id="rId19"/>
    <p:sldId id="270" r:id="rId20"/>
    <p:sldId id="266" r:id="rId21"/>
    <p:sldId id="272" r:id="rId22"/>
    <p:sldId id="298" r:id="rId23"/>
    <p:sldId id="274" r:id="rId24"/>
    <p:sldId id="281" r:id="rId25"/>
    <p:sldId id="291" r:id="rId26"/>
    <p:sldId id="292" r:id="rId27"/>
    <p:sldId id="294" r:id="rId28"/>
    <p:sldId id="327" r:id="rId29"/>
    <p:sldId id="295" r:id="rId30"/>
    <p:sldId id="299" r:id="rId31"/>
    <p:sldId id="300" r:id="rId32"/>
    <p:sldId id="260" r:id="rId33"/>
    <p:sldId id="301" r:id="rId34"/>
    <p:sldId id="302" r:id="rId35"/>
    <p:sldId id="303" r:id="rId36"/>
    <p:sldId id="304" r:id="rId37"/>
    <p:sldId id="305" r:id="rId38"/>
    <p:sldId id="267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271" r:id="rId47"/>
    <p:sldId id="313" r:id="rId48"/>
    <p:sldId id="314" r:id="rId49"/>
    <p:sldId id="290" r:id="rId50"/>
    <p:sldId id="273" r:id="rId51"/>
    <p:sldId id="315" r:id="rId52"/>
    <p:sldId id="275" r:id="rId53"/>
    <p:sldId id="316" r:id="rId54"/>
    <p:sldId id="277" r:id="rId55"/>
    <p:sldId id="278" r:id="rId56"/>
    <p:sldId id="317" r:id="rId57"/>
    <p:sldId id="282" r:id="rId58"/>
    <p:sldId id="283" r:id="rId59"/>
    <p:sldId id="284" r:id="rId60"/>
    <p:sldId id="285" r:id="rId61"/>
    <p:sldId id="286" r:id="rId62"/>
    <p:sldId id="326" r:id="rId63"/>
    <p:sldId id="318" r:id="rId64"/>
    <p:sldId id="319" r:id="rId65"/>
    <p:sldId id="325" r:id="rId66"/>
    <p:sldId id="320" r:id="rId67"/>
    <p:sldId id="321" r:id="rId68"/>
    <p:sldId id="322" r:id="rId69"/>
    <p:sldId id="323" r:id="rId70"/>
    <p:sldId id="324" r:id="rId71"/>
  </p:sldIdLst>
  <p:sldSz cx="12192000" cy="6858000"/>
  <p:notesSz cx="6858000" cy="9144000"/>
  <p:defaultTextStyle>
    <a:defPPr>
      <a:defRPr lang="en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97"/>
  </p:normalViewPr>
  <p:slideViewPr>
    <p:cSldViewPr snapToGrid="0" snapToObjects="1">
      <p:cViewPr varScale="1">
        <p:scale>
          <a:sx n="112" d="100"/>
          <a:sy n="112" d="100"/>
        </p:scale>
        <p:origin x="57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842BD5-304A-A04F-95D9-1E915F58EF7B}" type="datetimeFigureOut">
              <a:rPr lang="en-FR" smtClean="0"/>
              <a:t>20/05/2021</a:t>
            </a:fld>
            <a:endParaRPr lang="en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7B8603-0AA3-7040-AC59-D1561F4E2055}" type="slidenum">
              <a:rPr lang="en-FR" smtClean="0"/>
              <a:t>‹#›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3304580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0CB73-CF7C-1B4E-9162-97A2CD8F6A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FA22E1-BBF9-3A42-85BE-27DD6FCAFA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16136C-7704-5341-BD93-15AAB3F70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3A9F-BEC2-7347-A9FE-EAE1D856ACBA}" type="datetime1">
              <a:rPr lang="fr-FR" smtClean="0"/>
              <a:t>20/05/2021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5A99CB-23CC-794E-BC78-EA16CCF94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E52F24-77C6-D247-BA40-A47F91DCF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566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E5A44-CD71-FE4D-882D-DFC0E597A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74C762-E856-944D-98DF-5A5CA4D680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F43970-5AD2-F44E-A378-9204F1ABE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93CCB-C35B-0641-A47E-85B79CB89E63}" type="datetime1">
              <a:rPr lang="fr-FR" smtClean="0"/>
              <a:t>20/05/2021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04ECC2-BAAF-D74B-986C-49C9B1E36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5A8E91-6A4A-714B-AAC3-396B2D3B7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063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D88A25-27DA-9241-8FCA-D7EF9641E3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43014A-4E71-9543-BADF-9FDC376F57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D28281-0E6C-7245-8042-B2879B281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74CF3-9EF9-764B-9B24-B090D69C5033}" type="datetime1">
              <a:rPr lang="fr-FR" smtClean="0"/>
              <a:t>20/05/2021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D0EF8-A173-A74A-8843-5F9386627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791573-E289-F946-AC0D-DC6828652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542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C785B-1700-F84E-BD55-92D5B1C56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6FFB6E-461C-A04A-A208-638239E4E4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92FAC-E018-9E4C-89D0-DD8C9B636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AD55-F061-7A47-8912-F1C20375B35E}" type="datetime1">
              <a:rPr lang="fr-FR" smtClean="0"/>
              <a:t>20/05/2021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C1C594-EF52-8C46-87D2-FDC50AB42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02C0B0-C64E-D24F-9C63-2557DDC34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20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37371-E1D7-A847-AF5B-6C67013E8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549CCF-71F1-9C44-A862-F9A41898A4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0DC804-CECD-9D44-BD16-A7BD35546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D3FDB-B98C-6A4C-8FF3-0F2C5FC21D85}" type="datetime1">
              <a:rPr lang="fr-FR" smtClean="0"/>
              <a:t>20/05/2021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78047-E4A5-0C4D-BB06-FF80EBC5F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BE0966-D18C-7241-91AE-C5B635824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108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A83C9-6A1C-6045-8E45-8A16BC108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55BA45-3FE6-6247-956A-AEF6D6B7B2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B247C3-BEAB-0540-9B7A-7A5CC1AD44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E091BE-A403-364B-8A68-827E1EA20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F1EE7-6989-304A-A2B6-8252E48DB432}" type="datetime1">
              <a:rPr lang="fr-FR" smtClean="0"/>
              <a:t>20/05/2021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420496-670D-544C-B4CA-85CBF6F6F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944BB0-3EBC-1045-9C38-7839EB7B6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263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DECB1B-32A1-0441-B209-AD239A7AF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E1907D-71A7-A046-BBC5-BEC618FE46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4F5140-D04A-3D4E-B96F-0623EA0D52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DD44B0-4FE1-E84F-AFFD-2DB0E6B079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A9A9E9-936F-894A-B97D-EC65C48A99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CCF8D0-BEF6-774B-921D-2DC572786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8530F-1D89-114B-8197-C94324D43553}" type="datetime1">
              <a:rPr lang="fr-FR" smtClean="0"/>
              <a:t>20/05/2021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38143F-FB81-E547-B9F0-16AD15DD2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7E57F6-8A1B-3940-BC8F-4AC8AD844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745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952F3-7536-AE49-B8BA-BABF5C483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0AB6C5-3F09-E345-9AC4-C9A0099AA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D666B-4B08-BC4F-BE5C-A7D52732EF40}" type="datetime1">
              <a:rPr lang="fr-FR" smtClean="0"/>
              <a:t>20/05/2021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959938-B0C9-6449-B984-F6E7CAF2B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81EAD4-6EDB-4342-9A77-579209F19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307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BA0BA3-7CEE-E04C-A313-BE6EED1BA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0826C-3526-E64B-B166-7F83E5DD14EA}" type="datetime1">
              <a:rPr lang="fr-FR" smtClean="0"/>
              <a:t>20/05/2021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224001-7A8E-994A-B614-B71FD8190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F97C8C-27CF-0043-8721-17EC6084B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618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1C0873-2D33-BA43-8851-971D7BD11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59E458-ED3A-164B-A01B-5168E0B4B0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6C3802-4E8F-7F4E-92A9-F9700D4815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20C608-68E1-C041-9139-E4A4AF6B5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70E7C-5C01-2141-8C84-2A708B9B3084}" type="datetime1">
              <a:rPr lang="fr-FR" smtClean="0"/>
              <a:t>20/05/2021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6951E8-D107-074E-8E88-D2360E0AF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7587DB-048F-2445-8E7E-D115A52C3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440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0912D-DBEB-2647-8AF1-D2C372A42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15BF51-6A93-E943-8E2A-D97D947111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0EE09E-CFAA-8444-A335-D8B6BB0337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B09789-8D54-5545-903B-67578DCA6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2A177-3101-F14D-8BF4-FABA17905905}" type="datetime1">
              <a:rPr lang="fr-FR" smtClean="0"/>
              <a:t>20/05/2021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AD0A49-0CCE-9548-861C-9E7BDB6B7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75B00B-BF25-2644-9EC5-BB7B83D6E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080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1EF695-C9D5-774A-815C-BE16628E8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DEE886-AD7A-6C40-B4CF-60D8027D0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326B6-2116-B342-A2A4-4DA59A8DFE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A787B-701C-A74C-B856-4CA573BF6204}" type="datetime1">
              <a:rPr lang="fr-FR" smtClean="0"/>
              <a:t>20/05/2021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91C785-C660-5F49-90A7-FDCE71729C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Sample Footer Text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AE9949-939A-0648-B1BC-80A483B308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E28480-1C08-4458-AD97-0283E6FFD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563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94" r:id="rId1"/>
    <p:sldLayoutId id="2147484495" r:id="rId2"/>
    <p:sldLayoutId id="2147484496" r:id="rId3"/>
    <p:sldLayoutId id="2147484497" r:id="rId4"/>
    <p:sldLayoutId id="2147484498" r:id="rId5"/>
    <p:sldLayoutId id="2147484499" r:id="rId6"/>
    <p:sldLayoutId id="2147484500" r:id="rId7"/>
    <p:sldLayoutId id="2147484501" r:id="rId8"/>
    <p:sldLayoutId id="2147484502" r:id="rId9"/>
    <p:sldLayoutId id="2147484503" r:id="rId10"/>
    <p:sldLayoutId id="2147484504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traugott@stanford.ed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-corpora.org/eebo/" TargetMode="External"/><Relationship Id="rId2" Type="http://schemas.openxmlformats.org/officeDocument/2006/relationships/hyperlink" Target="https://www.english-corpora.org.coca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oed.com/" TargetMode="Externa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353/lan.1999.0033" TargetMode="External"/><Relationship Id="rId2" Type="http://schemas.openxmlformats.org/officeDocument/2006/relationships/hyperlink" Target="https://doi.org/10.1515/ling-2017-0012" TargetMode="Externa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16187-0703-5D41-A2EF-3FC4B875E8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9621" y="289932"/>
            <a:ext cx="8980449" cy="2560146"/>
          </a:xfrm>
        </p:spPr>
        <p:txBody>
          <a:bodyPr>
            <a:normAutofit/>
          </a:bodyPr>
          <a:lstStyle/>
          <a:p>
            <a:r>
              <a:rPr lang="en-FR" sz="4900" dirty="0">
                <a:solidFill>
                  <a:srgbClr val="7030A0"/>
                </a:solidFill>
                <a:latin typeface="Algerian" panose="020F0502020204030204" pitchFamily="34" charset="0"/>
                <a:cs typeface="Algerian" panose="020F0502020204030204" pitchFamily="34" charset="0"/>
              </a:rPr>
              <a:t>Putting pragmatics into Construction Grammar: </a:t>
            </a:r>
            <a:br>
              <a:rPr lang="en-FR" dirty="0">
                <a:latin typeface="Algerian" panose="020F0502020204030204" pitchFamily="34" charset="0"/>
                <a:cs typeface="Algerian" panose="020F0502020204030204" pitchFamily="34" charset="0"/>
              </a:rPr>
            </a:br>
            <a:r>
              <a:rPr lang="en-FR" sz="3600" dirty="0">
                <a:solidFill>
                  <a:srgbClr val="0070C0"/>
                </a:solidFill>
                <a:latin typeface="Algerian" pitchFamily="82" charset="77"/>
                <a:cs typeface="Al Bayan Plain" pitchFamily="2" charset="-78"/>
              </a:rPr>
              <a:t>The development of DISCOURSE STRUCTURING MARKERS in English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CD11A7-15E5-4741-BF11-EABD74BFFF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313216"/>
            <a:ext cx="9144000" cy="2719594"/>
          </a:xfrm>
        </p:spPr>
        <p:txBody>
          <a:bodyPr>
            <a:normAutofit fontScale="92500" lnSpcReduction="20000"/>
          </a:bodyPr>
          <a:lstStyle/>
          <a:p>
            <a:r>
              <a:rPr lang="en-FR" sz="3600">
                <a:solidFill>
                  <a:srgbClr val="7030A0"/>
                </a:solidFill>
                <a:latin typeface="Algerian" pitchFamily="82" charset="77"/>
                <a:cs typeface="Arial" panose="020B0604020202020204" pitchFamily="34" charset="0"/>
              </a:rPr>
              <a:t>CICFL-20</a:t>
            </a:r>
            <a:r>
              <a:rPr lang="en-FR" sz="3600" dirty="0">
                <a:solidFill>
                  <a:srgbClr val="7030A0"/>
                </a:solidFill>
                <a:latin typeface="Algerian" pitchFamily="82" charset="77"/>
                <a:cs typeface="Arial" panose="020B0604020202020204" pitchFamily="34" charset="0"/>
              </a:rPr>
              <a:t>. Lecture 1a. </a:t>
            </a:r>
          </a:p>
          <a:p>
            <a:r>
              <a:rPr lang="en-FR" sz="3600" dirty="0">
                <a:solidFill>
                  <a:srgbClr val="7030A0"/>
                </a:solidFill>
                <a:latin typeface="Algerian" pitchFamily="82" charset="77"/>
                <a:cs typeface="Arial" panose="020B0604020202020204" pitchFamily="34" charset="0"/>
              </a:rPr>
              <a:t>Goals; “knowledge of language” </a:t>
            </a:r>
          </a:p>
          <a:p>
            <a:r>
              <a:rPr lang="en-FR" sz="3600" dirty="0">
                <a:solidFill>
                  <a:srgbClr val="7030A0"/>
                </a:solidFill>
                <a:latin typeface="Algerian" pitchFamily="82" charset="77"/>
                <a:cs typeface="Arial" panose="020B0604020202020204" pitchFamily="34" charset="0"/>
              </a:rPr>
              <a:t>IN cognitive linguistics</a:t>
            </a:r>
            <a:endParaRPr lang="en-FR" sz="3600" dirty="0">
              <a:solidFill>
                <a:srgbClr val="002060"/>
              </a:solidFill>
              <a:latin typeface="Algerian" pitchFamily="82" charset="77"/>
              <a:cs typeface="Arial" panose="020B0604020202020204" pitchFamily="34" charset="0"/>
            </a:endParaRPr>
          </a:p>
          <a:p>
            <a:pPr algn="r"/>
            <a:r>
              <a:rPr lang="en-FR" dirty="0">
                <a:solidFill>
                  <a:srgbClr val="002060"/>
                </a:solidFill>
              </a:rPr>
              <a:t>Elizabeth Closs Traugott</a:t>
            </a:r>
          </a:p>
          <a:p>
            <a:pPr algn="r"/>
            <a:r>
              <a:rPr lang="en-FR" dirty="0">
                <a:solidFill>
                  <a:srgbClr val="00206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traugott@stanford.edu</a:t>
            </a:r>
            <a:endParaRPr lang="en-FR" dirty="0">
              <a:solidFill>
                <a:srgbClr val="002060"/>
              </a:solidFill>
            </a:endParaRPr>
          </a:p>
          <a:p>
            <a:pPr algn="r"/>
            <a:r>
              <a:rPr lang="en-FR" dirty="0">
                <a:solidFill>
                  <a:srgbClr val="002060"/>
                </a:solidFill>
              </a:rPr>
              <a:t>Monday May 10th 2021</a:t>
            </a:r>
          </a:p>
        </p:txBody>
      </p:sp>
    </p:spTree>
    <p:extLst>
      <p:ext uri="{BB962C8B-B14F-4D97-AF65-F5344CB8AC3E}">
        <p14:creationId xmlns:p14="http://schemas.microsoft.com/office/powerpoint/2010/main" val="35323802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E0CD2-CDEC-EE43-B42D-40E72FF0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FR" sz="3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knowledge of language consist of?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F45715-5258-8040-B0A5-3D81CC198C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•   What, in practice, do these conventions appear to be?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•   If one thinks of the examples used and how they are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discussed, they mainly have to do with: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-  event structure (how do we express motion and manner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(</a:t>
            </a:r>
            <a:r>
              <a:rPr lang="en-US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Talmy 2000))?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(2)  swim into the cave/go into the cave swimming</a:t>
            </a:r>
            <a:endParaRPr lang="en-FR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8404DA-189F-D94D-A2EA-49339D278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714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672A9-BE05-9A4B-9A2E-56277E5B3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FR" sz="3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knowledge of language consist of?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852302-8A22-0F47-BC9C-DE9A5A0E37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43100"/>
            <a:ext cx="10515600" cy="39766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FR" sz="3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FR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 argument structure, e.g. the ditransitive and its relation to</a:t>
            </a:r>
          </a:p>
          <a:p>
            <a:pPr marL="0" indent="0">
              <a:buNone/>
            </a:pPr>
            <a:r>
              <a:rPr lang="en-FR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other structures (Goldberg 1995, 2006):</a:t>
            </a:r>
          </a:p>
          <a:p>
            <a:pPr marL="514350" indent="-514350">
              <a:buAutoNum type="arabicParenBoth" startAt="3"/>
            </a:pPr>
            <a:r>
              <a:rPr lang="en-FR" sz="3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a.  Sue told Jane a story </a:t>
            </a:r>
          </a:p>
          <a:p>
            <a:pPr marL="0" indent="0">
              <a:buNone/>
            </a:pPr>
            <a:r>
              <a:rPr lang="en-FR" sz="3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b.  Sue told a story to Jane (prepositional)</a:t>
            </a:r>
          </a:p>
          <a:p>
            <a:pPr marL="0" indent="0">
              <a:buNone/>
            </a:pPr>
            <a:r>
              <a:rPr lang="en-FR" sz="3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c.  Pat loaded hay onto the truck (caused-motion)</a:t>
            </a:r>
          </a:p>
          <a:p>
            <a:pPr marL="0" indent="0">
              <a:buNone/>
            </a:pPr>
            <a:r>
              <a:rPr lang="en-FR" sz="3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d.  Bob squeezed the ball flat (resultative)</a:t>
            </a:r>
          </a:p>
          <a:p>
            <a:pPr marL="0" indent="0">
              <a:buNone/>
            </a:pPr>
            <a:r>
              <a:rPr lang="en-FR" dirty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</a:p>
          <a:p>
            <a:pPr marL="0" indent="0">
              <a:buNone/>
            </a:pPr>
            <a:r>
              <a:rPr lang="en-FR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FA51A8-EF46-8445-AB71-299A72296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792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E40BC7-2F59-F642-AE15-F2DF77FC8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FR" sz="3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knowledge of language consist of?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C4563-B69B-0946-94D4-766E6E0AB7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Goldberg discusses how ditransitives entail reception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(if I gave you something you received it—this is a pragmatic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aspect of knowledge of language), 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-  except with the refusal class (</a:t>
            </a:r>
            <a:r>
              <a:rPr lang="en-FR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 denied him a kiss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But there is little discussion of non-truth-conditional meaning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(pragmatics) in general.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That is surely part of knowledge of language!</a:t>
            </a:r>
          </a:p>
          <a:p>
            <a:pPr marL="0" indent="0">
              <a:buNone/>
            </a:pPr>
            <a:endParaRPr lang="en-FR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F88720-BA57-0646-BD3D-5C0DD85AB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122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C6FA68-31EC-7347-85F2-D43A23C80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FR" sz="3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knowledge of language consist of?</a:t>
            </a:r>
            <a:endParaRPr lang="en-FR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EF3BF6-41BC-FE45-BCEB-DC6722192E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1378"/>
            <a:ext cx="10515600" cy="43255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Knowledge of linguistic conventions presumably consists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of knowledge of how to use and understand non-truth-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conditional expressions (Es) like </a:t>
            </a:r>
            <a:r>
              <a:rPr lang="en-FR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all:</a:t>
            </a:r>
          </a:p>
          <a:p>
            <a:pPr marL="0" indent="0">
              <a:buNone/>
            </a:pPr>
            <a:r>
              <a:rPr lang="en-FR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(4) They got married </a:t>
            </a:r>
            <a:r>
              <a:rPr lang="en-FR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all</a:t>
            </a:r>
            <a:r>
              <a:rPr lang="en-FR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and a variety of pragmatic markers that I won’t dscuss,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e.g. </a:t>
            </a:r>
            <a:r>
              <a:rPr lang="en-FR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well, I mean, y’know.</a:t>
            </a:r>
          </a:p>
          <a:p>
            <a:pPr marL="0" indent="0">
              <a:buNone/>
            </a:pPr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494EA4-1B02-8D4F-A5BE-CFF5B1194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47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E851B-E0A3-C544-A8B4-3AA886EFD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FR" sz="3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knowledge of language consist of?</a:t>
            </a:r>
            <a:endParaRPr lang="en-FR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88F77E-445F-444F-8249-7A421934EC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am responding 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recent calls to 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 principled ways of infusing more pragmatics into constructionalist thinking (e.g. Cappelle 2017; Finkbeiner 2019a).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Finkbeiner (2019b) distinguishes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[-conventional] pragmatics (what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used to be thought of as pragmatics)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and  [+conventional] pragmatics (the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subject-matter of much current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historical work).</a:t>
            </a: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54078-B9E9-564D-B4FD-4E321B7CA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14</a:t>
            </a:fld>
            <a:endParaRPr lang="en-US"/>
          </a:p>
        </p:txBody>
      </p:sp>
      <p:pic>
        <p:nvPicPr>
          <p:cNvPr id="6" name="Picture 5" descr="A person wearing glasses and smiling at the camera&#10;&#10;Description automatically generated">
            <a:extLst>
              <a:ext uri="{FF2B5EF4-FFF2-40B4-BE49-F238E27FC236}">
                <a16:creationId xmlns:a16="http://schemas.microsoft.com/office/drawing/2014/main" id="{46219FA4-0F07-9943-9676-C8178FB4A4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5212" y="3214688"/>
            <a:ext cx="3938587" cy="264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8762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A8BC0-35A5-4546-A094-BBB1C485C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FR" sz="3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knowledge of language consist of?</a:t>
            </a:r>
            <a:endParaRPr lang="en-FR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EF26AA-5CF2-6A47-8B9C-EEB0D38AE3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 the different kinds of pragmatic knowledge associated with:</a:t>
            </a:r>
          </a:p>
          <a:p>
            <a:pPr marL="514350" indent="-514350">
              <a:buAutoNum type="arabicParenBoth" startAt="5"/>
            </a:pPr>
            <a:r>
              <a:rPr lang="en-FR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Do you have time for coffee?</a:t>
            </a:r>
          </a:p>
          <a:p>
            <a:pPr marL="0" indent="0">
              <a:buNone/>
            </a:pPr>
            <a:r>
              <a:rPr lang="en-FR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B. My train leaves at 8.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(not linguistically conventional; context dependent)</a:t>
            </a:r>
          </a:p>
          <a:p>
            <a:pPr marL="0" indent="0">
              <a:buNone/>
            </a:pPr>
            <a:r>
              <a:rPr lang="en-FR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(6) a. Thanks </a:t>
            </a:r>
            <a:r>
              <a:rPr lang="en-FR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the same</a:t>
            </a:r>
          </a:p>
          <a:p>
            <a:pPr marL="0" indent="0">
              <a:buNone/>
            </a:pPr>
            <a:r>
              <a:rPr lang="en-FR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b. They got married </a:t>
            </a:r>
            <a:r>
              <a:rPr lang="en-FR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all/anyway/by the way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(linguistically conventional--one has to learn the form-meaning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pairings (“constructions”); not fully context-dependent)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B700C3-90C3-224B-8935-D303C9CF0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926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FF1B6-AC99-F045-B45E-A7FFF62B8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177" y="453367"/>
            <a:ext cx="10515600" cy="761148"/>
          </a:xfrm>
        </p:spPr>
        <p:txBody>
          <a:bodyPr>
            <a:normAutofit/>
          </a:bodyPr>
          <a:lstStyle/>
          <a:p>
            <a:pPr algn="ctr"/>
            <a:r>
              <a:rPr lang="en-FR" sz="3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knowledge of language consist of?</a:t>
            </a:r>
            <a:endParaRPr lang="en-FR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D1FB0E-89C9-7B47-B405-11A5125F2D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3902"/>
            <a:ext cx="10515600" cy="47830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So among linguistic conventions are: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	</a:t>
            </a:r>
            <a:r>
              <a:rPr lang="en-FR" b="1" dirty="0">
                <a:solidFill>
                  <a:srgbClr val="002060"/>
                </a:solidFill>
              </a:rPr>
              <a:t>Discourse Structuring Markers (DSMs): </a:t>
            </a:r>
            <a:r>
              <a:rPr lang="en-FR" dirty="0">
                <a:solidFill>
                  <a:srgbClr val="002060"/>
                </a:solidFill>
              </a:rPr>
              <a:t>a set of expressions that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           are usually used clause-initially to cue the relationship between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           a prior discourse segment (D1) and an upcoming one (D2).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	They range from partially contentful (semantic) and mono—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	functional (e.g. </a:t>
            </a:r>
            <a:r>
              <a:rPr lang="en-FR" i="1" dirty="0">
                <a:solidFill>
                  <a:srgbClr val="002060"/>
                </a:solidFill>
              </a:rPr>
              <a:t>instead</a:t>
            </a:r>
            <a:r>
              <a:rPr lang="en-FR" dirty="0">
                <a:solidFill>
                  <a:srgbClr val="002060"/>
                </a:solidFill>
              </a:rPr>
              <a:t>), to mainly pragmatic and multifunctional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 	(e.g. </a:t>
            </a:r>
            <a:r>
              <a:rPr lang="en-FR" i="1" dirty="0">
                <a:solidFill>
                  <a:srgbClr val="002060"/>
                </a:solidFill>
              </a:rPr>
              <a:t>after all</a:t>
            </a:r>
            <a:r>
              <a:rPr lang="en-FR" dirty="0">
                <a:solidFill>
                  <a:srgbClr val="002060"/>
                </a:solidFill>
              </a:rPr>
              <a:t>).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My aim is to show that they constitute part of knowledge of language and shou</a:t>
            </a:r>
            <a:r>
              <a:rPr lang="en-GB" dirty="0" err="1">
                <a:solidFill>
                  <a:srgbClr val="002060"/>
                </a:solidFill>
              </a:rPr>
              <a:t>ld</a:t>
            </a:r>
            <a:r>
              <a:rPr lang="en-FR" dirty="0">
                <a:solidFill>
                  <a:srgbClr val="002060"/>
                </a:solidFill>
              </a:rPr>
              <a:t> be considered to be part of grammar.</a:t>
            </a:r>
          </a:p>
          <a:p>
            <a:pPr marL="0" indent="0">
              <a:buNone/>
            </a:pPr>
            <a:endParaRPr lang="en-FR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EE6E58-49CA-8349-8BD7-CCD570712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0080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23117A-1B61-B747-B4AB-727EAE7BF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>
            <a:normAutofit/>
          </a:bodyPr>
          <a:lstStyle/>
          <a:p>
            <a:pPr algn="ctr"/>
            <a:r>
              <a:rPr lang="en-FR" sz="3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knowledge of language consist of?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39DCE6-B0AD-E84F-A600-DF3090BD58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•  DSMs include “</a:t>
            </a:r>
            <a:r>
              <a:rPr lang="en-FR" b="1" dirty="0">
                <a:solidFill>
                  <a:srgbClr val="002060"/>
                </a:solidFill>
              </a:rPr>
              <a:t>Discourse Markers</a:t>
            </a:r>
            <a:r>
              <a:rPr lang="en-FR" dirty="0">
                <a:solidFill>
                  <a:srgbClr val="002060"/>
                </a:solidFill>
              </a:rPr>
              <a:t>” (DMs; see Schiffrin 1987).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•  I use the terms DM only for the fully pragmatic, multifunctional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    subset of DSMs (but note Fraser also calls monofunctional ones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    DMs).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•  Consider: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       </a:t>
            </a:r>
            <a:r>
              <a:rPr lang="en-FR" b="1" dirty="0">
                <a:solidFill>
                  <a:srgbClr val="00B050"/>
                </a:solidFill>
              </a:rPr>
              <a:t>after all</a:t>
            </a:r>
            <a:r>
              <a:rPr lang="en-FR" dirty="0">
                <a:solidFill>
                  <a:srgbClr val="00B050"/>
                </a:solidFill>
              </a:rPr>
              <a:t>, they got married; they got married </a:t>
            </a:r>
            <a:r>
              <a:rPr lang="en-FR" b="1" dirty="0">
                <a:solidFill>
                  <a:srgbClr val="00B050"/>
                </a:solidFill>
              </a:rPr>
              <a:t>after all</a:t>
            </a:r>
            <a:r>
              <a:rPr lang="en-FR" b="1" dirty="0">
                <a:solidFill>
                  <a:srgbClr val="002060"/>
                </a:solidFill>
              </a:rPr>
              <a:t> </a:t>
            </a:r>
            <a:r>
              <a:rPr lang="en-FR" dirty="0">
                <a:solidFill>
                  <a:srgbClr val="002060"/>
                </a:solidFill>
              </a:rPr>
              <a:t>(DSM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       and DM as multifunctional)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       </a:t>
            </a:r>
            <a:r>
              <a:rPr lang="en-FR" b="1" dirty="0">
                <a:solidFill>
                  <a:srgbClr val="00B050"/>
                </a:solidFill>
              </a:rPr>
              <a:t>all the same</a:t>
            </a:r>
            <a:r>
              <a:rPr lang="en-FR" dirty="0">
                <a:solidFill>
                  <a:srgbClr val="00B050"/>
                </a:solidFill>
              </a:rPr>
              <a:t>, they got married; they got married </a:t>
            </a:r>
            <a:r>
              <a:rPr lang="en-FR" b="1" dirty="0">
                <a:solidFill>
                  <a:srgbClr val="00B050"/>
                </a:solidFill>
              </a:rPr>
              <a:t>all the same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       (DSM, but not DM as monofunctional)</a:t>
            </a:r>
          </a:p>
          <a:p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6C2E5D-3941-1C44-8001-BA928DC33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1938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D7CD1-A0CC-4549-A444-DB313DDD4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FR" sz="3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knowledge of language consist of?</a:t>
            </a:r>
            <a:endParaRPr lang="en-FR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9DC26D-8F80-5243-B6E9-B61524BD90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DSMs are largely markers designed not only to demonstrate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what relationship between discourse segments the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Speaker/Writer intends but also to cue those relationships for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the Hearer/Reader and to negotiate meaning.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Language is not just a repository of structures, but a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dynamic system which we can use to communicate and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negotiate meaning.</a:t>
            </a:r>
          </a:p>
          <a:p>
            <a:pPr marL="0" indent="0">
              <a:buNone/>
            </a:pPr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9EFF13-D0DC-B142-BED0-95795A7DD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5166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751DF-981E-2841-A8A2-473411579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FR" sz="3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knowledge of language consist of?</a:t>
            </a:r>
            <a:endParaRPr lang="en-FR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A64193-2C29-B74B-95B5-10F42A5F6D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FR" dirty="0">
                <a:solidFill>
                  <a:srgbClr val="002060"/>
                </a:solidFill>
              </a:rPr>
              <a:t>DSMs are all essential in conversation (</a:t>
            </a:r>
            <a:r>
              <a:rPr lang="en-FR" i="1" dirty="0">
                <a:solidFill>
                  <a:srgbClr val="002060"/>
                </a:solidFill>
              </a:rPr>
              <a:t>and, but</a:t>
            </a:r>
            <a:r>
              <a:rPr lang="en-FR" dirty="0">
                <a:solidFill>
                  <a:srgbClr val="002060"/>
                </a:solidFill>
              </a:rPr>
              <a:t>).</a:t>
            </a:r>
          </a:p>
          <a:p>
            <a:r>
              <a:rPr lang="en-FR" dirty="0">
                <a:solidFill>
                  <a:srgbClr val="002060"/>
                </a:solidFill>
              </a:rPr>
              <a:t>Some are essential in writing (</a:t>
            </a:r>
            <a:r>
              <a:rPr lang="en-FR" i="1" dirty="0">
                <a:solidFill>
                  <a:srgbClr val="002060"/>
                </a:solidFill>
              </a:rPr>
              <a:t>instead, however, by the way</a:t>
            </a:r>
            <a:r>
              <a:rPr lang="en-FR" dirty="0">
                <a:solidFill>
                  <a:srgbClr val="002060"/>
                </a:solidFill>
              </a:rPr>
              <a:t>). 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• But if grammars privilege syntax they are often marginalized, e.g. 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   in Huddleston &amp; Pullum (2002) they appear in chapter 15 on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   coordination and supplementation.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• In Heine et al. (2017, In Press) they are said to be part of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   “thetical” grammar (not “sentence” grammar).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• They do not appear as a topic in any of Goldberg’s or Croft’s books.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• They are worthy of consideration all the same!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9F402E-FD86-0347-87DE-F588464E2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23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09F82-E423-7246-8C71-2726E8B4B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659122"/>
          </a:xfrm>
        </p:spPr>
        <p:txBody>
          <a:bodyPr>
            <a:normAutofit fontScale="90000"/>
          </a:bodyPr>
          <a:lstStyle/>
          <a:p>
            <a:pPr algn="ctr"/>
            <a:r>
              <a:rPr lang="en-FR" b="1" dirty="0">
                <a:solidFill>
                  <a:srgbClr val="7030A0"/>
                </a:solidFill>
              </a:rPr>
              <a:t>Today’s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BB3A0-365F-0749-9FDF-F5DFCCB01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90649"/>
            <a:ext cx="10515600" cy="528631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1A    Goals of the lectures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What does “knowledge of language” consist of in Construction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Grammar (CxG) as developed in Goldberg (1995, 2006)?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How can changes in knowledge of language be accounted for in CxG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terms?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Data sources</a:t>
            </a:r>
          </a:p>
          <a:p>
            <a:pPr marL="0" indent="0">
              <a:buNone/>
            </a:pPr>
            <a:endParaRPr lang="en-FR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1B    Some basic principles of cognitive linguistics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Some basic principles of construction grammar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Approaches to pragmatics in cognitive linguistics</a:t>
            </a:r>
          </a:p>
          <a:p>
            <a:pPr marL="0" indent="0">
              <a:buNone/>
            </a:pPr>
            <a:endParaRPr lang="en-FR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In each lecture there will be a 5 min. break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I intend to leave 30 mins. for questions, comments </a:t>
            </a:r>
            <a:r>
              <a:rPr lang="en-GB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 challenges</a:t>
            </a:r>
          </a:p>
          <a:p>
            <a:pPr marL="0" indent="0">
              <a:buNone/>
            </a:pPr>
            <a:endParaRPr lang="en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A7D597-0DEE-4640-B62E-D9E111AC4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4148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76B17-D7FD-854D-9F60-3A4E04396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FR" sz="3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can changes in knowledge of language </a:t>
            </a:r>
            <a:br>
              <a:rPr lang="en-FR" sz="3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FR" sz="3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accounted for in CxG terms?</a:t>
            </a:r>
            <a:endParaRPr lang="en-FR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D20C07-310B-1740-9AAC-EE02613557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A great deal of work on cognitive linguistics is synchronic.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But there has been increasing interest in accounting for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change, because: 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-  linguistic knowledge changes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-  language-users have to negotiate meaning as change 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occurs (think of grandchildren talking to grandparents, 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teenagers seeking to be noticed, 2nd lg. users seeking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to communicate in </a:t>
            </a:r>
            <a:r>
              <a:rPr lang="en-GB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2nd lg).</a:t>
            </a:r>
          </a:p>
          <a:p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F51BC5-4B4E-354A-86C0-63B271840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970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9B699-B047-D242-88A3-3B1BDD58A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can changes in knowledge of language </a:t>
            </a:r>
            <a:b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accounted for in CxG terms?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1B6E0-80AF-134C-BDD4-657266677C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 historical linguist, one of my goals is to 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introduce some constructionalist ways of thinking about changes.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In Traugott &amp; Trousdale (2013) a constructionalist perspective 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on change was developed and the term “constructionalization”</a:t>
            </a:r>
          </a:p>
          <a:p>
            <a:pPr marL="0" indent="0">
              <a:buNone/>
            </a:pPr>
            <a:r>
              <a:rPr lang="en-FR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was 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used. 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This perspective will be discussed in Lecture 2.</a:t>
            </a:r>
          </a:p>
          <a:p>
            <a:pPr marL="0" indent="0">
              <a:buNone/>
            </a:pPr>
            <a:endParaRPr lang="en-FR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C7350E-EE8F-084C-9E37-F298CA94E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7714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FB9B3-DA32-2E44-9535-1354FA0D4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can changes in knowledge of language </a:t>
            </a:r>
            <a:b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accounted for in CxG terms?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8971BF-6043-CB4E-A855-EBF9FB6014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9733"/>
            <a:ext cx="10515600" cy="4077230"/>
          </a:xfrm>
        </p:spPr>
        <p:txBody>
          <a:bodyPr/>
          <a:lstStyle/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For now, let me say that constructionalization is the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development of a new form-meaning pairing. It is distinguished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from constructional changes, which are in large part contextual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odifications before and after constructionalization. </a:t>
            </a:r>
          </a:p>
          <a:p>
            <a:pPr marL="0" indent="0">
              <a:buNone/>
            </a:pPr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618700-C9F5-BE4B-AF37-FEE9158D1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8021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1F718-9A00-1A42-ADA3-8442E40A3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6883"/>
            <a:ext cx="10515600" cy="933606"/>
          </a:xfrm>
        </p:spPr>
        <p:txBody>
          <a:bodyPr>
            <a:normAutofit fontScale="90000"/>
          </a:bodyPr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can changes in knowledge of language </a:t>
            </a:r>
            <a:b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accounted for in CxG terms?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F65CA3-D809-C242-A74F-746DA3AFFB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3179"/>
            <a:ext cx="10515600" cy="3895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•  Theoretical ideas must be grounded in empirical evidence.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•  My evidence is examples of the rise of DSMs.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•  Focus is on the cline from relatively contentful/monofunctional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DSM uses to relatively pragmatic/multifunctional DM uses.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•  My data are from English, but I will propose a way to use a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historical constructionalist model to analyze DSMs in any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language.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4B90C6-4FD4-0547-A17A-F61CA06DF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7158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FB017-706B-6842-BCA3-FD9C51978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94241"/>
          </a:xfrm>
        </p:spPr>
        <p:txBody>
          <a:bodyPr>
            <a:normAutofit fontScale="90000"/>
          </a:bodyPr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 do I get my data/evidence?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F53147-8BB7-2648-B6B8-AEF38460BC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93180"/>
            <a:ext cx="10515600" cy="4983783"/>
          </a:xfrm>
        </p:spPr>
        <p:txBody>
          <a:bodyPr>
            <a:normAutofit/>
          </a:bodyPr>
          <a:lstStyle/>
          <a:p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mainly use the following corpora. A</a:t>
            </a:r>
            <a:r>
              <a:rPr lang="en-GB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 are written or, in the case of COCA there is spoken material as well (public speech, not private conversation).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COCA   </a:t>
            </a:r>
            <a:r>
              <a:rPr lang="en-US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Corpus of Contemporary American English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1990–2019.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1 billion words as of March 2020.</a:t>
            </a:r>
            <a:endParaRPr lang="en-US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COHA   </a:t>
            </a:r>
            <a:r>
              <a:rPr lang="en-US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Corpus of Historical American English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fr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1810–2009. 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400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million words.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EEBO    </a:t>
            </a:r>
            <a:r>
              <a:rPr lang="en-US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Early English Books Online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1470s to 1690s. 775 million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words of printed texts.</a:t>
            </a:r>
            <a:endParaRPr lang="en-FR" dirty="0"/>
          </a:p>
          <a:p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3C6E68-FC1E-EB43-B185-A5469D420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7092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F70A68-0D00-AB4C-9006-8A901E676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42913"/>
            <a:ext cx="10515600" cy="6278561"/>
          </a:xfrm>
        </p:spPr>
        <p:txBody>
          <a:bodyPr/>
          <a:lstStyle/>
          <a:p>
            <a:r>
              <a:rPr lang="en-FR" dirty="0">
                <a:latin typeface="Arial" panose="020B0604020202020204" pitchFamily="34" charset="0"/>
                <a:cs typeface="Arial" panose="020B0604020202020204" pitchFamily="34" charset="0"/>
              </a:rPr>
              <a:t>Corpus data looks like this (COCA):</a:t>
            </a:r>
          </a:p>
          <a:p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4D6B69-782A-E84F-AE60-BDE78C0FE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25</a:t>
            </a:fld>
            <a:endParaRPr lang="en-US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851F55D8-7566-0F4B-B29B-4FF5FE77E8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62593"/>
            <a:ext cx="9144000" cy="547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7495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869E8A-5A73-9C4F-A857-E54B02B066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00088"/>
            <a:ext cx="10515600" cy="5476875"/>
          </a:xfrm>
        </p:spPr>
        <p:txBody>
          <a:bodyPr/>
          <a:lstStyle/>
          <a:p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there was no printing in England before 1476. Many manuscripts look like this: (story of Noah’s ark) from c1000.</a:t>
            </a:r>
          </a:p>
          <a:p>
            <a:pPr marL="0" indent="0">
              <a:buNone/>
            </a:pPr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B8E50A-2F19-3D42-A6D8-96C5C2008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26</a:t>
            </a:fld>
            <a:endParaRPr lang="en-US"/>
          </a:p>
        </p:txBody>
      </p:sp>
      <p:pic>
        <p:nvPicPr>
          <p:cNvPr id="6" name="Picture 5" descr="A picture containing text, stone&#10;&#10;Description automatically generated">
            <a:extLst>
              <a:ext uri="{FF2B5EF4-FFF2-40B4-BE49-F238E27FC236}">
                <a16:creationId xmlns:a16="http://schemas.microsoft.com/office/drawing/2014/main" id="{0D36595B-5B25-AC43-A7B6-F359C552B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1585913"/>
            <a:ext cx="6257925" cy="444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6771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EB55E-84BC-5645-A67C-B5BF925A8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FR" sz="40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Data/evidence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1B2C5F-93BA-F149-AD65-7769BC005A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MSS were written on velum (specially prepared cow hide) and were expensive and time-consuming to produce. </a:t>
            </a:r>
          </a:p>
          <a:p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only highly valued texts were written down and copied (there are some very interesting doodles and poems in margins, though).</a:t>
            </a:r>
          </a:p>
          <a:p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changed when printing (and paper) became available.</a:t>
            </a:r>
          </a:p>
          <a:p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Early printed books were designed to look like MSS, but mostly wi</a:t>
            </a:r>
            <a:r>
              <a:rPr lang="en-GB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fewer designs.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7C41F1-B600-F041-A1CD-B4B9912A3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5834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08ECF-1D37-4849-843F-7985D24865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21808"/>
          </a:xfrm>
        </p:spPr>
        <p:txBody>
          <a:bodyPr>
            <a:normAutofit/>
          </a:bodyPr>
          <a:lstStyle/>
          <a:p>
            <a:pPr algn="ctr"/>
            <a:r>
              <a:rPr lang="en-FR" sz="40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Data/evidence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BACF3-A1DD-724F-98F7-77BEB6B972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6322"/>
            <a:ext cx="10515600" cy="4890028"/>
          </a:xfrm>
        </p:spPr>
        <p:txBody>
          <a:bodyPr/>
          <a:lstStyle/>
          <a:p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Caxton’s first printed book, </a:t>
            </a:r>
            <a:r>
              <a:rPr lang="en-FR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History of Troy 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(1473), was printed in Germany, where 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printing started (Guthenberg Press). </a:t>
            </a:r>
          </a:p>
          <a:p>
            <a:pPr marL="0" indent="0">
              <a:buNone/>
            </a:pPr>
            <a:r>
              <a:rPr lang="en-FR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Caxton 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printed many books in 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England starting 1476, including 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Chaucer’s </a:t>
            </a:r>
            <a:r>
              <a:rPr lang="en-FR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Canterbury Tales </a:t>
            </a:r>
          </a:p>
          <a:p>
            <a:pPr marL="0" indent="0">
              <a:buNone/>
            </a:pPr>
            <a:r>
              <a:rPr lang="en-FR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(illustrated version 1483).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This is among texts in EEBO.</a:t>
            </a:r>
          </a:p>
          <a:p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0A15E0-4346-FA49-96D0-9340010D3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28</a:t>
            </a:fld>
            <a:endParaRPr lang="en-US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8FC72005-D711-2D4A-8A0D-1F6669CFB5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0887" y="2027238"/>
            <a:ext cx="3629025" cy="424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5747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68CE2-E8CB-1649-B113-9146E20C7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725"/>
          </a:xfrm>
        </p:spPr>
        <p:txBody>
          <a:bodyPr>
            <a:normAutofit/>
          </a:bodyPr>
          <a:lstStyle/>
          <a:p>
            <a:pPr algn="ctr"/>
            <a:r>
              <a:rPr lang="en-FR" sz="40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Data/evidence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E88C9-4545-9041-BAA2-A191F63CF5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14450"/>
            <a:ext cx="10515600" cy="5407025"/>
          </a:xfrm>
        </p:spPr>
        <p:txBody>
          <a:bodyPr>
            <a:normAutofit/>
          </a:bodyPr>
          <a:lstStyle/>
          <a:p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Texts have extensive co-textual context. This can be retrieved 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in EEBO, COHA and COCA. But not in many other corpora or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GB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ata bases like MED and OED.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This makes historical analysis difficult.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So most of us rely on corpora that allow context to be searched,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and acknowledge with great thanks the huge work that went into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compiling them.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DBFD3E-D874-264C-AC2E-6FBD76939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884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CF30D-E231-1847-A236-4B2E56770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Goals of the lectures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8838B0-C5FD-6842-9E47-21F941F225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Cognitive linguistics is a perspective on the study of language that has as its subject-matter language-users’ </a:t>
            </a: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“knowledge of the full range of linguistic conventions”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(Langacker 1987: 494; also Goldberg 2003: 223).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 Main Goal: 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 what this knowledge consists of.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-  I will argue that this knowledge includes pragmatic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knowledge and understanding of markers like </a:t>
            </a:r>
            <a:r>
              <a:rPr lang="en-US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the same 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in:</a:t>
            </a: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</a:rPr>
              <a:t>   (1) Thank you, </a:t>
            </a:r>
            <a:r>
              <a:rPr lang="en-US" b="1" dirty="0">
                <a:solidFill>
                  <a:srgbClr val="00B050"/>
                </a:solidFill>
              </a:rPr>
              <a:t>all the same</a:t>
            </a:r>
            <a:r>
              <a:rPr lang="en-US" dirty="0">
                <a:solidFill>
                  <a:srgbClr val="00B050"/>
                </a:solidFill>
              </a:rPr>
              <a:t>.</a:t>
            </a:r>
          </a:p>
          <a:p>
            <a:pPr marL="0" indent="0">
              <a:buNone/>
            </a:pPr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38D2B3-4460-0D43-AA88-ACEFB977E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4996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3EBC5-6B95-144E-9FAC-D062D822A0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67990"/>
            <a:ext cx="9144000" cy="3141973"/>
          </a:xfrm>
        </p:spPr>
        <p:txBody>
          <a:bodyPr>
            <a:normAutofit/>
          </a:bodyPr>
          <a:lstStyle/>
          <a:p>
            <a:r>
              <a:rPr lang="en-FR" sz="3600">
                <a:solidFill>
                  <a:srgbClr val="7030A0"/>
                </a:solidFill>
                <a:latin typeface="Algerian" pitchFamily="82" charset="77"/>
                <a:cs typeface="Arial" panose="020B0604020202020204" pitchFamily="34" charset="0"/>
              </a:rPr>
              <a:t>PART </a:t>
            </a:r>
            <a:r>
              <a:rPr lang="en-FR" sz="3600" dirty="0">
                <a:solidFill>
                  <a:srgbClr val="7030A0"/>
                </a:solidFill>
                <a:latin typeface="Algerian" pitchFamily="82" charset="77"/>
                <a:cs typeface="Arial" panose="020B0604020202020204" pitchFamily="34" charset="0"/>
              </a:rPr>
              <a:t>1b. </a:t>
            </a:r>
            <a:br>
              <a:rPr lang="en-FR" sz="3600" dirty="0">
                <a:solidFill>
                  <a:srgbClr val="7030A0"/>
                </a:solidFill>
                <a:latin typeface="Algerian" pitchFamily="82" charset="77"/>
                <a:cs typeface="Arial" panose="020B0604020202020204" pitchFamily="34" charset="0"/>
              </a:rPr>
            </a:br>
            <a:r>
              <a:rPr lang="en-FR" sz="3600" dirty="0">
                <a:solidFill>
                  <a:srgbClr val="7030A0"/>
                </a:solidFill>
                <a:latin typeface="Algerian" pitchFamily="82" charset="77"/>
                <a:cs typeface="Arial" panose="020B0604020202020204" pitchFamily="34" charset="0"/>
              </a:rPr>
              <a:t>Essentials of Construction Grammar</a:t>
            </a:r>
            <a:br>
              <a:rPr lang="en-FR" sz="3600" dirty="0">
                <a:solidFill>
                  <a:srgbClr val="7030A0"/>
                </a:solidFill>
                <a:latin typeface="Algerian" pitchFamily="82" charset="77"/>
                <a:cs typeface="Arial" panose="020B0604020202020204" pitchFamily="34" charset="0"/>
              </a:rPr>
            </a:br>
            <a:br>
              <a:rPr lang="en-FR" sz="3600" dirty="0">
                <a:solidFill>
                  <a:srgbClr val="0070C0"/>
                </a:solidFill>
                <a:latin typeface="Arial" panose="020B0604020202020204" pitchFamily="34" charset="0"/>
                <a:cs typeface="Al Bayan Plain" pitchFamily="2" charset="-78"/>
              </a:rPr>
            </a:br>
            <a:endParaRPr lang="en-FR" sz="3600" dirty="0">
              <a:solidFill>
                <a:srgbClr val="7030A0"/>
              </a:solidFill>
              <a:latin typeface="Algerian" pitchFamily="8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9404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96F41-E0AE-8346-B107-1CB10E0CC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principles of Cognitive Linguistics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2B8B7-ECEE-9A48-9068-F3B30272A6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FR" dirty="0">
                <a:solidFill>
                  <a:srgbClr val="002060"/>
                </a:solidFill>
              </a:rPr>
              <a:t>Construction Grammar is a particular subtype of cognitive linguistics.</a:t>
            </a:r>
          </a:p>
          <a:p>
            <a:r>
              <a:rPr lang="en-FR" dirty="0">
                <a:solidFill>
                  <a:srgbClr val="002060"/>
                </a:solidFill>
              </a:rPr>
              <a:t>So I start with some basic principles of cognitive linguistics.</a:t>
            </a:r>
          </a:p>
          <a:p>
            <a:r>
              <a:rPr lang="en-FR" dirty="0">
                <a:solidFill>
                  <a:srgbClr val="002060"/>
                </a:solidFill>
              </a:rPr>
              <a:t>Among those most relevant to these lectures are:</a:t>
            </a:r>
          </a:p>
          <a:p>
            <a:pPr marL="514350" indent="-514350">
              <a:buAutoNum type="alphaLcParenR"/>
            </a:pPr>
            <a:r>
              <a:rPr lang="en-US" dirty="0">
                <a:solidFill>
                  <a:srgbClr val="002060"/>
                </a:solidFill>
              </a:rPr>
              <a:t>The subject-matter of cognitive linguistics is language-users’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 </a:t>
            </a:r>
            <a:r>
              <a:rPr lang="en-US" dirty="0">
                <a:solidFill>
                  <a:srgbClr val="00B050"/>
                </a:solidFill>
              </a:rPr>
              <a:t>“knowledge of the full range of linguistic conventions” </a:t>
            </a:r>
            <a:r>
              <a:rPr lang="en-US" dirty="0">
                <a:solidFill>
                  <a:srgbClr val="002060"/>
                </a:solidFill>
              </a:rPr>
              <a:t>(Langacker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1987: 494; also Goldberg 2003: 223).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b)  </a:t>
            </a:r>
            <a:r>
              <a:rPr lang="en-US" dirty="0">
                <a:solidFill>
                  <a:srgbClr val="00B050"/>
                </a:solidFill>
              </a:rPr>
              <a:t>“Linguistic relationships are not invariably all-or-nothing affairs”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 (Langacker 1987: 14). Linguistic categories are gradient, without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 sharp boundaries.</a:t>
            </a:r>
            <a:endParaRPr lang="en-FR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FR" dirty="0">
              <a:solidFill>
                <a:srgbClr val="002060"/>
              </a:solidFill>
            </a:endParaRPr>
          </a:p>
          <a:p>
            <a:endParaRPr lang="en-FR" dirty="0"/>
          </a:p>
          <a:p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6E0D36-FA83-DE43-B803-48F2917A9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31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34220760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2DE5E-1E6D-AE48-9F37-037453847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principles of Cognitive Linguistics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AA782-E6FF-0F4C-8E36-6E91996D12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c)  </a:t>
            </a:r>
            <a:r>
              <a:rPr lang="en-US" dirty="0">
                <a:solidFill>
                  <a:srgbClr val="00B050"/>
                </a:solidFill>
              </a:rPr>
              <a:t>“The distinction between semantics and pragmatics (or between</a:t>
            </a: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</a:rPr>
              <a:t>      linguistic and extralinguistic knowledge) is largely artifactual”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(Langacker 1987: 154).</a:t>
            </a:r>
            <a:endParaRPr lang="en-FR" dirty="0">
              <a:solidFill>
                <a:srgbClr val="002060"/>
              </a:solidFill>
            </a:endParaRPr>
          </a:p>
          <a:p>
            <a:pPr marL="514350" indent="-514350">
              <a:buAutoNum type="alphaLcParenR" startAt="4"/>
            </a:pPr>
            <a:r>
              <a:rPr lang="en-US" dirty="0">
                <a:solidFill>
                  <a:srgbClr val="002060"/>
                </a:solidFill>
              </a:rPr>
              <a:t>Meaning is not fixed. There is “meaning potential”. This means that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there is an </a:t>
            </a:r>
            <a:r>
              <a:rPr lang="en-US" dirty="0">
                <a:solidFill>
                  <a:srgbClr val="00B050"/>
                </a:solidFill>
              </a:rPr>
              <a:t>“essentially unlimited number of ways in which an</a:t>
            </a: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</a:rPr>
              <a:t>      expression can prompt dynamic cognitive processes” </a:t>
            </a:r>
            <a:r>
              <a:rPr lang="en-US" dirty="0">
                <a:solidFill>
                  <a:srgbClr val="002060"/>
                </a:solidFill>
              </a:rPr>
              <a:t>(</a:t>
            </a:r>
            <a:r>
              <a:rPr lang="en-US" dirty="0" err="1">
                <a:solidFill>
                  <a:srgbClr val="002060"/>
                </a:solidFill>
              </a:rPr>
              <a:t>Fauconnier</a:t>
            </a:r>
            <a:endParaRPr lang="en-US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2008: 661). However, context grounds and restricts interpretation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(Langacker 1987: 497). </a:t>
            </a:r>
            <a:endParaRPr lang="en-FR" dirty="0">
              <a:solidFill>
                <a:srgbClr val="002060"/>
              </a:solidFill>
            </a:endParaRPr>
          </a:p>
          <a:p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5FC199-5C4E-EF48-BDF6-97DB6308C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32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14182890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8B7E7F-9B2A-8244-9C6F-F1700285A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principles of Cognitive Linguistics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CCBBF9-0110-F04B-B472-121274621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lphaLcParenR" startAt="5"/>
            </a:pPr>
            <a:r>
              <a:rPr lang="en-US" dirty="0">
                <a:solidFill>
                  <a:srgbClr val="002060"/>
                </a:solidFill>
              </a:rPr>
              <a:t>There is no, or very little, innate linguistic knowledge. “Blueprints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 for language” are learned (Langacker 1987: 13; this is the topic of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 Goldberg 2019).</a:t>
            </a:r>
            <a:endParaRPr lang="en-FR" dirty="0">
              <a:solidFill>
                <a:srgbClr val="002060"/>
              </a:solidFill>
            </a:endParaRPr>
          </a:p>
          <a:p>
            <a:pPr marL="514350" indent="-514350">
              <a:buAutoNum type="alphaLcParenR" startAt="6"/>
            </a:pPr>
            <a:r>
              <a:rPr lang="en-US" dirty="0">
                <a:solidFill>
                  <a:srgbClr val="002060"/>
                </a:solidFill>
              </a:rPr>
              <a:t>Constructions are linked in networks (Langacker 1987, 1988).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e.g. </a:t>
            </a:r>
            <a:r>
              <a:rPr lang="en-US" i="1" dirty="0">
                <a:solidFill>
                  <a:srgbClr val="002060"/>
                </a:solidFill>
              </a:rPr>
              <a:t>BE going to </a:t>
            </a:r>
            <a:r>
              <a:rPr lang="en-US" dirty="0">
                <a:solidFill>
                  <a:srgbClr val="002060"/>
                </a:solidFill>
              </a:rPr>
              <a:t>‘motion’ is linked to other motion Cxns (</a:t>
            </a:r>
            <a:r>
              <a:rPr lang="en-US" i="1" dirty="0">
                <a:solidFill>
                  <a:srgbClr val="002060"/>
                </a:solidFill>
              </a:rPr>
              <a:t>walk, run</a:t>
            </a:r>
            <a:r>
              <a:rPr lang="en-US" dirty="0">
                <a:solidFill>
                  <a:srgbClr val="002060"/>
                </a:solidFill>
              </a:rPr>
              <a:t>)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and modality (purpose, intention),</a:t>
            </a:r>
            <a:r>
              <a:rPr lang="en-US" i="1" dirty="0">
                <a:solidFill>
                  <a:srgbClr val="002060"/>
                </a:solidFill>
              </a:rPr>
              <a:t> BE going to </a:t>
            </a:r>
            <a:r>
              <a:rPr lang="en-US" dirty="0">
                <a:solidFill>
                  <a:srgbClr val="002060"/>
                </a:solidFill>
              </a:rPr>
              <a:t>‘future’ is linked to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other futures,  tense markers, and modality (irrealis).</a:t>
            </a:r>
          </a:p>
          <a:p>
            <a:pPr marL="0" indent="0">
              <a:buNone/>
            </a:pPr>
            <a:endParaRPr lang="en-FR" dirty="0">
              <a:solidFill>
                <a:srgbClr val="002060"/>
              </a:solidFill>
            </a:endParaRPr>
          </a:p>
          <a:p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0DB77E-F951-D340-AA22-3507C6B6F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33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23279713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A6970D-D4F9-494A-BDCA-5D4B2CDA7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1509"/>
          </a:xfrm>
        </p:spPr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principles of Construction Grammar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D0F1C6-D862-7D42-8FA6-5846CC797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6995"/>
            <a:ext cx="10515600" cy="4849968"/>
          </a:xfrm>
        </p:spPr>
        <p:txBody>
          <a:bodyPr/>
          <a:lstStyle/>
          <a:p>
            <a:r>
              <a:rPr lang="en-FR" dirty="0">
                <a:solidFill>
                  <a:srgbClr val="002060"/>
                </a:solidFill>
              </a:rPr>
              <a:t>There are several variants of construction grammar (CxG) (Hoffmann &amp; Trousdale 2013). </a:t>
            </a:r>
          </a:p>
          <a:p>
            <a:r>
              <a:rPr lang="en-FR" dirty="0">
                <a:solidFill>
                  <a:srgbClr val="002060"/>
                </a:solidFill>
              </a:rPr>
              <a:t>Focus will be on Goldberg’s work, especially (1995, 2006). This variant is known as Cognitive Construction Gramma (CogCxG).</a:t>
            </a:r>
          </a:p>
          <a:p>
            <a:r>
              <a:rPr lang="en-US" dirty="0">
                <a:solidFill>
                  <a:srgbClr val="002060"/>
                </a:solidFill>
              </a:rPr>
              <a:t>Goldberg (1995, 2006, 2019) assumes the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principles of cognitive linguistics just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outlined. She refined some and developed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some additional ones.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Key to my </a:t>
            </a:r>
            <a:r>
              <a:rPr lang="en-FR" dirty="0">
                <a:solidFill>
                  <a:srgbClr val="002060"/>
                </a:solidFill>
              </a:rPr>
              <a:t>analysis of DSMs are 7 tenets:</a:t>
            </a:r>
            <a:endParaRPr lang="en-US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FR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04AC31-3EB5-164A-9139-BDCCCBC4F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34</a:t>
            </a:fld>
            <a:endParaRPr lang="en-FR"/>
          </a:p>
        </p:txBody>
      </p:sp>
      <p:pic>
        <p:nvPicPr>
          <p:cNvPr id="7" name="Picture 6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FE438E45-6CD4-E94C-8807-211AC192C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3812" y="3186113"/>
            <a:ext cx="3357563" cy="2514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3622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7BCB1-B572-054C-AFFA-E4F6B9524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79853"/>
          </a:xfrm>
        </p:spPr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principles of CogCxG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CA363F-8F20-A541-912A-475A31863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4978"/>
            <a:ext cx="10515600" cy="4731985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b="1" dirty="0">
                <a:solidFill>
                  <a:srgbClr val="002060"/>
                </a:solidFill>
              </a:rPr>
              <a:t>Knowledge of linguistic conventions consists of [[Form] ↔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      [Meaning]] ([F-M]) pairings (‘constructions’).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      </a:t>
            </a:r>
            <a:r>
              <a:rPr lang="en-US" dirty="0">
                <a:solidFill>
                  <a:srgbClr val="002060"/>
                </a:solidFill>
              </a:rPr>
              <a:t>•  Form and Meaning are paired by a symbolic link.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•  Form consists of at least:  syntax, morphology, phonology.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•  Meaning consists of at least: semantics, pragmatics, discourse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    function.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•  The features of Form have potential to overlap.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•  The features of Meaning have potential to overlap.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•  But F and M features do not overlap.</a:t>
            </a:r>
          </a:p>
          <a:p>
            <a:pPr marL="0" indent="0">
              <a:buNone/>
            </a:pPr>
            <a:endParaRPr lang="en-FR" dirty="0"/>
          </a:p>
          <a:p>
            <a:pPr marL="0" indent="0">
              <a:buNone/>
            </a:pPr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839B53-5E9B-A849-AB3F-6E4CAECF0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35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25439577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992A68-2C19-3842-83A6-DB5D8A541D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57200"/>
            <a:ext cx="10515600" cy="57197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FR" sz="32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Croft’s (2001: 18) model of a construction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			   CONSTRUCTION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syntactic poperties	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morphological properties		    FORM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phonological properties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			    </a:t>
            </a:r>
            <a:r>
              <a:rPr lang="en-FR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symbolic link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semantic properties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pragmatic properties			     MEANING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discourse functional properties</a:t>
            </a:r>
          </a:p>
          <a:p>
            <a:pPr marL="0" indent="0">
              <a:buNone/>
            </a:pPr>
            <a:endParaRPr lang="en-FR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 A Cxn is a unit with two subparts linked symbolically</a:t>
            </a:r>
          </a:p>
          <a:p>
            <a:pPr marL="0" indent="0">
              <a:buNone/>
            </a:pPr>
            <a:endParaRPr lang="en-FR" dirty="0"/>
          </a:p>
          <a:p>
            <a:pPr marL="0" indent="0">
              <a:buNone/>
            </a:pPr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7C0258-15ED-744B-B48F-8379A6D58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36</a:t>
            </a:fld>
            <a:endParaRPr lang="en-FR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8427878-60BC-C548-AC67-B2511A5A0774}"/>
              </a:ext>
            </a:extLst>
          </p:cNvPr>
          <p:cNvCxnSpPr/>
          <p:nvPr/>
        </p:nvCxnSpPr>
        <p:spPr>
          <a:xfrm>
            <a:off x="1371600" y="1148575"/>
            <a:ext cx="0" cy="41482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14AFE9F-0C45-CA40-8BE9-5498512A0BA1}"/>
              </a:ext>
            </a:extLst>
          </p:cNvPr>
          <p:cNvCxnSpPr/>
          <p:nvPr/>
        </p:nvCxnSpPr>
        <p:spPr>
          <a:xfrm>
            <a:off x="6445405" y="1148576"/>
            <a:ext cx="0" cy="4148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8F0D4DE-778D-0946-AA36-79801BBAC373}"/>
              </a:ext>
            </a:extLst>
          </p:cNvPr>
          <p:cNvCxnSpPr/>
          <p:nvPr/>
        </p:nvCxnSpPr>
        <p:spPr>
          <a:xfrm>
            <a:off x="1694985" y="1483112"/>
            <a:ext cx="0" cy="1594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9CAB265-2686-9D49-B673-428DB7D947FC}"/>
              </a:ext>
            </a:extLst>
          </p:cNvPr>
          <p:cNvCxnSpPr/>
          <p:nvPr/>
        </p:nvCxnSpPr>
        <p:spPr>
          <a:xfrm>
            <a:off x="5798634" y="1572322"/>
            <a:ext cx="0" cy="15054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920E5C2-9D6D-3F41-91FD-C294107D0E96}"/>
              </a:ext>
            </a:extLst>
          </p:cNvPr>
          <p:cNvCxnSpPr/>
          <p:nvPr/>
        </p:nvCxnSpPr>
        <p:spPr>
          <a:xfrm>
            <a:off x="1694985" y="1483112"/>
            <a:ext cx="41036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762CCDD-1D58-B946-A1D2-CBD28E652AD5}"/>
              </a:ext>
            </a:extLst>
          </p:cNvPr>
          <p:cNvCxnSpPr/>
          <p:nvPr/>
        </p:nvCxnSpPr>
        <p:spPr>
          <a:xfrm>
            <a:off x="1694985" y="3077737"/>
            <a:ext cx="41036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6637C8C-E1AB-3140-96D3-BD98DD1150AE}"/>
              </a:ext>
            </a:extLst>
          </p:cNvPr>
          <p:cNvCxnSpPr/>
          <p:nvPr/>
        </p:nvCxnSpPr>
        <p:spPr>
          <a:xfrm>
            <a:off x="1550020" y="3429000"/>
            <a:ext cx="0" cy="16615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D2E24B1-8BDA-8E4C-B735-0DCC318E4BEB}"/>
              </a:ext>
            </a:extLst>
          </p:cNvPr>
          <p:cNvCxnSpPr/>
          <p:nvPr/>
        </p:nvCxnSpPr>
        <p:spPr>
          <a:xfrm>
            <a:off x="6229814" y="3434575"/>
            <a:ext cx="0" cy="16559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0E46682-72C8-2C4E-BF51-0C07E0832980}"/>
              </a:ext>
            </a:extLst>
          </p:cNvPr>
          <p:cNvCxnSpPr/>
          <p:nvPr/>
        </p:nvCxnSpPr>
        <p:spPr>
          <a:xfrm>
            <a:off x="1550020" y="3429000"/>
            <a:ext cx="463890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ECC7500-C49C-5749-BD54-E58A99993337}"/>
              </a:ext>
            </a:extLst>
          </p:cNvPr>
          <p:cNvCxnSpPr/>
          <p:nvPr/>
        </p:nvCxnSpPr>
        <p:spPr>
          <a:xfrm>
            <a:off x="1550020" y="5090531"/>
            <a:ext cx="46797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008D74F-0F9E-AF44-BC71-5D5363F8A36E}"/>
              </a:ext>
            </a:extLst>
          </p:cNvPr>
          <p:cNvCxnSpPr/>
          <p:nvPr/>
        </p:nvCxnSpPr>
        <p:spPr>
          <a:xfrm>
            <a:off x="1371600" y="1148575"/>
            <a:ext cx="50738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F27058E-BA8B-6348-999A-C40404278509}"/>
              </a:ext>
            </a:extLst>
          </p:cNvPr>
          <p:cNvCxnSpPr/>
          <p:nvPr/>
        </p:nvCxnSpPr>
        <p:spPr>
          <a:xfrm>
            <a:off x="1371600" y="5296829"/>
            <a:ext cx="50738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7C94F64-1772-A249-981A-BD173693168C}"/>
              </a:ext>
            </a:extLst>
          </p:cNvPr>
          <p:cNvCxnSpPr/>
          <p:nvPr/>
        </p:nvCxnSpPr>
        <p:spPr>
          <a:xfrm>
            <a:off x="3679902" y="3077737"/>
            <a:ext cx="0" cy="3512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C8BF01D-0DF4-0144-8D90-A4F11B6B3472}"/>
              </a:ext>
            </a:extLst>
          </p:cNvPr>
          <p:cNvCxnSpPr/>
          <p:nvPr/>
        </p:nvCxnSpPr>
        <p:spPr>
          <a:xfrm flipH="1">
            <a:off x="5798634" y="2207941"/>
            <a:ext cx="143850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38E44ED6-2B30-6E48-A391-CE21A0FCBB2E}"/>
              </a:ext>
            </a:extLst>
          </p:cNvPr>
          <p:cNvCxnSpPr/>
          <p:nvPr/>
        </p:nvCxnSpPr>
        <p:spPr>
          <a:xfrm flipH="1">
            <a:off x="3679902" y="3245005"/>
            <a:ext cx="364644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680463BA-F2FB-F94E-A37C-D0F63B92DCA7}"/>
              </a:ext>
            </a:extLst>
          </p:cNvPr>
          <p:cNvCxnSpPr/>
          <p:nvPr/>
        </p:nvCxnSpPr>
        <p:spPr>
          <a:xfrm flipH="1">
            <a:off x="6445405" y="1293541"/>
            <a:ext cx="88094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D0F7A7A-A85B-9B4A-8D69-99756A03E5A6}"/>
              </a:ext>
            </a:extLst>
          </p:cNvPr>
          <p:cNvCxnSpPr/>
          <p:nvPr/>
        </p:nvCxnSpPr>
        <p:spPr>
          <a:xfrm flipH="1">
            <a:off x="6229814" y="4337824"/>
            <a:ext cx="10073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33148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F4AF7-E1DC-394D-941A-AB6976E93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4829" y="136525"/>
            <a:ext cx="10628971" cy="945143"/>
          </a:xfrm>
        </p:spPr>
        <p:txBody>
          <a:bodyPr>
            <a:normAutofit fontScale="90000"/>
          </a:bodyPr>
          <a:lstStyle/>
          <a:p>
            <a:pPr algn="ctr"/>
            <a:br>
              <a:rPr lang="en-FR" dirty="0">
                <a:solidFill>
                  <a:srgbClr val="7030A0"/>
                </a:solidFill>
              </a:rPr>
            </a:br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Croft’s (2001: 18) model of a Cxn</a:t>
            </a:r>
            <a:br>
              <a:rPr lang="en-FR" dirty="0">
                <a:solidFill>
                  <a:srgbClr val="7030A0"/>
                </a:solidFill>
              </a:rPr>
            </a:b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DF7520-05BB-E74B-B1D1-46D630F3A4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In the model “discourse functional properties” include:</a:t>
            </a:r>
            <a:endParaRPr lang="en-FR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a) 	the illocutionary force of an utterance in a particular context,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	e.g. statement, question, command, </a:t>
            </a:r>
            <a:endParaRPr lang="en-FR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b) 	features of information structure such as topic, focus, given-new,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      background-foreground,</a:t>
            </a:r>
            <a:endParaRPr lang="en-FR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c) 	evaluations such as surprise;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d)    I </a:t>
            </a:r>
            <a:r>
              <a:rPr lang="en-US">
                <a:solidFill>
                  <a:srgbClr val="002060"/>
                </a:solidFill>
              </a:rPr>
              <a:t>add DSM </a:t>
            </a:r>
            <a:r>
              <a:rPr lang="en-US" dirty="0">
                <a:solidFill>
                  <a:srgbClr val="002060"/>
                </a:solidFill>
              </a:rPr>
              <a:t>functions, e.g.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      elaboration, contrast, digression.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</a:t>
            </a:r>
            <a:endParaRPr lang="en-FR" dirty="0">
              <a:solidFill>
                <a:srgbClr val="002060"/>
              </a:solidFill>
            </a:endParaRPr>
          </a:p>
          <a:p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A0C52A-D019-EB49-8094-A58984A19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37</a:t>
            </a:fld>
            <a:endParaRPr lang="en-FR"/>
          </a:p>
        </p:txBody>
      </p:sp>
      <p:pic>
        <p:nvPicPr>
          <p:cNvPr id="6" name="Picture 5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5417FD7F-CB10-CD44-B04E-3A253B78EA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9475" y="3636963"/>
            <a:ext cx="2021593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6505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F16F71-AC7E-F442-8BB9-BD0B02179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9770"/>
          </a:xfrm>
        </p:spPr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principles of CogCxG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7E802-3293-8642-BF09-64DBCEFB7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984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2</a:t>
            </a:r>
            <a:r>
              <a:rPr lang="en-US" sz="3000" b="1" dirty="0">
                <a:solidFill>
                  <a:srgbClr val="002060"/>
                </a:solidFill>
                <a:cs typeface="Arial" panose="020B0604020202020204" pitchFamily="34" charset="0"/>
              </a:rPr>
              <a:t>.  Cxns are stored in a constructional lexicon known as a</a:t>
            </a:r>
          </a:p>
          <a:p>
            <a:pPr marL="0" indent="0">
              <a:buNone/>
            </a:pPr>
            <a:r>
              <a:rPr lang="en-US" sz="3000" b="1" dirty="0">
                <a:solidFill>
                  <a:srgbClr val="002060"/>
                </a:solidFill>
                <a:cs typeface="Arial" panose="020B0604020202020204" pitchFamily="34" charset="0"/>
              </a:rPr>
              <a:t>     “constructicon” </a:t>
            </a:r>
            <a:r>
              <a:rPr lang="en-US" sz="3000" dirty="0">
                <a:solidFill>
                  <a:srgbClr val="002060"/>
                </a:solidFill>
                <a:cs typeface="Arial" panose="020B0604020202020204" pitchFamily="34" charset="0"/>
              </a:rPr>
              <a:t>or ‘construct-</a:t>
            </a:r>
            <a:r>
              <a:rPr lang="en-US" sz="3000" dirty="0" err="1">
                <a:solidFill>
                  <a:srgbClr val="002060"/>
                </a:solidFill>
                <a:cs typeface="Arial" panose="020B0604020202020204" pitchFamily="34" charset="0"/>
              </a:rPr>
              <a:t>i</a:t>
            </a:r>
            <a:r>
              <a:rPr lang="en-US" sz="3000" dirty="0">
                <a:solidFill>
                  <a:srgbClr val="002060"/>
                </a:solidFill>
                <a:cs typeface="Arial" panose="020B0604020202020204" pitchFamily="34" charset="0"/>
              </a:rPr>
              <a:t>-con’ (Goldberg  2019: 35-37). </a:t>
            </a:r>
          </a:p>
          <a:p>
            <a:pPr marL="0" indent="0">
              <a:buNone/>
            </a:pPr>
            <a:r>
              <a:rPr lang="en-US" sz="3000" dirty="0">
                <a:solidFill>
                  <a:srgbClr val="002060"/>
                </a:solidFill>
                <a:cs typeface="Arial" panose="020B0604020202020204" pitchFamily="34" charset="0"/>
              </a:rPr>
              <a:t>•   In Goldberg (1995, 2003, 2006), Cxns are said to be of any size</a:t>
            </a:r>
          </a:p>
          <a:p>
            <a:pPr marL="0" indent="0">
              <a:buNone/>
            </a:pPr>
            <a:r>
              <a:rPr lang="en-US" sz="3000" dirty="0">
                <a:solidFill>
                  <a:srgbClr val="002060"/>
                </a:solidFill>
                <a:cs typeface="Arial" panose="020B0604020202020204" pitchFamily="34" charset="0"/>
              </a:rPr>
              <a:t>     (morpheme, word, phrase, clause, larger discourse. But</a:t>
            </a:r>
          </a:p>
          <a:p>
            <a:pPr marL="0" indent="0">
              <a:buNone/>
            </a:pPr>
            <a:r>
              <a:rPr lang="en-US" sz="3000" dirty="0">
                <a:solidFill>
                  <a:srgbClr val="002060"/>
                </a:solidFill>
                <a:cs typeface="Arial" panose="020B0604020202020204" pitchFamily="34" charset="0"/>
              </a:rPr>
              <a:t>    Goldberg (2019), </a:t>
            </a:r>
            <a:r>
              <a:rPr lang="en-GB" sz="3000" dirty="0">
                <a:solidFill>
                  <a:srgbClr val="002060"/>
                </a:solidFill>
                <a:cs typeface="Arial" panose="020B0604020202020204" pitchFamily="34" charset="0"/>
              </a:rPr>
              <a:t>Diessel (2019: 11) define a Cxn as a pattern</a:t>
            </a:r>
          </a:p>
          <a:p>
            <a:pPr marL="0" indent="0">
              <a:buNone/>
            </a:pPr>
            <a:r>
              <a:rPr lang="en-GB" sz="3000" dirty="0">
                <a:solidFill>
                  <a:srgbClr val="002060"/>
                </a:solidFill>
                <a:cs typeface="Arial" panose="020B0604020202020204" pitchFamily="34" charset="0"/>
              </a:rPr>
              <a:t>     involving “at least two meaningful elements” because lexemes</a:t>
            </a:r>
          </a:p>
          <a:p>
            <a:pPr marL="0" indent="0">
              <a:buNone/>
            </a:pPr>
            <a:r>
              <a:rPr lang="en-GB" sz="3000" dirty="0">
                <a:solidFill>
                  <a:srgbClr val="002060"/>
                </a:solidFill>
                <a:cs typeface="Arial" panose="020B0604020202020204" pitchFamily="34" charset="0"/>
              </a:rPr>
              <a:t>     (mono-morphemic expressions) are “processed in very different</a:t>
            </a:r>
          </a:p>
          <a:p>
            <a:pPr marL="0" indent="0">
              <a:buNone/>
            </a:pPr>
            <a:r>
              <a:rPr lang="en-GB" sz="3000" dirty="0">
                <a:solidFill>
                  <a:srgbClr val="002060"/>
                </a:solidFill>
                <a:cs typeface="Arial" panose="020B0604020202020204" pitchFamily="34" charset="0"/>
              </a:rPr>
              <a:t>     ways” from sequences of meaningful elements. </a:t>
            </a: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</a:endParaRPr>
          </a:p>
          <a:p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C4E37E-081E-2C45-988D-6A2D49729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38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30941152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60F97-E8F7-6C42-81DA-5990F40A2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principles of CogCxG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74FC7-E759-4440-B317-C2D2E35C3A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However, for historical work this is problematic.</a:t>
            </a:r>
          </a:p>
          <a:p>
            <a:pPr marL="0" indent="0">
              <a:buNone/>
            </a:pPr>
            <a:r>
              <a:rPr lang="en-GB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What is now a word may once have been </a:t>
            </a:r>
          </a:p>
          <a:p>
            <a:pPr marL="0" indent="0">
              <a:buNone/>
            </a:pPr>
            <a:r>
              <a:rPr lang="en-GB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-  a phrase (e.g. </a:t>
            </a:r>
            <a:r>
              <a:rPr lang="en-GB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yesterday</a:t>
            </a:r>
            <a:r>
              <a:rPr lang="en-GB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&lt; Old English </a:t>
            </a:r>
            <a:r>
              <a:rPr lang="en-GB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giestran</a:t>
            </a:r>
            <a:r>
              <a:rPr lang="en-GB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dæg</a:t>
            </a:r>
            <a:endParaRPr lang="en-GB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GB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‘yesterday day’)</a:t>
            </a:r>
          </a:p>
          <a:p>
            <a:pPr marL="0" indent="0">
              <a:buNone/>
            </a:pPr>
            <a:r>
              <a:rPr lang="en-GB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-   clause (</a:t>
            </a:r>
            <a:r>
              <a:rPr lang="en-GB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goodbye &lt; God be with you</a:t>
            </a:r>
            <a:r>
              <a:rPr lang="en-GB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</a:p>
          <a:p>
            <a:pPr marL="0" indent="0">
              <a:buNone/>
            </a:pPr>
            <a:r>
              <a:rPr lang="en-GB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I consider constructions to be of any size, from morphemes</a:t>
            </a:r>
          </a:p>
          <a:p>
            <a:pPr marL="0" indent="0">
              <a:buNone/>
            </a:pPr>
            <a:r>
              <a:rPr lang="en-GB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and words to phrases, clauses, and larger sequences.</a:t>
            </a:r>
            <a:endParaRPr lang="en-FR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A1E132-E00F-7A4C-9105-B33AFE572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39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3655097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C82D84-DD0E-B148-8763-BCAF47134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FR" sz="40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Goals of the lectures</a:t>
            </a:r>
            <a:endParaRPr lang="en-FR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19EAC-56F2-8543-8D8A-DFCC9264E2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-   I will consider how knowledge of certain linguistic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conventions can be accounted for in terms of one model of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cognitive linguistics</a:t>
            </a:r>
            <a:r>
              <a:rPr lang="en-FR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Cognitive Construction 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FR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rammar</a:t>
            </a:r>
            <a:endParaRPr lang="en-FR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(CogCxG) (e.g. Goldberg 1995, 2006).</a:t>
            </a:r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715F7A-24C5-B149-A196-D604AAB1C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7882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9DD59-7497-4040-A56D-109EB4B58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012051"/>
          </a:xfrm>
        </p:spPr>
        <p:txBody>
          <a:bodyPr>
            <a:normAutofit/>
          </a:bodyPr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principles of CogCxG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9CDD74-4D87-FD42-B6FD-1309566176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83834"/>
            <a:ext cx="10515600" cy="46725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Speakers’ knowledge of constructions is both “item-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specific” and “generalized or schematic”.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 Therefore Cxns are of various levels of abstraction.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 When speakers produce an utterance, Cxns stored in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the constructicon are assembled (Goldberg 2003: 221) and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unified in speech or writing, provided they do not conflict. </a:t>
            </a:r>
            <a:r>
              <a:rPr lang="en-US" sz="2600" dirty="0"/>
              <a:t>		</a:t>
            </a:r>
            <a:endParaRPr lang="en-FR" sz="2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DD5D61-D038-E74C-8CC5-3B6D72840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40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396411617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A34F6-2E2C-B241-9137-76A53CB29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principles of CogCxG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9BBB27-E596-7741-84DE-59174558C3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example, </a:t>
            </a:r>
          </a:p>
          <a:p>
            <a:pPr marL="514350" indent="-514350">
              <a:buAutoNum type="arabicParenBoth"/>
            </a:pP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didn’t you go? </a:t>
            </a:r>
          </a:p>
          <a:p>
            <a:pPr marL="0" indent="0">
              <a:buNone/>
            </a:pPr>
            <a:r>
              <a:rPr lang="en-US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conceptualized as an assembly of, among other things:</a:t>
            </a:r>
            <a:endParaRPr lang="en-FR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(</a:t>
            </a:r>
            <a:r>
              <a:rPr lang="en-U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	</a:t>
            </a:r>
            <a:r>
              <a:rPr lang="en-US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why, do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n’t</a:t>
            </a:r>
            <a:r>
              <a:rPr lang="en-US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you, go 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(micro-constructions)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(ii)	the event construction </a:t>
            </a:r>
            <a:r>
              <a:rPr lang="en-US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go for a reason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FR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(iii) 	the negation construction </a:t>
            </a:r>
            <a:endParaRPr lang="en-FR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(iv)	the interrogative construction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(v)	past tense</a:t>
            </a:r>
          </a:p>
          <a:p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B7892A-BD8E-9240-935E-7FE324D41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41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38835611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37051-318A-7C4D-8FA9-BAEAFD6EC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principles of CogCxG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F9D55B-AE9A-734F-9EED-86EBF639E7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•  Items like </a:t>
            </a:r>
            <a:r>
              <a:rPr lang="en-FR" i="1" dirty="0">
                <a:solidFill>
                  <a:srgbClr val="002060"/>
                </a:solidFill>
              </a:rPr>
              <a:t>Why, you, not, go </a:t>
            </a:r>
            <a:r>
              <a:rPr lang="en-FR" dirty="0">
                <a:solidFill>
                  <a:srgbClr val="002060"/>
                </a:solidFill>
              </a:rPr>
              <a:t>are substantive micro-constructions.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•  Items like Interrogative.Cxn, Negative.Cxn are abstract schemas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</a:rPr>
              <a:t>    that </a:t>
            </a:r>
            <a:r>
              <a:rPr lang="en-US" dirty="0">
                <a:solidFill>
                  <a:srgbClr val="002060"/>
                </a:solidFill>
              </a:rPr>
              <a:t>license particular Cxns,  e.g. interrogative may be realized by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one or more of: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	-  rising prosody </a:t>
            </a:r>
            <a:endParaRPr lang="en-US" i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	-  </a:t>
            </a:r>
            <a:r>
              <a:rPr lang="en-US" dirty="0" err="1">
                <a:solidFill>
                  <a:srgbClr val="002060"/>
                </a:solidFill>
              </a:rPr>
              <a:t>Wh</a:t>
            </a:r>
            <a:r>
              <a:rPr lang="en-US" dirty="0">
                <a:solidFill>
                  <a:srgbClr val="002060"/>
                </a:solidFill>
              </a:rPr>
              <a:t>-Cxns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	-  Verb-Subject inversion</a:t>
            </a:r>
          </a:p>
          <a:p>
            <a:pPr marL="0" indent="0">
              <a:buNone/>
            </a:pPr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96A117-8F96-5245-A47C-0DF3FA941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42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235175478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1A20FD-7EF5-6C4E-9C1D-FC57652BE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principles of CogCxG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6CF6B2-34E1-4E4A-B1F9-29E6E0DAC5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Levels of abstraction:</a:t>
            </a:r>
          </a:p>
          <a:p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Construct (</a:t>
            </a:r>
            <a:r>
              <a:rPr lang="en-FR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break the plate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(actual utterance)</a:t>
            </a:r>
          </a:p>
          <a:p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Micro-Cxn (</a:t>
            </a:r>
            <a:r>
              <a:rPr lang="en-FR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break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X) (abstracts over utterances of </a:t>
            </a:r>
            <a:r>
              <a:rPr lang="en-FR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break X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Subschema (Vt X) (licences transitive Vs and Object NPs)</a:t>
            </a:r>
          </a:p>
          <a:p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Schema (Predicate.Cxn) (licenses various Vs, NPs, Adjs, Advs)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lg. learner starts with item-specific constructs and generalizes over them at various levels of abstractness.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D4FA92-F049-8F48-B0FB-CECDFE557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43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169720563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E949C-78F3-5749-832E-2F4F6CFB0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8125"/>
            <a:ext cx="10515600" cy="1062037"/>
          </a:xfrm>
        </p:spPr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principles of CogCxG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F4A07-4899-6E45-8664-12616B2197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7325"/>
            <a:ext cx="10515600" cy="47196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Levels of abstraction are represented by a taxonomic hierarchy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(to be read bottom up):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en-FR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Predicate.Cxn				Schema </a:t>
            </a:r>
          </a:p>
          <a:p>
            <a:pPr marL="0" indent="0">
              <a:buNone/>
            </a:pPr>
            <a:endParaRPr lang="en-FR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FR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</a:p>
          <a:p>
            <a:pPr marL="0" indent="0">
              <a:buNone/>
            </a:pPr>
            <a:r>
              <a:rPr lang="en-FR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Transitive.Cxn		Intransitive.Cxn		Subschema</a:t>
            </a:r>
          </a:p>
          <a:p>
            <a:pPr marL="0" indent="0">
              <a:buNone/>
            </a:pPr>
            <a:endParaRPr lang="en-FR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    break X			    fall Direction		</a:t>
            </a:r>
            <a:r>
              <a:rPr lang="en-FR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Micro-Cxn</a:t>
            </a:r>
          </a:p>
          <a:p>
            <a:pPr marL="0" indent="0">
              <a:buNone/>
            </a:pPr>
            <a:endParaRPr lang="en-FR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FR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/bre</a:t>
            </a:r>
            <a:r>
              <a:rPr lang="fr-FR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FR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 </a:t>
            </a:r>
            <a:r>
              <a:rPr lang="en-US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ð</a:t>
            </a:r>
            <a:r>
              <a:rPr lang="fr-FR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ə</a:t>
            </a:r>
            <a:r>
              <a:rPr lang="en-FR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pleit/		    /f</a:t>
            </a:r>
            <a:r>
              <a:rPr lang="en-FR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FR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 dawn/			Construct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A7307A-7E31-9049-BC51-B5330D39A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44</a:t>
            </a:fld>
            <a:endParaRPr lang="en-FR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16335FD-A06C-3747-9CE7-61772219BC7C}"/>
              </a:ext>
            </a:extLst>
          </p:cNvPr>
          <p:cNvCxnSpPr/>
          <p:nvPr/>
        </p:nvCxnSpPr>
        <p:spPr>
          <a:xfrm>
            <a:off x="5129213" y="2714625"/>
            <a:ext cx="0" cy="4714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1C19876A-E9F2-8444-BB20-06DE88312978}"/>
              </a:ext>
            </a:extLst>
          </p:cNvPr>
          <p:cNvCxnSpPr/>
          <p:nvPr/>
        </p:nvCxnSpPr>
        <p:spPr>
          <a:xfrm>
            <a:off x="2714625" y="3186113"/>
            <a:ext cx="0" cy="5429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0BA45D18-F732-6B4D-90F1-9A34AB7E4956}"/>
              </a:ext>
            </a:extLst>
          </p:cNvPr>
          <p:cNvCxnSpPr/>
          <p:nvPr/>
        </p:nvCxnSpPr>
        <p:spPr>
          <a:xfrm>
            <a:off x="6443663" y="3157538"/>
            <a:ext cx="0" cy="5429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16D31D2-B07E-1C4B-95C0-0837D2E94E5A}"/>
              </a:ext>
            </a:extLst>
          </p:cNvPr>
          <p:cNvCxnSpPr/>
          <p:nvPr/>
        </p:nvCxnSpPr>
        <p:spPr>
          <a:xfrm>
            <a:off x="2714625" y="4043363"/>
            <a:ext cx="0" cy="6572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350B488-D362-204B-BE08-A50A39FDB799}"/>
              </a:ext>
            </a:extLst>
          </p:cNvPr>
          <p:cNvCxnSpPr/>
          <p:nvPr/>
        </p:nvCxnSpPr>
        <p:spPr>
          <a:xfrm>
            <a:off x="2714625" y="5043488"/>
            <a:ext cx="0" cy="514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60CF6FE1-7BBC-1445-A73E-68F4738D5AFA}"/>
              </a:ext>
            </a:extLst>
          </p:cNvPr>
          <p:cNvCxnSpPr/>
          <p:nvPr/>
        </p:nvCxnSpPr>
        <p:spPr>
          <a:xfrm>
            <a:off x="6443663" y="4043363"/>
            <a:ext cx="0" cy="6572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2D5172E-BC2F-1D48-8435-FD5B645CA6B5}"/>
              </a:ext>
            </a:extLst>
          </p:cNvPr>
          <p:cNvCxnSpPr/>
          <p:nvPr/>
        </p:nvCxnSpPr>
        <p:spPr>
          <a:xfrm>
            <a:off x="6443663" y="5043488"/>
            <a:ext cx="0" cy="514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D19155B-76C7-3845-8501-EAC0DF3F123F}"/>
              </a:ext>
            </a:extLst>
          </p:cNvPr>
          <p:cNvCxnSpPr/>
          <p:nvPr/>
        </p:nvCxnSpPr>
        <p:spPr>
          <a:xfrm>
            <a:off x="2714625" y="3186113"/>
            <a:ext cx="37290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7816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1CBC8-A8C6-7846-B0E6-891AAFC6D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234" y="0"/>
            <a:ext cx="10515600" cy="1073150"/>
          </a:xfrm>
        </p:spPr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principles of CogCxG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2DC7EC-21AA-0C49-9A38-8CF17F12E9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38146"/>
            <a:ext cx="10515600" cy="483881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(4) There is no strict dichotomy between lexical and grammatical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      constructions. They are on a pole or continuum: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Lexical constructions (e.g. </a:t>
            </a:r>
            <a:r>
              <a:rPr lang="en-US" i="1" dirty="0">
                <a:solidFill>
                  <a:srgbClr val="002060"/>
                </a:solidFill>
              </a:rPr>
              <a:t>constructionalization</a:t>
            </a:r>
            <a:r>
              <a:rPr lang="en-US" dirty="0">
                <a:solidFill>
                  <a:srgbClr val="002060"/>
                </a:solidFill>
              </a:rPr>
              <a:t>, </a:t>
            </a:r>
            <a:r>
              <a:rPr lang="en-US" dirty="0" err="1">
                <a:solidFill>
                  <a:srgbClr val="002060"/>
                </a:solidFill>
              </a:rPr>
              <a:t>ditransitives</a:t>
            </a:r>
            <a:r>
              <a:rPr lang="en-US" dirty="0">
                <a:solidFill>
                  <a:srgbClr val="002060"/>
                </a:solidFill>
              </a:rPr>
              <a:t>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(e.g. </a:t>
            </a:r>
            <a:r>
              <a:rPr lang="en-US" i="1" dirty="0">
                <a:solidFill>
                  <a:srgbClr val="002060"/>
                </a:solidFill>
              </a:rPr>
              <a:t>Mary gave me a scarf</a:t>
            </a:r>
            <a:r>
              <a:rPr lang="en-US" dirty="0">
                <a:solidFill>
                  <a:srgbClr val="002060"/>
                </a:solidFill>
              </a:rPr>
              <a:t> ) are on the pole of content meaning.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Grammatical constructions (e.g. Present Tense, possessive case)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are on the procedural pole, as are DMs: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	lexical						grammatical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	content meaning				procedural meaning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	</a:t>
            </a:r>
            <a:r>
              <a:rPr lang="en-US" i="1" dirty="0">
                <a:solidFill>
                  <a:srgbClr val="002060"/>
                </a:solidFill>
              </a:rPr>
              <a:t>BE going to </a:t>
            </a:r>
            <a:r>
              <a:rPr lang="en-US" dirty="0">
                <a:solidFill>
                  <a:srgbClr val="002060"/>
                </a:solidFill>
              </a:rPr>
              <a:t>‘motion’				</a:t>
            </a:r>
            <a:r>
              <a:rPr lang="en-US" i="1" dirty="0">
                <a:solidFill>
                  <a:srgbClr val="002060"/>
                </a:solidFill>
              </a:rPr>
              <a:t>BE going to </a:t>
            </a:r>
            <a:r>
              <a:rPr lang="en-US" dirty="0">
                <a:solidFill>
                  <a:srgbClr val="002060"/>
                </a:solidFill>
              </a:rPr>
              <a:t>‘future’</a:t>
            </a:r>
          </a:p>
          <a:p>
            <a:pPr marL="0" indent="0">
              <a:buNone/>
            </a:pPr>
            <a:r>
              <a:rPr lang="en-US" i="1" dirty="0">
                <a:solidFill>
                  <a:srgbClr val="002060"/>
                </a:solidFill>
              </a:rPr>
              <a:t>            by the way </a:t>
            </a:r>
            <a:r>
              <a:rPr lang="en-US" dirty="0">
                <a:solidFill>
                  <a:srgbClr val="002060"/>
                </a:solidFill>
              </a:rPr>
              <a:t>‘direction’			</a:t>
            </a:r>
            <a:r>
              <a:rPr lang="en-US" i="1" dirty="0">
                <a:solidFill>
                  <a:srgbClr val="002060"/>
                </a:solidFill>
              </a:rPr>
              <a:t>by the way </a:t>
            </a:r>
            <a:r>
              <a:rPr lang="en-US" dirty="0">
                <a:solidFill>
                  <a:srgbClr val="002060"/>
                </a:solidFill>
              </a:rPr>
              <a:t>‘digressive’</a:t>
            </a:r>
            <a:r>
              <a:rPr lang="en-US" dirty="0"/>
              <a:t>				</a:t>
            </a:r>
          </a:p>
          <a:p>
            <a:pPr marL="0" indent="0">
              <a:buNone/>
            </a:pPr>
            <a:endParaRPr lang="en-FR" dirty="0"/>
          </a:p>
          <a:p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4C88A7-5DAC-334B-8C2B-7AAB61084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45</a:t>
            </a:fld>
            <a:endParaRPr lang="en-FR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791C9FA-18C0-9149-881A-DD9A2EC4E12D}"/>
              </a:ext>
            </a:extLst>
          </p:cNvPr>
          <p:cNvCxnSpPr/>
          <p:nvPr/>
        </p:nvCxnSpPr>
        <p:spPr>
          <a:xfrm>
            <a:off x="4315522" y="4683512"/>
            <a:ext cx="29104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226193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1DDE4-7E17-6747-AC7C-67226613D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4602"/>
          </a:xfrm>
        </p:spPr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principles of CogCxG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BA7751-3685-1C4A-AF55-E2856EB28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5415"/>
            <a:ext cx="10515600" cy="46715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• </a:t>
            </a:r>
            <a:r>
              <a:rPr lang="en-US" b="1" dirty="0">
                <a:solidFill>
                  <a:srgbClr val="002060"/>
                </a:solidFill>
              </a:rPr>
              <a:t>Procedurals</a:t>
            </a:r>
            <a:r>
              <a:rPr lang="en-US" dirty="0">
                <a:solidFill>
                  <a:srgbClr val="002060"/>
                </a:solidFill>
              </a:rPr>
              <a:t> (Cxns with procedural meaning) guide interpretations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 in context (Hansen 2008: 20, 2012: 596) and point “hearers to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 particular  - more or less - schematic frames of interpretation for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 the utterance hosting such expressions” (Hansen 2012: 595).</a:t>
            </a: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</a:rPr>
              <a:t>(1)  </a:t>
            </a:r>
            <a:r>
              <a:rPr lang="en-GB" b="1" dirty="0">
                <a:solidFill>
                  <a:srgbClr val="00B050"/>
                </a:solidFill>
              </a:rPr>
              <a:t>Well, but </a:t>
            </a:r>
            <a:r>
              <a:rPr lang="en-GB" dirty="0">
                <a:solidFill>
                  <a:srgbClr val="00B050"/>
                </a:solidFill>
              </a:rPr>
              <a:t>I think that the settling of accounts is important.</a:t>
            </a:r>
          </a:p>
          <a:p>
            <a:pPr marL="0" indent="0">
              <a:buNone/>
            </a:pPr>
            <a:r>
              <a:rPr lang="en-GB" dirty="0">
                <a:solidFill>
                  <a:srgbClr val="00B050"/>
                </a:solidFill>
              </a:rPr>
              <a:t>      </a:t>
            </a:r>
            <a:r>
              <a:rPr lang="en-GB" b="1" u="sng" dirty="0">
                <a:solidFill>
                  <a:srgbClr val="00B050"/>
                </a:solidFill>
              </a:rPr>
              <a:t>By</a:t>
            </a:r>
            <a:r>
              <a:rPr lang="en-GB" dirty="0">
                <a:solidFill>
                  <a:srgbClr val="00B050"/>
                </a:solidFill>
              </a:rPr>
              <a:t> </a:t>
            </a:r>
            <a:r>
              <a:rPr lang="en-GB" b="1" u="sng" dirty="0">
                <a:solidFill>
                  <a:srgbClr val="00B050"/>
                </a:solidFill>
              </a:rPr>
              <a:t>the</a:t>
            </a:r>
            <a:r>
              <a:rPr lang="en-GB" dirty="0">
                <a:solidFill>
                  <a:srgbClr val="00B050"/>
                </a:solidFill>
              </a:rPr>
              <a:t> </a:t>
            </a:r>
            <a:r>
              <a:rPr lang="en-GB" b="1" u="sng" dirty="0">
                <a:solidFill>
                  <a:srgbClr val="00B050"/>
                </a:solidFill>
              </a:rPr>
              <a:t>way</a:t>
            </a:r>
            <a:r>
              <a:rPr lang="en-GB" dirty="0">
                <a:solidFill>
                  <a:srgbClr val="00B050"/>
                </a:solidFill>
              </a:rPr>
              <a:t>, there's a difference being a member, an informer, </a:t>
            </a:r>
          </a:p>
          <a:p>
            <a:pPr marL="0" indent="0">
              <a:buNone/>
            </a:pPr>
            <a:r>
              <a:rPr lang="en-GB" dirty="0">
                <a:solidFill>
                  <a:srgbClr val="00B050"/>
                </a:solidFill>
              </a:rPr>
              <a:t>      for example, and a torturer. </a:t>
            </a:r>
            <a:r>
              <a:rPr lang="en-US" dirty="0">
                <a:solidFill>
                  <a:srgbClr val="00B050"/>
                </a:solidFill>
              </a:rPr>
              <a:t> </a:t>
            </a: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</a:rPr>
              <a:t>      (1990 </a:t>
            </a:r>
            <a:r>
              <a:rPr lang="en-US" dirty="0" err="1">
                <a:solidFill>
                  <a:srgbClr val="00B050"/>
                </a:solidFill>
              </a:rPr>
              <a:t>ABC_Nightline</a:t>
            </a:r>
            <a:r>
              <a:rPr lang="en-US" dirty="0">
                <a:solidFill>
                  <a:srgbClr val="00B050"/>
                </a:solidFill>
              </a:rPr>
              <a:t>, </a:t>
            </a:r>
            <a:r>
              <a:rPr lang="en-US" i="1" dirty="0">
                <a:solidFill>
                  <a:srgbClr val="00B050"/>
                </a:solidFill>
              </a:rPr>
              <a:t>Brazil</a:t>
            </a:r>
            <a:r>
              <a:rPr lang="en-US" dirty="0">
                <a:solidFill>
                  <a:srgbClr val="00B050"/>
                </a:solidFill>
              </a:rPr>
              <a:t> [COCA])</a:t>
            </a:r>
            <a:endParaRPr lang="en-FR" dirty="0">
              <a:solidFill>
                <a:srgbClr val="00B050"/>
              </a:solidFill>
            </a:endParaRPr>
          </a:p>
          <a:p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91144A-27B9-904F-A265-DC6CA41A4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46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368119952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ECC6F-7941-7F47-A979-7BFFCAFF4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principles of CogCxG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05E1D4-B6AB-AC46-8EB5-F4E57A9F4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43099"/>
            <a:ext cx="10515600" cy="4233863"/>
          </a:xfrm>
        </p:spPr>
        <p:txBody>
          <a:bodyPr>
            <a:normAutofit/>
          </a:bodyPr>
          <a:lstStyle/>
          <a:p>
            <a:pPr marL="514350" indent="-514350">
              <a:buAutoNum type="arabicParenR" startAt="5"/>
            </a:pPr>
            <a:r>
              <a:rPr lang="en-US" b="1" dirty="0">
                <a:solidFill>
                  <a:srgbClr val="002060"/>
                </a:solidFill>
              </a:rPr>
              <a:t>“Semantics, information structure, and pragmatics are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      interrelated;  all play a role in linguistic function”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       </a:t>
            </a:r>
            <a:r>
              <a:rPr lang="en-US" dirty="0">
                <a:solidFill>
                  <a:srgbClr val="002060"/>
                </a:solidFill>
              </a:rPr>
              <a:t>(Goldberg 2013: 16).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•    This is represented in Croft’s model, but in fact not much is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</a:rPr>
              <a:t>       said about pragmatics in most of Goldberg’s work.</a:t>
            </a:r>
            <a:endParaRPr lang="en-FR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6C5DC9-E1CE-9940-8814-6C5297853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47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19034479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D839D-649F-0442-8E99-9B84EB53B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principles of CogCxG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E04738-368A-D24C-BDF9-71906FA54F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  <a:cs typeface="Arial" panose="020B0604020202020204" pitchFamily="34" charset="0"/>
              </a:rPr>
              <a:t>6) Knowledge of language is usage-based and grounded in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  <a:cs typeface="Arial" panose="020B0604020202020204" pitchFamily="34" charset="0"/>
              </a:rPr>
              <a:t>     </a:t>
            </a:r>
            <a:r>
              <a:rPr lang="en-US" b="1" dirty="0">
                <a:solidFill>
                  <a:srgbClr val="00B050"/>
                </a:solidFill>
                <a:cs typeface="Arial" panose="020B0604020202020204" pitchFamily="34" charset="0"/>
              </a:rPr>
              <a:t>“instances of a speaker’s producing and understanding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B050"/>
                </a:solidFill>
                <a:cs typeface="Arial" panose="020B0604020202020204" pitchFamily="34" charset="0"/>
              </a:rPr>
              <a:t>     language”</a:t>
            </a:r>
            <a:r>
              <a:rPr lang="en-US" b="1" dirty="0">
                <a:solidFill>
                  <a:srgbClr val="002060"/>
                </a:solidFill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rgbClr val="002060"/>
                </a:solidFill>
                <a:cs typeface="Arial" panose="020B0604020202020204" pitchFamily="34" charset="0"/>
              </a:rPr>
              <a:t>(Kemmer &amp; Barlow 2000: viii; also Bybee 2010).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cs typeface="Arial" panose="020B0604020202020204" pitchFamily="34" charset="0"/>
              </a:rPr>
              <a:t>•  Note that “usage-based” is interpreted in different ways in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cs typeface="Arial" panose="020B0604020202020204" pitchFamily="34" charset="0"/>
              </a:rPr>
              <a:t>    cognitive linguistics,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cs typeface="Arial" panose="020B0604020202020204" pitchFamily="34" charset="0"/>
              </a:rPr>
              <a:t>•  and not all </a:t>
            </a:r>
            <a:r>
              <a:rPr lang="en-US" dirty="0" err="1">
                <a:solidFill>
                  <a:srgbClr val="002060"/>
                </a:solidFill>
                <a:cs typeface="Arial" panose="020B0604020202020204" pitchFamily="34" charset="0"/>
              </a:rPr>
              <a:t>constructionalists</a:t>
            </a:r>
            <a:r>
              <a:rPr lang="en-US" dirty="0">
                <a:solidFill>
                  <a:srgbClr val="002060"/>
                </a:solidFill>
                <a:cs typeface="Arial" panose="020B0604020202020204" pitchFamily="34" charset="0"/>
              </a:rPr>
              <a:t> adopt a usage-based model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cs typeface="Arial" panose="020B0604020202020204" pitchFamily="34" charset="0"/>
              </a:rPr>
              <a:t>    (e.g. Boas &amp; Sag 2012, Michaelis 2013). </a:t>
            </a: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43B581-8140-6147-9C3D-FBD7423AA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48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191204067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3A39C-8079-C24B-A389-FFA4306A5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7900"/>
          </a:xfrm>
        </p:spPr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“Usage-based”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3C8CD5-BA9E-A449-B133-410F18CD18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7338"/>
            <a:ext cx="10515600" cy="46196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>
                <a:solidFill>
                  <a:srgbClr val="002060"/>
                </a:solidFill>
                <a:cs typeface="Arial" panose="020B0604020202020204" pitchFamily="34" charset="0"/>
              </a:rPr>
              <a:t>•  Both Langacker and Goldberg take a usage-based</a:t>
            </a:r>
          </a:p>
          <a:p>
            <a:pPr marL="0" indent="0">
              <a:buNone/>
            </a:pPr>
            <a:r>
              <a:rPr lang="en-US" sz="3000" dirty="0">
                <a:solidFill>
                  <a:srgbClr val="002060"/>
                </a:solidFill>
                <a:cs typeface="Arial" panose="020B0604020202020204" pitchFamily="34" charset="0"/>
              </a:rPr>
              <a:t>    approach.</a:t>
            </a:r>
          </a:p>
          <a:p>
            <a:pPr marL="0" indent="0">
              <a:buNone/>
            </a:pPr>
            <a:r>
              <a:rPr lang="en-US" sz="3000" dirty="0">
                <a:solidFill>
                  <a:srgbClr val="002060"/>
                </a:solidFill>
                <a:cs typeface="Arial" panose="020B0604020202020204" pitchFamily="34" charset="0"/>
              </a:rPr>
              <a:t>•  For Langacker (1988), “usage-based” refers to an</a:t>
            </a:r>
          </a:p>
          <a:p>
            <a:pPr marL="0" indent="0">
              <a:buNone/>
            </a:pPr>
            <a:r>
              <a:rPr lang="en-US" sz="3000" dirty="0">
                <a:solidFill>
                  <a:srgbClr val="002060"/>
                </a:solidFill>
                <a:cs typeface="Arial" panose="020B0604020202020204" pitchFamily="34" charset="0"/>
              </a:rPr>
              <a:t>    approach that is “maximalist”, “non-reductionist” and</a:t>
            </a:r>
          </a:p>
          <a:p>
            <a:pPr marL="0" indent="0">
              <a:buNone/>
            </a:pPr>
            <a:r>
              <a:rPr lang="en-US" sz="3000" dirty="0">
                <a:solidFill>
                  <a:srgbClr val="002060"/>
                </a:solidFill>
                <a:cs typeface="Arial" panose="020B0604020202020204" pitchFamily="34" charset="0"/>
              </a:rPr>
              <a:t>    “bottom up”, in contrast to generative grammar (in his</a:t>
            </a:r>
          </a:p>
          <a:p>
            <a:pPr marL="0" indent="0">
              <a:buNone/>
            </a:pPr>
            <a:r>
              <a:rPr lang="en-US" sz="3000" dirty="0">
                <a:solidFill>
                  <a:srgbClr val="002060"/>
                </a:solidFill>
                <a:cs typeface="Arial" panose="020B0604020202020204" pitchFamily="34" charset="0"/>
              </a:rPr>
              <a:t>   view concerned with economy, generativity, and</a:t>
            </a:r>
          </a:p>
          <a:p>
            <a:pPr marL="0" indent="0">
              <a:buNone/>
            </a:pPr>
            <a:r>
              <a:rPr lang="en-US" sz="3000" dirty="0">
                <a:solidFill>
                  <a:srgbClr val="002060"/>
                </a:solidFill>
                <a:cs typeface="Arial" panose="020B0604020202020204" pitchFamily="34" charset="0"/>
              </a:rPr>
              <a:t>    reductionism). </a:t>
            </a:r>
          </a:p>
          <a:p>
            <a:pPr marL="0" indent="0">
              <a:buNone/>
            </a:pPr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A5C695-70C5-AF49-82C1-2257E7E03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49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2237211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C9C55-C232-EF48-87E6-DA1284669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Goals cont</a:t>
            </a:r>
            <a:r>
              <a:rPr lang="en-FR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3C0308-92C1-604C-8414-1734C9DBC9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572" y="1690688"/>
            <a:ext cx="10515600" cy="4192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FR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 2. 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Respond to recent calls to 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 principled ways of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infusing more pragmatics (specifically conventionalized non-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truth-conditional meaning) into constructional thinking (see e.g.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Finkbeiner 2019a).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Show that Discourse Structuring Markers (DSMs), especially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Discourse Markers (DMs), should be considered to be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part of grammar (e.g. Fraser 1996 and elsewhere, Brinton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1996, 2008, 2017), not “extra-grammatical”.</a:t>
            </a:r>
          </a:p>
          <a:p>
            <a:pPr marL="0" indent="0">
              <a:buNone/>
            </a:pPr>
            <a:endParaRPr lang="en-FR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8A4D14-BD1D-2046-86B7-8B0E896C3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77976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3AAE1-E352-1C4E-8624-F2105FD1A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1509"/>
          </a:xfrm>
        </p:spPr>
        <p:txBody>
          <a:bodyPr>
            <a:normAutofit/>
          </a:bodyPr>
          <a:lstStyle/>
          <a:p>
            <a:pPr algn="ctr"/>
            <a:r>
              <a:rPr lang="en-GB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“U</a:t>
            </a:r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sage-based” in CogCxg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0E9159-A761-EC4F-8CFE-BE3E1A76D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7717"/>
            <a:ext cx="10515600" cy="464924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Goldberg (2013: 16) it means that “[k]</a:t>
            </a:r>
            <a:r>
              <a:rPr lang="en-U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nowledge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language includes both items and generalizations, at varying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levels of specificity”.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For me it means based in linguistic data, grounded in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“instances of a speaker’s producing and understanding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language” (Kemmer &amp; Barlow 2000: viii). This reference is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cited several times in Goldberg (2006).</a:t>
            </a:r>
          </a:p>
          <a:p>
            <a:pPr marL="0" indent="0">
              <a:buNone/>
            </a:pPr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2F5B2C-1D47-A84E-A0F4-1A6C460B6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50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12458097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276E8-E18C-C541-80BB-FE4A7A37D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principles of CogCxG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B22A9D-46AC-1345-AAE1-E4232BC37B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 startAt="7"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Knowledge of grammar is dynamic and can change over a life-time 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(e.g. Croft 2001, </a:t>
            </a:r>
            <a:r>
              <a:rPr lang="en-U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MacWhinney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O’Grady 2015).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  It can also change over generations, geographic space,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social space.</a:t>
            </a:r>
          </a:p>
          <a:p>
            <a:pPr marL="0" indent="0">
              <a:buNone/>
            </a:pPr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001AB-4833-1C4A-A49D-EEB04B07A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51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412989707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21E4E-2CF3-EB40-BE1D-2E6F8B9752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Approaches to pragmatics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3DBC06-5F41-1E49-BD0C-C9DBF37C9C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4624"/>
            <a:ext cx="10515600" cy="4582339"/>
          </a:xfrm>
        </p:spPr>
        <p:txBody>
          <a:bodyPr>
            <a:normAutofit/>
          </a:bodyPr>
          <a:lstStyle/>
          <a:p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Lack of attention to pragmatics in CogCxG seems odd because pragmatics was central to the work of Fillmore and colleagues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e.g.Fillmore et al. (1988) that led to CogCxG.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Kay &amp; Fillmore (1999) discuss</a:t>
            </a:r>
          </a:p>
          <a:p>
            <a:pPr marL="0" indent="0">
              <a:buNone/>
            </a:pPr>
            <a:r>
              <a:rPr lang="en-FR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(2) What’s that fly doing in my soup?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Idiosyncratic (not about doing)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Pattern (Cxn) </a:t>
            </a:r>
            <a:r>
              <a:rPr lang="en-FR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What’s X doing Y?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Pragmatic (implicates negative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attitude to the situation)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E29F79-DC72-DB4B-85FA-49048D5D0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52</a:t>
            </a:fld>
            <a:endParaRPr lang="en-FR"/>
          </a:p>
        </p:txBody>
      </p:sp>
      <p:pic>
        <p:nvPicPr>
          <p:cNvPr id="6" name="Picture 5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C399E8BB-F130-9140-8AF2-27D1FBF6B4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5175" y="2920187"/>
            <a:ext cx="2852737" cy="246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4349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888BD-8AEF-4A4E-B4FA-45D3B0A4C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725"/>
          </a:xfrm>
        </p:spPr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Approaches to pragmatics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F22F53-8B3C-244E-8FC2-5C542BE0EA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5888"/>
            <a:ext cx="10515600" cy="47910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(Sweetser 1990: 2) argued that a cognitively based theory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takes “</a:t>
            </a: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the objective ‘real world,’ but human perception and</a:t>
            </a: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understanding of the world to be the basis for the structure of</a:t>
            </a: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human language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(cf. </a:t>
            </a:r>
            <a:r>
              <a:rPr lang="en-U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Langacker’s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view of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cognition as construal). </a:t>
            </a:r>
          </a:p>
          <a:p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She developed a highly influential theory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of polysemy based in metaphorical frames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in </a:t>
            </a:r>
            <a:r>
              <a:rPr lang="en-US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Etymology to Pragmatics 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(1990). </a:t>
            </a:r>
            <a:endParaRPr lang="en-FR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C1DC0F-4CC3-2C47-B2EE-032FBBC97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53</a:t>
            </a:fld>
            <a:endParaRPr lang="en-FR"/>
          </a:p>
        </p:txBody>
      </p:sp>
      <p:pic>
        <p:nvPicPr>
          <p:cNvPr id="6" name="Picture 5" descr="A person wearing glasses and smiling at the camera&#10;&#10;Description automatically generated">
            <a:extLst>
              <a:ext uri="{FF2B5EF4-FFF2-40B4-BE49-F238E27FC236}">
                <a16:creationId xmlns:a16="http://schemas.microsoft.com/office/drawing/2014/main" id="{FF11BB94-267C-994E-A618-13C9F77097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3913" y="2900362"/>
            <a:ext cx="2486025" cy="312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03642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C3135-9C01-454D-87D7-CD9BF3C54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9937"/>
          </a:xfrm>
        </p:spPr>
        <p:txBody>
          <a:bodyPr>
            <a:normAutofit/>
          </a:bodyPr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Approaches to pragmatics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7A2524-AEDC-B149-82C2-BA57FAC719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14450"/>
            <a:ext cx="10515600" cy="486251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 starts the book with a historical account of why verbs like </a:t>
            </a:r>
            <a:r>
              <a:rPr lang="en-US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grasp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 grasped the concepts easily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and </a:t>
            </a:r>
            <a:r>
              <a:rPr lang="en-US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see what you mean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have both physical and intellectual/ cognitive readings, and shows that metaphorical frames have a long history in Indo-European.</a:t>
            </a:r>
          </a:p>
          <a:p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 focuses on 3-fold interpretations of modals (</a:t>
            </a:r>
            <a:r>
              <a:rPr lang="en-US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causals (</a:t>
            </a:r>
            <a:r>
              <a:rPr lang="en-US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because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connectives (</a:t>
            </a:r>
            <a:r>
              <a:rPr lang="en-US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as: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- real world/</a:t>
            </a:r>
            <a:r>
              <a:rPr lang="en-U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sociophysical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- epistemic/grounded in knowledge, belief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- speech act/grounded in the illocutionary act</a:t>
            </a:r>
            <a:endParaRPr lang="en-FR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24FDDB-9617-0A48-8802-35E74525E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54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159993738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24BFBE-B7A5-3B45-8173-FDBE80CFC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820739"/>
          </a:xfrm>
        </p:spPr>
        <p:txBody>
          <a:bodyPr>
            <a:normAutofit/>
          </a:bodyPr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Approaches to pragmatics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8C5503-FE63-2B4F-AD9E-D2A53D0337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0163"/>
            <a:ext cx="10515600" cy="4876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(Sweetser 1990: 79, italics original):</a:t>
            </a: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(3) a. He heard me calling, </a:t>
            </a:r>
            <a:r>
              <a:rPr lang="en-US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 came  </a:t>
            </a:r>
            <a:endParaRPr lang="en-FR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(The hearing caused the coming, in the real world.)</a:t>
            </a:r>
            <a:endParaRPr lang="en-FR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b. (You say he’s deaf, but) he came, </a:t>
            </a:r>
            <a:r>
              <a:rPr lang="en-US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 heard me calling</a:t>
            </a:r>
            <a:endParaRPr lang="en-FR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(The knowledge of his arrival causes the </a:t>
            </a:r>
            <a:r>
              <a:rPr lang="en-US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he</a:t>
            </a: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heard me calling.) </a:t>
            </a: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c. Here we are in Paris, </a:t>
            </a:r>
            <a:r>
              <a:rPr lang="en-US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what would you like to do on our </a:t>
            </a: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first evening here?</a:t>
            </a:r>
            <a:endParaRPr lang="en-FR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(Our presence in Paris enables my </a:t>
            </a:r>
            <a:r>
              <a:rPr lang="en-US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 of asking</a:t>
            </a: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what you</a:t>
            </a: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would like to do.)</a:t>
            </a:r>
            <a:endParaRPr lang="en-FR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812071-FA2A-6648-99E0-CE4787DE5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55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340465554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E2935-CBF4-C340-B7B1-5D1209250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5753"/>
          </a:xfrm>
        </p:spPr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approach to pragmatics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EB9D31-5302-5B41-A3A2-B4C6DB7B2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9046"/>
            <a:ext cx="10515600" cy="4727304"/>
          </a:xfrm>
        </p:spPr>
        <p:txBody>
          <a:bodyPr/>
          <a:lstStyle/>
          <a:p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Much research drawing on Sweetser’s work has been conceptualized in metaphorical, not pragmatic terms.</a:t>
            </a:r>
          </a:p>
          <a:p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However, </a:t>
            </a:r>
            <a:r>
              <a:rPr lang="en-FR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Constructions and Frames 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(2019, Vol. 11(2))  (= Finkbeiner 2019a) is devoted to “Reflections on the role of 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pragmatics in Construction Grammar”.</a:t>
            </a:r>
          </a:p>
          <a:p>
            <a:pPr marL="0" indent="0">
              <a:buNone/>
            </a:pPr>
            <a:endParaRPr lang="en-FR" dirty="0"/>
          </a:p>
          <a:p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E88CDE-2EAF-3944-97AB-6100905FE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56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316284264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4DBF0-F578-A540-83C8-B693C063B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6463"/>
          </a:xfrm>
        </p:spPr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approach to pragmatics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11A34-09A6-9C4D-AC68-4539E4AFF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8763"/>
            <a:ext cx="10515600" cy="4648200"/>
          </a:xfrm>
        </p:spPr>
        <p:txBody>
          <a:bodyPr>
            <a:normAutofit/>
          </a:bodyPr>
          <a:lstStyle/>
          <a:p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Finkbeiner (2019b) suggests that there has been a mind-set in cognitive lx that:</a:t>
            </a:r>
          </a:p>
          <a:p>
            <a:pPr marL="457200" lvl="1" indent="0">
              <a:buNone/>
            </a:pPr>
            <a:r>
              <a:rPr lang="en-US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“semantics deals with truth-functional, context-invariant aspects of meaning, while pragmatics deals with meaning aspects that are derived from actual utterances via inferential reasoning, i.e. with aspects that vary with context (Grice 1989[1957)” (Finkbeiner 2019b: 174).</a:t>
            </a:r>
            <a:endParaRPr lang="en-FR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Ex: 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“pragmatics is largely part of invisible backstage cognition, with exceptionally sparse formal or symbolic marking” 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Fauconnier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2008: 674). </a:t>
            </a:r>
            <a:endParaRPr lang="en-FR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8520BC-BCD1-1146-B8E9-DA1F9A936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57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151503040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F01BC9-C94D-E447-9EC7-8D4CAB3F9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2475"/>
          </a:xfrm>
        </p:spPr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approach to pragmatics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4D401-CC6A-914A-996E-6E4078E671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7244"/>
            <a:ext cx="10515600" cy="4799719"/>
          </a:xfrm>
        </p:spPr>
        <p:txBody>
          <a:bodyPr>
            <a:normAutofit fontScale="77500" lnSpcReduction="20000"/>
          </a:bodyPr>
          <a:lstStyle/>
          <a:p>
            <a:r>
              <a:rPr lang="en-US" sz="3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this kind of view, </a:t>
            </a:r>
          </a:p>
          <a:p>
            <a:pPr marL="0" indent="0">
              <a:buNone/>
            </a:pPr>
            <a:r>
              <a:rPr lang="en-US" sz="3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-  semantics is [+truth-conditional] and [+conventional] (i.e. shared</a:t>
            </a:r>
          </a:p>
          <a:p>
            <a:pPr marL="0" indent="0">
              <a:buNone/>
            </a:pPr>
            <a:r>
              <a:rPr lang="en-US" sz="3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across some community of speakers),</a:t>
            </a:r>
          </a:p>
          <a:p>
            <a:pPr marL="0" indent="0">
              <a:buNone/>
            </a:pPr>
            <a:r>
              <a:rPr lang="en-US" sz="3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-  pragmatics is [-truth-conditional] and [-conventional] and context-</a:t>
            </a:r>
          </a:p>
          <a:p>
            <a:pPr marL="0" indent="0">
              <a:buNone/>
            </a:pPr>
            <a:r>
              <a:rPr lang="en-US" sz="3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dependent. </a:t>
            </a:r>
          </a:p>
          <a:p>
            <a:pPr marL="0" indent="0">
              <a:buNone/>
            </a:pPr>
            <a:r>
              <a:rPr lang="en-US" sz="3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Most of the contexts are real-world, conversational inferences that </a:t>
            </a:r>
          </a:p>
          <a:p>
            <a:pPr marL="0" indent="0">
              <a:buNone/>
            </a:pPr>
            <a:r>
              <a:rPr lang="en-US" sz="3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arise on the fly, e.g.:</a:t>
            </a:r>
            <a:endParaRPr lang="en-FR" sz="33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33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(4)	A. Do you have time for coffee?</a:t>
            </a:r>
            <a:endParaRPr lang="en-FR" sz="33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33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B. My train goes at eight o’clock.</a:t>
            </a:r>
          </a:p>
          <a:p>
            <a:pPr marL="0" indent="0">
              <a:buNone/>
            </a:pPr>
            <a:r>
              <a:rPr lang="en-US" sz="3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Compute ‘No’ if 8 is a few minutes away</a:t>
            </a:r>
          </a:p>
          <a:p>
            <a:pPr marL="0" indent="0">
              <a:buNone/>
            </a:pPr>
            <a:r>
              <a:rPr lang="en-FR" sz="3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Compute ‘Yes’ if 8 is a couple of hours away</a:t>
            </a:r>
          </a:p>
          <a:p>
            <a:pPr marL="0" indent="0">
              <a:buNone/>
            </a:pPr>
            <a:r>
              <a:rPr lang="en-US" dirty="0"/>
              <a:t> </a:t>
            </a:r>
            <a:endParaRPr lang="en-FR" dirty="0"/>
          </a:p>
          <a:p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0BBAEB-A974-CE44-B852-192A7925F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58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29142748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5E2AD-62AB-AF45-9B85-AF7D82CE4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approach to pragmatics</a:t>
            </a:r>
            <a:endParaRPr lang="en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5CE0E1E-C5C4-EF4B-844B-763386892A0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FR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But much pragmatics is conventionalized (like </a:t>
                </a:r>
                <a:r>
                  <a:rPr lang="en-FR" i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so, by the way</a:t>
                </a:r>
                <a:r>
                  <a:rPr lang="en-FR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).</a:t>
                </a:r>
              </a:p>
              <a:p>
                <a:r>
                  <a:rPr lang="en-US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Logicians’ view of </a:t>
                </a:r>
                <a:r>
                  <a:rPr lang="en-US" i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and </a:t>
                </a:r>
                <a:r>
                  <a:rPr lang="en-US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and </a:t>
                </a:r>
                <a:r>
                  <a:rPr lang="en-US" i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but</a:t>
                </a:r>
                <a:r>
                  <a:rPr lang="en-US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is that both are [-truth-conditional] and [-conventional] and therefore equivalent. </a:t>
                </a:r>
              </a:p>
              <a:p>
                <a:r>
                  <a:rPr lang="en-US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 formal logic both </a:t>
                </a:r>
                <a:r>
                  <a:rPr lang="en-US" i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and</a:t>
                </a:r>
                <a:r>
                  <a:rPr lang="en-US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and </a:t>
                </a:r>
                <a:r>
                  <a:rPr lang="en-US" i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but</a:t>
                </a:r>
                <a:r>
                  <a:rPr lang="en-US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are represented by ‘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∧′</m:t>
                    </m:r>
                  </m:oMath>
                </a14:m>
                <a:r>
                  <a:rPr lang="en-US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  <a:p>
                <a:r>
                  <a:rPr lang="en-US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But in language use they do not mean the same thing:</a:t>
                </a:r>
                <a:endParaRPr lang="en-FR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r>
                  <a:rPr lang="en-US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(5)  a.  But me no buts </a:t>
                </a:r>
                <a:endParaRPr lang="en-FR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r>
                  <a:rPr lang="en-US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       (1709 </a:t>
                </a:r>
                <a:r>
                  <a:rPr lang="en-US" dirty="0" err="1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Centlivre</a:t>
                </a:r>
                <a:r>
                  <a:rPr lang="en-US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i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 </a:t>
                </a:r>
                <a:r>
                  <a:rPr lang="en-US" i="1" dirty="0" err="1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busie</a:t>
                </a:r>
                <a:r>
                  <a:rPr lang="en-US" i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body</a:t>
                </a:r>
                <a:r>
                  <a:rPr lang="en-US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[Wiktionary]) 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   b. ???And me no ands  </a:t>
                </a:r>
                <a:endParaRPr lang="en-FR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endParaRPr lang="en-FR" dirty="0"/>
              </a:p>
              <a:p>
                <a:endParaRPr lang="en-FR" dirty="0"/>
              </a:p>
              <a:p>
                <a:endParaRPr lang="en-FR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5CE0E1E-C5C4-EF4B-844B-763386892A0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06" t="-2326"/>
                </a:stretch>
              </a:blipFill>
            </p:spPr>
            <p:txBody>
              <a:bodyPr/>
              <a:lstStyle/>
              <a:p>
                <a:r>
                  <a:rPr lang="en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3EE1D-D677-FF4D-BBE2-57F090529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59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4004640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8361C-1204-6F45-8776-C128D3C22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9488"/>
          </a:xfrm>
        </p:spPr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Goals 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DF0A6-A985-CC44-8134-A4DB19B1E2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4000"/>
            <a:ext cx="10515600" cy="4652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FR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 3. 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 how changes in knowledge of language can be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accounted for in terms of Diachronic Construction Grammar.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-  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approach is called ”constructionalization” 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(e.g. Traugott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&amp; Trousdale 2013)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I will 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introduce this perspective and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some new thinking about what 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constructionalization and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constructional changes are.</a:t>
            </a:r>
          </a:p>
          <a:p>
            <a:pPr marL="0" indent="0">
              <a:buNone/>
            </a:pPr>
            <a:endParaRPr lang="en-FR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26E38-5521-C749-8091-E0C55724B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6</a:t>
            </a:fld>
            <a:endParaRPr lang="en-US"/>
          </a:p>
        </p:txBody>
      </p:sp>
      <p:pic>
        <p:nvPicPr>
          <p:cNvPr id="6" name="Picture 5" descr="A person with a beard&#10;&#10;Description automatically generated with medium confidence">
            <a:extLst>
              <a:ext uri="{FF2B5EF4-FFF2-40B4-BE49-F238E27FC236}">
                <a16:creationId xmlns:a16="http://schemas.microsoft.com/office/drawing/2014/main" id="{DECDDC00-AF7C-6744-93E8-187E2748E0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0089" y="3676651"/>
            <a:ext cx="2370181" cy="2500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10159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133635-D033-0240-B34B-48633C282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6475"/>
          </a:xfrm>
        </p:spPr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approach to pragmatics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5A70BD-7E9F-D445-873B-02AF39EF1D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8764"/>
            <a:ext cx="10515600" cy="4648200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Although Grice (1989[1957]) firmly maintained the [±truth-conditional] divide (</a:t>
            </a:r>
            <a:r>
              <a:rPr lang="en-US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Jaszczolt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2019), he proposed dealing with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the problem of </a:t>
            </a:r>
            <a:r>
              <a:rPr lang="en-US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</a:t>
            </a: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by suggesting that it is: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associated with a generalized/ conventionalized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implicature of contrast.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Since then a partial (still strongly debated!) picture has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emerged that s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ome pragmatics is conventional and needs to 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be learned.</a:t>
            </a:r>
          </a:p>
          <a:p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Finkbeiner (2019b) proposes a view of an enriched pragmatics and overlap between pragmatics and semantics:</a:t>
            </a:r>
          </a:p>
          <a:p>
            <a:pPr marL="0" indent="0">
              <a:buNone/>
            </a:pPr>
            <a:endParaRPr lang="en-FR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61D120-0850-B54E-8ED7-59ECA9E53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60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218067792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1827E8-F32D-E446-B23A-E077C36E8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FR" sz="40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approach to pragmatics</a:t>
            </a:r>
            <a:endParaRPr lang="en-FR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254C2-8A32-0345-A451-7F8C13101F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3600" dirty="0">
                <a:solidFill>
                  <a:srgbClr val="002060"/>
                </a:solidFill>
                <a:cs typeface="Arial" panose="020B0604020202020204" pitchFamily="34" charset="0"/>
              </a:rPr>
              <a:t>  	</a:t>
            </a:r>
            <a:r>
              <a:rPr lang="en-US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3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 1. Characteristics of semantics and pragmatics</a:t>
            </a:r>
          </a:p>
          <a:p>
            <a:pPr marL="0" indent="0">
              <a:buNone/>
            </a:pPr>
            <a:r>
              <a:rPr lang="en-US" sz="3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		based on Finkbeiner (2019b)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en-US" sz="3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I will assume this model of semantics and pragmatics and focus on the</a:t>
            </a:r>
          </a:p>
          <a:p>
            <a:pPr marL="0" indent="0">
              <a:buNone/>
            </a:pPr>
            <a:r>
              <a:rPr lang="en-US" sz="3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development of [+conventional] pragmatics.</a:t>
            </a:r>
            <a:endParaRPr lang="en-FR" sz="33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A321FD-3E48-354E-AFF9-8B2530F92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61</a:t>
            </a:fld>
            <a:endParaRPr lang="en-FR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A7AD5FF-3180-E84D-85EC-C719E33C2F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110030"/>
              </p:ext>
            </p:extLst>
          </p:nvPr>
        </p:nvGraphicFramePr>
        <p:xfrm>
          <a:off x="2580747" y="2662415"/>
          <a:ext cx="6435299" cy="22867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84676">
                  <a:extLst>
                    <a:ext uri="{9D8B030D-6E8A-4147-A177-3AD203B41FA5}">
                      <a16:colId xmlns:a16="http://schemas.microsoft.com/office/drawing/2014/main" val="1491150885"/>
                    </a:ext>
                  </a:extLst>
                </a:gridCol>
                <a:gridCol w="3450623">
                  <a:extLst>
                    <a:ext uri="{9D8B030D-6E8A-4147-A177-3AD203B41FA5}">
                      <a16:colId xmlns:a16="http://schemas.microsoft.com/office/drawing/2014/main" val="3399863355"/>
                    </a:ext>
                  </a:extLst>
                </a:gridCol>
              </a:tblGrid>
              <a:tr h="715502">
                <a:tc>
                  <a:txBody>
                    <a:bodyPr/>
                    <a:lstStyle/>
                    <a:p>
                      <a:r>
                        <a:rPr lang="en-US" sz="26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Semantics</a:t>
                      </a:r>
                      <a:endParaRPr lang="en-FR" sz="2600" baseline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2600" baseline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Pragmatics</a:t>
                      </a:r>
                      <a:endParaRPr lang="en-FR" sz="2600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20932342"/>
                  </a:ext>
                </a:extLst>
              </a:tr>
              <a:tr h="996660">
                <a:tc>
                  <a:txBody>
                    <a:bodyPr/>
                    <a:lstStyle/>
                    <a:p>
                      <a:r>
                        <a:rPr lang="en-US" sz="26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+truth-conditional</a:t>
                      </a:r>
                      <a:endParaRPr lang="en-FR" sz="2600" baseline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26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-truth-conditional</a:t>
                      </a:r>
                      <a:endParaRPr lang="en-FR" sz="2600" baseline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92870078"/>
                  </a:ext>
                </a:extLst>
              </a:tr>
              <a:tr h="574628">
                <a:tc>
                  <a:txBody>
                    <a:bodyPr/>
                    <a:lstStyle/>
                    <a:p>
                      <a:r>
                        <a:rPr lang="en-US" sz="26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+conventional</a:t>
                      </a:r>
                      <a:endParaRPr lang="en-FR" sz="2600" baseline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26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+/-conventional</a:t>
                      </a:r>
                      <a:endParaRPr lang="en-FR" sz="2600" baseline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97378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690362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8C2B6-C921-6545-9385-09B5A3A28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FR" sz="40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Summary of Part IB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A7E28-2A97-704D-8C3F-2D0A0256F3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FR" dirty="0">
                <a:solidFill>
                  <a:srgbClr val="002060"/>
                </a:solidFill>
              </a:rPr>
              <a:t>Knowledge of the full range of linguistic conventions includes knowle</a:t>
            </a:r>
            <a:r>
              <a:rPr lang="en-GB" dirty="0">
                <a:solidFill>
                  <a:srgbClr val="002060"/>
                </a:solidFill>
              </a:rPr>
              <a:t>d</a:t>
            </a:r>
            <a:r>
              <a:rPr lang="en-FR" dirty="0">
                <a:solidFill>
                  <a:srgbClr val="002060"/>
                </a:solidFill>
              </a:rPr>
              <a:t>ge of pragmatics.</a:t>
            </a:r>
          </a:p>
          <a:p>
            <a:r>
              <a:rPr lang="en-FR" dirty="0">
                <a:solidFill>
                  <a:srgbClr val="002060"/>
                </a:solidFill>
              </a:rPr>
              <a:t>Some pragmatics is conventional.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4971A4-7883-CB46-BA24-C02BC92AE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44822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E7200-B4EF-9642-BA14-74F515B40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What’s next?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2EA5D4-E550-A24F-8EAF-E410A8DC7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74487"/>
            <a:ext cx="10515600" cy="4002475"/>
          </a:xfrm>
        </p:spPr>
        <p:txBody>
          <a:bodyPr/>
          <a:lstStyle/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Lecture 2 will address the question how a historical perspective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be used to account for changes in constructions and how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conventionalized pragmatic interpretations may arise.</a:t>
            </a:r>
          </a:p>
          <a:p>
            <a:pPr marL="0" indent="0">
              <a:buNone/>
            </a:pPr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11B58D-8CD3-8843-9E6A-26FB5657C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63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247114291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BA5E4-C9EE-FC4B-88E9-87E880E45E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FR" dirty="0"/>
          </a:p>
          <a:p>
            <a:endParaRPr lang="en-FR" dirty="0"/>
          </a:p>
          <a:p>
            <a:pPr marL="0" indent="0" algn="ctr">
              <a:buNone/>
            </a:pPr>
            <a:br>
              <a:rPr lang="en-FR" sz="3200" dirty="0">
                <a:solidFill>
                  <a:srgbClr val="002060"/>
                </a:solidFill>
              </a:rPr>
            </a:br>
            <a:r>
              <a:rPr lang="en-FR" sz="3200" dirty="0">
                <a:solidFill>
                  <a:srgbClr val="002060"/>
                </a:solidFill>
              </a:rPr>
              <a:t>I look forward to questions, comments,</a:t>
            </a:r>
          </a:p>
          <a:p>
            <a:pPr marL="0" indent="0" algn="ctr">
              <a:buNone/>
            </a:pPr>
            <a:r>
              <a:rPr lang="en-FR" sz="3200" dirty="0">
                <a:solidFill>
                  <a:srgbClr val="002060"/>
                </a:solidFill>
              </a:rPr>
              <a:t>challenges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491C00-910E-804E-AEFC-6C8FF18FE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64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31376888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003CCC-41C0-E542-9A57-BA5C46E89A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6311"/>
            <a:ext cx="10515600" cy="50706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Corpora and data bases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COCA   </a:t>
            </a:r>
            <a:r>
              <a:rPr lang="en-US" sz="22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Corpus of Contemporary American English</a:t>
            </a: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1990–2019. March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2020. Compiled by Mark Davies.  Brigham Young University. 1 billion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words. </a:t>
            </a: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https://www.English-corpora.org.coca/</a:t>
            </a: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COHA   </a:t>
            </a:r>
            <a:r>
              <a:rPr lang="en-US" sz="22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Corpus of Historical American English</a:t>
            </a: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fr-FR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1810–2009. </a:t>
            </a:r>
            <a:r>
              <a:rPr lang="fr-FR" sz="22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Compiled</a:t>
            </a:r>
            <a:r>
              <a:rPr lang="fr-FR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by </a:t>
            </a:r>
          </a:p>
          <a:p>
            <a:pPr marL="0" indent="0">
              <a:buNone/>
            </a:pPr>
            <a:r>
              <a:rPr lang="fr-FR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Mark Davies. </a:t>
            </a:r>
            <a:r>
              <a:rPr lang="fr-FR" sz="22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Brigham</a:t>
            </a:r>
            <a:r>
              <a:rPr lang="fr-FR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Young </a:t>
            </a:r>
            <a:r>
              <a:rPr lang="fr-FR" sz="22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University</a:t>
            </a:r>
            <a:r>
              <a:rPr lang="fr-FR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400 million words.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https://</a:t>
            </a:r>
            <a:r>
              <a:rPr lang="en-US" sz="22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www.english-corpora.org</a:t>
            </a: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2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coha</a:t>
            </a: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/.</a:t>
            </a:r>
            <a:endParaRPr lang="en-FR" sz="2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EEBO   </a:t>
            </a:r>
            <a:r>
              <a:rPr lang="en-US" sz="22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Early English Books Online</a:t>
            </a: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1470s to 1690s. Corpus created as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part  of the Text Creation Partnership. </a:t>
            </a:r>
            <a:r>
              <a:rPr lang="en-US" sz="2200" dirty="0">
                <a:solidFill>
                  <a:srgbClr val="0563C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https://www.english-corpora.org/eebo</a:t>
            </a: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 	</a:t>
            </a:r>
            <a:r>
              <a:rPr lang="en-US" sz="22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Middle English Dictionary. </a:t>
            </a: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1956-2001. Ann Arbor: University of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Michigan Press. https://</a:t>
            </a:r>
            <a:r>
              <a:rPr lang="en-US" sz="22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quod.lib.umich.edu</a:t>
            </a: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/m/middle-</a:t>
            </a:r>
            <a:r>
              <a:rPr lang="en-US" sz="22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english</a:t>
            </a:r>
            <a:r>
              <a:rPr lang="en-US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-dictionary.</a:t>
            </a:r>
            <a:endParaRPr lang="en-FR" sz="2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OED       </a:t>
            </a:r>
            <a:r>
              <a:rPr lang="fr-FR" sz="22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Oxford English </a:t>
            </a:r>
            <a:r>
              <a:rPr lang="fr-FR" sz="22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Dictionary</a:t>
            </a:r>
            <a:r>
              <a:rPr lang="fr-FR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2018. Oxford: OUP. </a:t>
            </a:r>
            <a:r>
              <a:rPr lang="de-DE" sz="2200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http://www.oed.com/</a:t>
            </a:r>
            <a:r>
              <a:rPr lang="de-DE" sz="2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FR" sz="2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FR" sz="2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D68881-0F18-F34A-AE5A-A728273C3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68165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614B13-B547-5840-A267-B7340EF31B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64444"/>
            <a:ext cx="10515600" cy="5612519"/>
          </a:xfrm>
        </p:spPr>
        <p:txBody>
          <a:bodyPr>
            <a:noAutofit/>
          </a:bodyPr>
          <a:lstStyle/>
          <a:p>
            <a:r>
              <a:rPr lang="fr-FR" sz="2000" b="1" dirty="0" err="1"/>
              <a:t>References</a:t>
            </a:r>
            <a:endParaRPr lang="en-FR" sz="2000" dirty="0"/>
          </a:p>
          <a:p>
            <a:pPr lvl="0"/>
            <a:r>
              <a:rPr lang="en-US" sz="2000" dirty="0"/>
              <a:t>Boas, Hans C. &amp; Ivan A. Sag, eds. 2012. </a:t>
            </a:r>
            <a:r>
              <a:rPr lang="fr-FR" sz="2000" i="1" dirty="0" err="1"/>
              <a:t>Sign-based</a:t>
            </a:r>
            <a:r>
              <a:rPr lang="fr-FR" sz="2000" i="1" dirty="0"/>
              <a:t> Construction </a:t>
            </a:r>
            <a:r>
              <a:rPr lang="fr-FR" sz="2000" i="1" dirty="0" err="1"/>
              <a:t>Grammar</a:t>
            </a:r>
            <a:r>
              <a:rPr lang="fr-FR" sz="2000" dirty="0"/>
              <a:t>. Stanford, CA: CSLI Publications. </a:t>
            </a:r>
            <a:endParaRPr lang="en-FR" sz="2000" dirty="0"/>
          </a:p>
          <a:p>
            <a:r>
              <a:rPr lang="fr-FR" sz="2000" dirty="0" err="1"/>
              <a:t>Brinton</a:t>
            </a:r>
            <a:r>
              <a:rPr lang="fr-FR" sz="2000" dirty="0"/>
              <a:t>, Laurel J. 1996. </a:t>
            </a:r>
            <a:r>
              <a:rPr lang="fr-FR" sz="2000" i="1" dirty="0" err="1"/>
              <a:t>Pragmatic</a:t>
            </a:r>
            <a:r>
              <a:rPr lang="fr-FR" sz="2000" i="1" dirty="0"/>
              <a:t> Markers in English: Grammaticalization and </a:t>
            </a:r>
            <a:r>
              <a:rPr lang="fr-FR" sz="2000" i="1" dirty="0" err="1"/>
              <a:t>Discourse</a:t>
            </a:r>
            <a:r>
              <a:rPr lang="fr-FR" sz="2000" i="1" dirty="0"/>
              <a:t> </a:t>
            </a:r>
            <a:r>
              <a:rPr lang="fr-FR" sz="2000" i="1" dirty="0" err="1"/>
              <a:t>Functions</a:t>
            </a:r>
            <a:r>
              <a:rPr lang="fr-FR" sz="2000" i="1" dirty="0"/>
              <a:t>.</a:t>
            </a:r>
            <a:r>
              <a:rPr lang="fr-FR" sz="2000" dirty="0"/>
              <a:t> Berlin: Mouton de Gruyter.</a:t>
            </a:r>
            <a:endParaRPr lang="en-FR" sz="2000" dirty="0"/>
          </a:p>
          <a:p>
            <a:r>
              <a:rPr lang="fr-FR" sz="2000" dirty="0" err="1"/>
              <a:t>Brinton</a:t>
            </a:r>
            <a:r>
              <a:rPr lang="fr-FR" sz="2000" dirty="0"/>
              <a:t>, Laurel J. 2008. </a:t>
            </a:r>
            <a:r>
              <a:rPr lang="fr-FR" sz="2000" i="1" dirty="0"/>
              <a:t>The Comment Clause in English: </a:t>
            </a:r>
            <a:r>
              <a:rPr lang="fr-FR" sz="2000" i="1" dirty="0" err="1"/>
              <a:t>Syntactic</a:t>
            </a:r>
            <a:r>
              <a:rPr lang="fr-FR" sz="2000" i="1" dirty="0"/>
              <a:t> </a:t>
            </a:r>
            <a:r>
              <a:rPr lang="fr-FR" sz="2000" i="1" dirty="0" err="1"/>
              <a:t>Origins</a:t>
            </a:r>
            <a:r>
              <a:rPr lang="fr-FR" sz="2000" i="1" dirty="0"/>
              <a:t> and </a:t>
            </a:r>
            <a:r>
              <a:rPr lang="fr-FR" sz="2000" i="1" dirty="0" err="1"/>
              <a:t>Pragmatic</a:t>
            </a:r>
            <a:r>
              <a:rPr lang="fr-FR" sz="2000" i="1" dirty="0"/>
              <a:t> </a:t>
            </a:r>
            <a:r>
              <a:rPr lang="fr-FR" sz="2000" i="1" dirty="0" err="1"/>
              <a:t>Development</a:t>
            </a:r>
            <a:r>
              <a:rPr lang="fr-FR" sz="2000" i="1" dirty="0"/>
              <a:t>.</a:t>
            </a:r>
            <a:r>
              <a:rPr lang="fr-FR" sz="2000" dirty="0"/>
              <a:t> Cambridge: Cambridge </a:t>
            </a:r>
            <a:r>
              <a:rPr lang="fr-FR" sz="2000" dirty="0" err="1"/>
              <a:t>University</a:t>
            </a:r>
            <a:r>
              <a:rPr lang="fr-FR" sz="2000" dirty="0"/>
              <a:t> </a:t>
            </a:r>
            <a:r>
              <a:rPr lang="fr-FR" sz="2000" dirty="0" err="1"/>
              <a:t>Press</a:t>
            </a:r>
            <a:r>
              <a:rPr lang="fr-FR" sz="2000" dirty="0"/>
              <a:t>.</a:t>
            </a:r>
            <a:endParaRPr lang="en-FR" sz="2000" dirty="0"/>
          </a:p>
          <a:p>
            <a:r>
              <a:rPr lang="fr-FR" sz="2000" dirty="0" err="1"/>
              <a:t>Brinton</a:t>
            </a:r>
            <a:r>
              <a:rPr lang="fr-FR" sz="2000" dirty="0"/>
              <a:t>, Laurel J. 2017. </a:t>
            </a:r>
            <a:r>
              <a:rPr lang="fr-FR" sz="2000" i="1" dirty="0"/>
              <a:t>The Evolution of </a:t>
            </a:r>
            <a:r>
              <a:rPr lang="fr-FR" sz="2000" i="1" dirty="0" err="1"/>
              <a:t>Pragmatic</a:t>
            </a:r>
            <a:r>
              <a:rPr lang="fr-FR" sz="2000" i="1" dirty="0"/>
              <a:t> Markers in English: </a:t>
            </a:r>
            <a:r>
              <a:rPr lang="fr-FR" sz="2000" i="1" dirty="0" err="1"/>
              <a:t>Pathways</a:t>
            </a:r>
            <a:r>
              <a:rPr lang="fr-FR" sz="2000" i="1" dirty="0"/>
              <a:t> of Change</a:t>
            </a:r>
            <a:r>
              <a:rPr lang="fr-FR" sz="2000" dirty="0"/>
              <a:t>. Cambridge: Cambridge </a:t>
            </a:r>
            <a:r>
              <a:rPr lang="fr-FR" sz="2000" dirty="0" err="1"/>
              <a:t>University</a:t>
            </a:r>
            <a:r>
              <a:rPr lang="fr-FR" sz="2000" dirty="0"/>
              <a:t> </a:t>
            </a:r>
            <a:r>
              <a:rPr lang="fr-FR" sz="2000" dirty="0" err="1"/>
              <a:t>Press</a:t>
            </a:r>
            <a:r>
              <a:rPr lang="fr-FR" sz="2000" dirty="0"/>
              <a:t>.</a:t>
            </a:r>
            <a:endParaRPr lang="en-FR" sz="2000" dirty="0"/>
          </a:p>
          <a:p>
            <a:pPr lvl="0"/>
            <a:r>
              <a:rPr lang="en-US" sz="2000" dirty="0"/>
              <a:t>Cappelle, Bert. 2017. What’s pragmatics doing outside constructions? In Ilse </a:t>
            </a:r>
            <a:r>
              <a:rPr lang="en-US" sz="2000" dirty="0" err="1"/>
              <a:t>Depraetere</a:t>
            </a:r>
            <a:r>
              <a:rPr lang="en-US" sz="2000" dirty="0"/>
              <a:t> &amp; Raphael </a:t>
            </a:r>
            <a:r>
              <a:rPr lang="en-US" sz="2000" dirty="0" err="1"/>
              <a:t>Salkie</a:t>
            </a:r>
            <a:r>
              <a:rPr lang="en-US" sz="2000" dirty="0"/>
              <a:t>, eds., </a:t>
            </a:r>
            <a:r>
              <a:rPr lang="en-US" sz="2000" i="1" dirty="0"/>
              <a:t>Semantics and Pragmatics: Drawing a Line</a:t>
            </a:r>
            <a:r>
              <a:rPr lang="en-US" sz="2000" dirty="0"/>
              <a:t>, 115-151. Cham: Springer. </a:t>
            </a:r>
            <a:endParaRPr lang="en-FR" sz="2000" dirty="0"/>
          </a:p>
          <a:p>
            <a:pPr lvl="0"/>
            <a:r>
              <a:rPr lang="en-GB" sz="2000" dirty="0"/>
              <a:t>Croft, William. 2001. </a:t>
            </a:r>
            <a:r>
              <a:rPr lang="en-GB" sz="2000" i="1" dirty="0"/>
              <a:t>Radical Construction Grammar: Syntactic Theory in Typological Perspective.</a:t>
            </a:r>
            <a:r>
              <a:rPr lang="en-GB" sz="2000" dirty="0"/>
              <a:t> Oxford: Oxford University Press.</a:t>
            </a:r>
            <a:endParaRPr lang="en-FR" sz="2000" dirty="0"/>
          </a:p>
          <a:p>
            <a:pPr lvl="0"/>
            <a:r>
              <a:rPr lang="en-US" sz="2000" dirty="0"/>
              <a:t>Diessel, Holger. </a:t>
            </a:r>
            <a:r>
              <a:rPr lang="en-FR" sz="2000" dirty="0"/>
              <a:t>2019. </a:t>
            </a:r>
            <a:r>
              <a:rPr lang="en-US" sz="2000" i="1" dirty="0"/>
              <a:t>The Grammar Network: How Linguistic Structure is Shaped by Language Use</a:t>
            </a:r>
            <a:r>
              <a:rPr lang="en-US" sz="2000" dirty="0"/>
              <a:t>. Cambridge: Cambridge University Press.</a:t>
            </a:r>
            <a:endParaRPr lang="en-FR" sz="2000" dirty="0"/>
          </a:p>
          <a:p>
            <a:pPr lvl="0"/>
            <a:r>
              <a:rPr lang="en-FR" sz="2000" dirty="0"/>
              <a:t>Fauconnier, Giles. 2008. </a:t>
            </a:r>
            <a:r>
              <a:rPr lang="en-US" sz="2000" dirty="0"/>
              <a:t>Pragmatics and cognitive linguistics. In </a:t>
            </a:r>
            <a:r>
              <a:rPr lang="en-US" sz="2000" dirty="0" err="1"/>
              <a:t>Laurenc</a:t>
            </a:r>
            <a:r>
              <a:rPr lang="en-US" sz="2000" dirty="0"/>
              <a:t> R. Horn and Gregory Ward, eds., </a:t>
            </a:r>
            <a:r>
              <a:rPr lang="en-US" sz="2000" i="1" dirty="0"/>
              <a:t>The Handbook of Pragmatics</a:t>
            </a:r>
            <a:r>
              <a:rPr lang="en-US" sz="2000" dirty="0"/>
              <a:t>, 657-674. Malden, MA: Blackwell.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E8E001-DB6A-C843-9AD9-49CF23E55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66</a:t>
            </a:fld>
            <a:endParaRPr lang="en-FR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862A63A-BD7E-C04C-929D-AC27A78CC522}"/>
              </a:ext>
            </a:extLst>
          </p:cNvPr>
          <p:cNvSpPr txBox="1">
            <a:spLocks/>
          </p:cNvSpPr>
          <p:nvPr/>
        </p:nvSpPr>
        <p:spPr>
          <a:xfrm>
            <a:off x="838200" y="564445"/>
            <a:ext cx="10515600" cy="57919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b="1" dirty="0" err="1"/>
              <a:t>References</a:t>
            </a:r>
            <a:endParaRPr lang="en-FR" sz="2000" dirty="0"/>
          </a:p>
          <a:p>
            <a:r>
              <a:rPr lang="en-US" sz="2000" dirty="0"/>
              <a:t>Boas, Hans C. &amp; Ivan A. Sag, eds. 2012. </a:t>
            </a:r>
            <a:r>
              <a:rPr lang="fr-FR" sz="2000" i="1" dirty="0" err="1"/>
              <a:t>Sign-based</a:t>
            </a:r>
            <a:r>
              <a:rPr lang="fr-FR" sz="2000" i="1" dirty="0"/>
              <a:t> Construction </a:t>
            </a:r>
            <a:r>
              <a:rPr lang="fr-FR" sz="2000" i="1" dirty="0" err="1"/>
              <a:t>Grammar</a:t>
            </a:r>
            <a:r>
              <a:rPr lang="fr-FR" sz="2000" dirty="0"/>
              <a:t>. Stanford, CA: CSLI Publications. </a:t>
            </a:r>
            <a:endParaRPr lang="en-FR" sz="2000" dirty="0"/>
          </a:p>
          <a:p>
            <a:r>
              <a:rPr lang="fr-FR" sz="2000" dirty="0" err="1"/>
              <a:t>Brinton</a:t>
            </a:r>
            <a:r>
              <a:rPr lang="fr-FR" sz="2000" dirty="0"/>
              <a:t>, Laurel J. 1996. </a:t>
            </a:r>
            <a:r>
              <a:rPr lang="fr-FR" sz="2000" i="1" dirty="0" err="1"/>
              <a:t>Pragmatic</a:t>
            </a:r>
            <a:r>
              <a:rPr lang="fr-FR" sz="2000" i="1" dirty="0"/>
              <a:t> Markers in English: Grammaticalization and </a:t>
            </a:r>
            <a:r>
              <a:rPr lang="fr-FR" sz="2000" i="1" dirty="0" err="1"/>
              <a:t>Discourse</a:t>
            </a:r>
            <a:r>
              <a:rPr lang="fr-FR" sz="2000" i="1" dirty="0"/>
              <a:t> </a:t>
            </a:r>
            <a:r>
              <a:rPr lang="fr-FR" sz="2000" i="1" dirty="0" err="1"/>
              <a:t>Functions</a:t>
            </a:r>
            <a:r>
              <a:rPr lang="fr-FR" sz="2000" i="1" dirty="0"/>
              <a:t>.</a:t>
            </a:r>
            <a:r>
              <a:rPr lang="fr-FR" sz="2000" dirty="0"/>
              <a:t> Berlin: Mouton de Gruyter.</a:t>
            </a:r>
            <a:endParaRPr lang="en-FR" sz="2000" dirty="0"/>
          </a:p>
          <a:p>
            <a:r>
              <a:rPr lang="fr-FR" sz="2000" dirty="0" err="1"/>
              <a:t>Brinton</a:t>
            </a:r>
            <a:r>
              <a:rPr lang="fr-FR" sz="2000" dirty="0"/>
              <a:t>, Laurel J. 2008. </a:t>
            </a:r>
            <a:r>
              <a:rPr lang="fr-FR" sz="2000" i="1" dirty="0"/>
              <a:t>The Comment Clause in English: </a:t>
            </a:r>
            <a:r>
              <a:rPr lang="fr-FR" sz="2000" i="1" dirty="0" err="1"/>
              <a:t>Syntactic</a:t>
            </a:r>
            <a:r>
              <a:rPr lang="fr-FR" sz="2000" i="1" dirty="0"/>
              <a:t> </a:t>
            </a:r>
            <a:r>
              <a:rPr lang="fr-FR" sz="2000" i="1" dirty="0" err="1"/>
              <a:t>Origins</a:t>
            </a:r>
            <a:r>
              <a:rPr lang="fr-FR" sz="2000" i="1" dirty="0"/>
              <a:t> and </a:t>
            </a:r>
            <a:r>
              <a:rPr lang="fr-FR" sz="2000" i="1" dirty="0" err="1"/>
              <a:t>Pragmatic</a:t>
            </a:r>
            <a:r>
              <a:rPr lang="fr-FR" sz="2000" i="1" dirty="0"/>
              <a:t> </a:t>
            </a:r>
            <a:r>
              <a:rPr lang="fr-FR" sz="2000" i="1" dirty="0" err="1"/>
              <a:t>Development</a:t>
            </a:r>
            <a:r>
              <a:rPr lang="fr-FR" sz="2000" i="1" dirty="0"/>
              <a:t>.</a:t>
            </a:r>
            <a:r>
              <a:rPr lang="fr-FR" sz="2000" dirty="0"/>
              <a:t> Cambridge: Cambridge </a:t>
            </a:r>
            <a:r>
              <a:rPr lang="fr-FR" sz="2000" dirty="0" err="1"/>
              <a:t>University</a:t>
            </a:r>
            <a:r>
              <a:rPr lang="fr-FR" sz="2000" dirty="0"/>
              <a:t> </a:t>
            </a:r>
            <a:r>
              <a:rPr lang="fr-FR" sz="2000" dirty="0" err="1"/>
              <a:t>Press</a:t>
            </a:r>
            <a:r>
              <a:rPr lang="fr-FR" sz="2000" dirty="0"/>
              <a:t>.</a:t>
            </a:r>
            <a:endParaRPr lang="en-FR" sz="2000" dirty="0"/>
          </a:p>
          <a:p>
            <a:r>
              <a:rPr lang="fr-FR" sz="2000" dirty="0" err="1"/>
              <a:t>Brinton</a:t>
            </a:r>
            <a:r>
              <a:rPr lang="fr-FR" sz="2000" dirty="0"/>
              <a:t>, Laurel J. 2017. </a:t>
            </a:r>
            <a:r>
              <a:rPr lang="fr-FR" sz="2000" i="1" dirty="0"/>
              <a:t>The Evolution of </a:t>
            </a:r>
            <a:r>
              <a:rPr lang="fr-FR" sz="2000" i="1" dirty="0" err="1"/>
              <a:t>Pragmatic</a:t>
            </a:r>
            <a:r>
              <a:rPr lang="fr-FR" sz="2000" i="1" dirty="0"/>
              <a:t> Markers in English: </a:t>
            </a:r>
            <a:r>
              <a:rPr lang="fr-FR" sz="2000" i="1" dirty="0" err="1"/>
              <a:t>Pathways</a:t>
            </a:r>
            <a:r>
              <a:rPr lang="fr-FR" sz="2000" i="1" dirty="0"/>
              <a:t> of Change</a:t>
            </a:r>
            <a:r>
              <a:rPr lang="fr-FR" sz="2000" dirty="0"/>
              <a:t>. Cambridge: Cambridge </a:t>
            </a:r>
            <a:r>
              <a:rPr lang="fr-FR" sz="2000" dirty="0" err="1"/>
              <a:t>University</a:t>
            </a:r>
            <a:r>
              <a:rPr lang="fr-FR" sz="2000" dirty="0"/>
              <a:t> </a:t>
            </a:r>
            <a:r>
              <a:rPr lang="fr-FR" sz="2000" dirty="0" err="1"/>
              <a:t>Press</a:t>
            </a:r>
            <a:r>
              <a:rPr lang="fr-FR" sz="2000" dirty="0"/>
              <a:t>.</a:t>
            </a:r>
            <a:endParaRPr lang="en-FR" sz="2000" dirty="0"/>
          </a:p>
          <a:p>
            <a:r>
              <a:rPr lang="en-US" sz="2000" dirty="0"/>
              <a:t>Cappelle, Bert. 2017. What’s pragmatics doing outside constructions? In Ilse </a:t>
            </a:r>
            <a:r>
              <a:rPr lang="en-US" sz="2000" dirty="0" err="1"/>
              <a:t>Depraetere</a:t>
            </a:r>
            <a:r>
              <a:rPr lang="en-US" sz="2000" dirty="0"/>
              <a:t> &amp; Raphael </a:t>
            </a:r>
            <a:r>
              <a:rPr lang="en-US" sz="2000" dirty="0" err="1"/>
              <a:t>Salkie</a:t>
            </a:r>
            <a:r>
              <a:rPr lang="en-US" sz="2000" dirty="0"/>
              <a:t>, eds., </a:t>
            </a:r>
            <a:r>
              <a:rPr lang="en-US" sz="2000" i="1" dirty="0"/>
              <a:t>Semantics and Pragmatics: Drawing a Line</a:t>
            </a:r>
            <a:r>
              <a:rPr lang="en-US" sz="2000" dirty="0"/>
              <a:t>, 115-151. Cham: Springer. </a:t>
            </a:r>
            <a:endParaRPr lang="en-FR" sz="2000" dirty="0"/>
          </a:p>
          <a:p>
            <a:r>
              <a:rPr lang="en-GB" sz="2000" dirty="0"/>
              <a:t>Croft, William. 2001. </a:t>
            </a:r>
            <a:r>
              <a:rPr lang="en-GB" sz="2000" i="1" dirty="0"/>
              <a:t>Radical Construction Grammar: Syntactic Theory in Typological Perspective.</a:t>
            </a:r>
            <a:r>
              <a:rPr lang="en-GB" sz="2000" dirty="0"/>
              <a:t> Oxford: Oxford University Press.</a:t>
            </a:r>
            <a:endParaRPr lang="en-FR" sz="2000" dirty="0"/>
          </a:p>
          <a:p>
            <a:r>
              <a:rPr lang="en-US" sz="2000" dirty="0"/>
              <a:t>Diessel, Holger. </a:t>
            </a:r>
            <a:r>
              <a:rPr lang="en-FR" sz="2000" dirty="0"/>
              <a:t>2019. </a:t>
            </a:r>
            <a:r>
              <a:rPr lang="en-US" sz="2000" i="1" dirty="0"/>
              <a:t>The Grammar Network: How Linguistic Structure is Shaped by Language Use</a:t>
            </a:r>
            <a:r>
              <a:rPr lang="en-US" sz="2000" dirty="0"/>
              <a:t>. Cambridge: Cambridge University Press.</a:t>
            </a:r>
            <a:endParaRPr lang="en-FR" sz="2000" dirty="0"/>
          </a:p>
          <a:p>
            <a:r>
              <a:rPr lang="en-FR" sz="2000" dirty="0"/>
              <a:t>Fauconnier, Giles. 2008. </a:t>
            </a:r>
            <a:r>
              <a:rPr lang="en-US" sz="2000" dirty="0"/>
              <a:t>Pragmatics and cognitive linguistics. In </a:t>
            </a:r>
            <a:r>
              <a:rPr lang="en-US" sz="2000" dirty="0" err="1"/>
              <a:t>Laurenc</a:t>
            </a:r>
            <a:r>
              <a:rPr lang="en-US" sz="2000" dirty="0"/>
              <a:t> R. Horn and Gregory Ward, eds., </a:t>
            </a:r>
            <a:r>
              <a:rPr lang="en-US" sz="2000" i="1" dirty="0"/>
              <a:t>The Handbook of Pragmatics</a:t>
            </a:r>
            <a:r>
              <a:rPr lang="en-US" sz="2000" dirty="0"/>
              <a:t>, 657-674. Malden, MA: Blackwell.</a:t>
            </a:r>
          </a:p>
        </p:txBody>
      </p:sp>
    </p:spTree>
    <p:extLst>
      <p:ext uri="{BB962C8B-B14F-4D97-AF65-F5344CB8AC3E}">
        <p14:creationId xmlns:p14="http://schemas.microsoft.com/office/powerpoint/2010/main" val="239945211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9C759B-C860-CC43-8E8E-280F0630BA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54756"/>
            <a:ext cx="10515600" cy="5522207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Finkbeiner, Rita, ed. 2019a. On the role of pragmatics in Construction Grammar, special issue of </a:t>
            </a:r>
            <a:r>
              <a:rPr lang="en-US" i="1" dirty="0"/>
              <a:t>Constructions and Frames</a:t>
            </a:r>
            <a:r>
              <a:rPr lang="en-US" dirty="0"/>
              <a:t> 11(2).</a:t>
            </a:r>
            <a:endParaRPr lang="en-FR" dirty="0"/>
          </a:p>
          <a:p>
            <a:pPr lvl="0"/>
            <a:r>
              <a:rPr lang="en-US" dirty="0"/>
              <a:t>Finkbeiner, Rita. 2019b. Reflections on the role of pragmatics in Construction Grammar. In Rita Finkbeiner, ed., On the role of pragmatics in Construction Grammar, special issue of </a:t>
            </a:r>
            <a:r>
              <a:rPr lang="en-US" i="1" dirty="0"/>
              <a:t>Constructions and Frames</a:t>
            </a:r>
            <a:r>
              <a:rPr lang="en-US" dirty="0"/>
              <a:t> 11(2): 171-192.</a:t>
            </a:r>
          </a:p>
          <a:p>
            <a:r>
              <a:rPr lang="en-FR" dirty="0"/>
              <a:t>Fraser, Bruce. 1996. Pragmatic markers. </a:t>
            </a:r>
            <a:r>
              <a:rPr lang="en-FR" i="1" dirty="0"/>
              <a:t>Pragmatics</a:t>
            </a:r>
            <a:r>
              <a:rPr lang="en-FR" dirty="0"/>
              <a:t> 6: 167-190.</a:t>
            </a:r>
          </a:p>
          <a:p>
            <a:pPr lvl="0"/>
            <a:r>
              <a:rPr lang="en-US" dirty="0"/>
              <a:t>Goldberg, Adele E. 1995. </a:t>
            </a:r>
            <a:r>
              <a:rPr lang="en-GB" i="1" dirty="0"/>
              <a:t>Constructions: A Construction Grammar Approach to Argument Structure.</a:t>
            </a:r>
            <a:r>
              <a:rPr lang="en-GB" dirty="0"/>
              <a:t> Chicago: University of Chicago Press.</a:t>
            </a:r>
            <a:endParaRPr lang="en-FR" dirty="0"/>
          </a:p>
          <a:p>
            <a:pPr lvl="0"/>
            <a:r>
              <a:rPr lang="en-GB" dirty="0"/>
              <a:t>Goldberg, Adele E. 2003. Constructions: A new theoretical approach to language. </a:t>
            </a:r>
            <a:r>
              <a:rPr lang="en-GB" i="1" dirty="0"/>
              <a:t>Trends in Cognitive Sciences </a:t>
            </a:r>
            <a:r>
              <a:rPr lang="en-GB" dirty="0"/>
              <a:t>7: 219-224. </a:t>
            </a:r>
            <a:endParaRPr lang="en-FR" dirty="0"/>
          </a:p>
          <a:p>
            <a:pPr lvl="0"/>
            <a:r>
              <a:rPr lang="en-GB" dirty="0"/>
              <a:t>Goldberg, Adele E. 2006. </a:t>
            </a:r>
            <a:r>
              <a:rPr lang="en-GB" i="1" dirty="0"/>
              <a:t>Constructions at Work: The Nature of Generalization in Language</a:t>
            </a:r>
            <a:r>
              <a:rPr lang="en-GB" dirty="0"/>
              <a:t>. Oxford: Oxford University Press. </a:t>
            </a:r>
            <a:endParaRPr lang="en-FR" dirty="0"/>
          </a:p>
          <a:p>
            <a:pPr lvl="0"/>
            <a:r>
              <a:rPr lang="en-US" dirty="0"/>
              <a:t>Goldberg, Adele E. 2013. Constructionist approaches. In Thomas Hoffmann &amp; Graeme Trousdale, eds., </a:t>
            </a:r>
            <a:r>
              <a:rPr lang="en-US" i="1" dirty="0"/>
              <a:t>The Oxford Handbook of Construction Grammar, </a:t>
            </a:r>
            <a:r>
              <a:rPr lang="en-US" dirty="0"/>
              <a:t>15-31</a:t>
            </a:r>
            <a:r>
              <a:rPr lang="en-US" i="1" dirty="0"/>
              <a:t> </a:t>
            </a:r>
            <a:r>
              <a:rPr lang="en-US" dirty="0"/>
              <a:t>. New York: Oxford University Press.</a:t>
            </a:r>
            <a:endParaRPr lang="en-FR" dirty="0"/>
          </a:p>
          <a:p>
            <a:pPr lvl="0"/>
            <a:r>
              <a:rPr lang="en-US" dirty="0"/>
              <a:t>Goldberg, Adele E. 2019. </a:t>
            </a:r>
            <a:r>
              <a:rPr lang="en-US" i="1" dirty="0"/>
              <a:t>Explain Me This</a:t>
            </a:r>
            <a:r>
              <a:rPr lang="en-US" dirty="0"/>
              <a:t>. </a:t>
            </a:r>
            <a:r>
              <a:rPr lang="fr-FR" dirty="0"/>
              <a:t>Princeton: Princeton </a:t>
            </a:r>
            <a:r>
              <a:rPr lang="fr-FR" dirty="0" err="1"/>
              <a:t>University</a:t>
            </a:r>
            <a:r>
              <a:rPr lang="fr-FR" dirty="0"/>
              <a:t> </a:t>
            </a:r>
            <a:r>
              <a:rPr lang="fr-FR" dirty="0" err="1"/>
              <a:t>Press</a:t>
            </a:r>
            <a:r>
              <a:rPr lang="fr-FR" dirty="0"/>
              <a:t>.</a:t>
            </a:r>
            <a:endParaRPr lang="en-FR" dirty="0"/>
          </a:p>
          <a:p>
            <a:pPr lvl="0"/>
            <a:r>
              <a:rPr lang="en-FR" dirty="0"/>
              <a:t>Grice, H. Paul. 1989[1957]. Logic and conversation. </a:t>
            </a:r>
            <a:r>
              <a:rPr lang="en-FR" i="1" dirty="0"/>
              <a:t>Studies in the Way of Words</a:t>
            </a:r>
            <a:r>
              <a:rPr lang="en-FR" dirty="0"/>
              <a:t>, 22-40. Cambridge, MA: Harvard University Press. </a:t>
            </a:r>
          </a:p>
          <a:p>
            <a:pPr lvl="0"/>
            <a:r>
              <a:rPr lang="en-US" dirty="0"/>
              <a:t>Halliday, M.A.K. 2004. </a:t>
            </a:r>
            <a:r>
              <a:rPr lang="en-US" i="1" dirty="0"/>
              <a:t>Introduction to Functional Grammar</a:t>
            </a:r>
            <a:r>
              <a:rPr lang="en-US" dirty="0"/>
              <a:t>, 3rd ed, rev. by Christian Matthiessen. London: Edward Arnold. </a:t>
            </a:r>
          </a:p>
          <a:p>
            <a:pPr marL="457200" lvl="1" indent="0">
              <a:buNone/>
            </a:pPr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E80631-96B2-3E46-941A-9BFBE3417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67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384441646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5A15B1-EFCC-1A40-A9EA-7D2A2D126C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74133"/>
            <a:ext cx="10515600" cy="5702831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sz="2400" dirty="0"/>
              <a:t>Hansen, Maj-Britt Mosegaard. 2008. </a:t>
            </a:r>
            <a:r>
              <a:rPr lang="en-US" sz="2400" i="1" dirty="0"/>
              <a:t>Particles at the Semantics/Pragmatics Interface: Synchronic and Diachronic Issues: A Study with Special Reference to the French Phasal Adverbs</a:t>
            </a:r>
            <a:r>
              <a:rPr lang="en-US" sz="2400" dirty="0"/>
              <a:t>. Amsterdam: Elsevier.</a:t>
            </a:r>
            <a:endParaRPr lang="en-FR" sz="2400" dirty="0"/>
          </a:p>
          <a:p>
            <a:pPr lvl="0"/>
            <a:r>
              <a:rPr lang="en-US" sz="2400" dirty="0"/>
              <a:t>Hansen, Maj-Britt Mosegaard. 2012. The semantics of pragmatic expressions. In Hans-</a:t>
            </a:r>
            <a:r>
              <a:rPr lang="en-US" sz="2400" dirty="0" err="1"/>
              <a:t>Jörg</a:t>
            </a:r>
            <a:r>
              <a:rPr lang="en-US" sz="2400" dirty="0"/>
              <a:t> Schmid, ed. </a:t>
            </a:r>
            <a:r>
              <a:rPr lang="en-US" sz="2400" i="1" dirty="0"/>
              <a:t>Cognitive Pragmatics</a:t>
            </a:r>
            <a:r>
              <a:rPr lang="en-US" sz="2400" dirty="0"/>
              <a:t>, 589-613. Berlin: De Gruyter Mouton. </a:t>
            </a:r>
            <a:endParaRPr lang="en-FR" sz="2400" dirty="0"/>
          </a:p>
          <a:p>
            <a:pPr lvl="0"/>
            <a:r>
              <a:rPr lang="en-US" sz="2400" dirty="0"/>
              <a:t>Heine, Bernd, Gunther Kaltenböck, Tania Kuteva &amp; Haiping Long. 2017. Cooptation as a discourse strategy. </a:t>
            </a:r>
            <a:r>
              <a:rPr lang="en-US" sz="2400" i="1" dirty="0"/>
              <a:t>Linguistics</a:t>
            </a:r>
            <a:r>
              <a:rPr lang="en-US" sz="2400" dirty="0"/>
              <a:t> 55(4): 813-855. </a:t>
            </a:r>
            <a:r>
              <a:rPr lang="en-US" sz="2400" b="1" dirty="0"/>
              <a:t>DOI: </a:t>
            </a:r>
            <a:r>
              <a:rPr lang="en-US" sz="2400" u="sng" dirty="0">
                <a:hlinkClick r:id="rId2"/>
              </a:rPr>
              <a:t>https://doi.org/10.1515/ling-2017-0012</a:t>
            </a:r>
            <a:endParaRPr lang="en-FR" sz="2400" dirty="0"/>
          </a:p>
          <a:p>
            <a:pPr lvl="0"/>
            <a:r>
              <a:rPr lang="en-US" sz="2400" dirty="0"/>
              <a:t>Heine, Bernd, Gunther Kaltenböck, Tania Kuteva &amp; Haiping Long. In press. </a:t>
            </a:r>
            <a:r>
              <a:rPr lang="en-US" sz="2400" i="1" dirty="0"/>
              <a:t>The Rise of Discourse Markers. </a:t>
            </a:r>
            <a:r>
              <a:rPr lang="en-US" sz="2400" dirty="0"/>
              <a:t>Cambridge: Cambridge University Press,</a:t>
            </a:r>
            <a:endParaRPr lang="en-FR" sz="2400" dirty="0"/>
          </a:p>
          <a:p>
            <a:pPr lvl="0"/>
            <a:r>
              <a:rPr lang="en-US" sz="2400" dirty="0"/>
              <a:t>Hoffmann, Thomas &amp; Graeme Trousdale, eds. 2013. </a:t>
            </a:r>
            <a:r>
              <a:rPr lang="en-US" sz="2400" i="1" dirty="0"/>
              <a:t>The Oxford Handbook of Construction Grammar</a:t>
            </a:r>
            <a:r>
              <a:rPr lang="en-US" sz="2400" dirty="0"/>
              <a:t>. New York: Oxford University Press.</a:t>
            </a:r>
            <a:endParaRPr lang="en-FR" sz="2400" dirty="0"/>
          </a:p>
          <a:p>
            <a:pPr lvl="0"/>
            <a:r>
              <a:rPr lang="en-FR" sz="2400" dirty="0"/>
              <a:t>Huddleston, Rodney &amp; Geoffrey K. Pullum. 2002.</a:t>
            </a:r>
            <a:r>
              <a:rPr lang="en-FR" sz="2400" i="1" dirty="0"/>
              <a:t>The Cambridge Grammar of the English Language</a:t>
            </a:r>
            <a:r>
              <a:rPr lang="en-FR" sz="2400" dirty="0"/>
              <a:t>. Cambridge: Cambridge University Press.</a:t>
            </a:r>
          </a:p>
          <a:p>
            <a:pPr lvl="0"/>
            <a:r>
              <a:rPr lang="en-US" sz="2400" dirty="0" err="1"/>
              <a:t>Jaszczcolt</a:t>
            </a:r>
            <a:r>
              <a:rPr lang="en-US" sz="2400" dirty="0"/>
              <a:t>, Katarzyna M. 2019. Rethinking being Gricean: New challenges for </a:t>
            </a:r>
            <a:r>
              <a:rPr lang="en-US" sz="2400" dirty="0" err="1"/>
              <a:t>metapragmatics</a:t>
            </a:r>
            <a:r>
              <a:rPr lang="en-US" sz="2400" dirty="0"/>
              <a:t>. </a:t>
            </a:r>
            <a:r>
              <a:rPr lang="en-US" sz="2400" i="1" dirty="0"/>
              <a:t>Journal of Pragmatics</a:t>
            </a:r>
            <a:r>
              <a:rPr lang="en-US" sz="2400" dirty="0"/>
              <a:t> 145: 15-24</a:t>
            </a:r>
          </a:p>
          <a:p>
            <a:pPr lvl="0"/>
            <a:r>
              <a:rPr lang="en-FR" sz="2400" dirty="0"/>
              <a:t>Kay, Paul &amp; Charles J. Fillmore. 1999. Grammatical constructions and linguistic generalizations: The </a:t>
            </a:r>
            <a:r>
              <a:rPr lang="en-FR" sz="2400" i="1" dirty="0"/>
              <a:t>What’s X doing Y</a:t>
            </a:r>
            <a:r>
              <a:rPr lang="en-FR" sz="2400" dirty="0"/>
              <a:t> construction. </a:t>
            </a:r>
            <a:r>
              <a:rPr lang="en-FR" sz="2400" i="1" dirty="0"/>
              <a:t>Language </a:t>
            </a:r>
            <a:r>
              <a:rPr lang="en-FR" sz="2400" dirty="0"/>
              <a:t>75: 1-33. </a:t>
            </a:r>
            <a:r>
              <a:rPr lang="en-FR" sz="2400" u="sng" dirty="0">
                <a:hlinkClick r:id="rId3"/>
              </a:rPr>
              <a:t>https://doi.org/10.1353/lan.1999.0033</a:t>
            </a:r>
            <a:r>
              <a:rPr lang="en-FR" sz="2400" dirty="0"/>
              <a:t>.</a:t>
            </a:r>
          </a:p>
          <a:p>
            <a:pPr lvl="0"/>
            <a:r>
              <a:rPr lang="en-US" sz="2400" dirty="0"/>
              <a:t>Kemmer, Suzanne &amp; Michael Barlow</a:t>
            </a:r>
            <a:r>
              <a:rPr lang="en-US" sz="2400" i="1" dirty="0"/>
              <a:t>. </a:t>
            </a:r>
            <a:r>
              <a:rPr lang="en-US" sz="2400" dirty="0"/>
              <a:t>2000. Introduction: A usage-based conception of language. In Michael Barlow &amp; Suzanne Kemmer, eds., </a:t>
            </a:r>
            <a:r>
              <a:rPr lang="en-US" sz="2400" i="1" dirty="0"/>
              <a:t>Usage-Based Models of Language, </a:t>
            </a:r>
            <a:r>
              <a:rPr lang="en-US" sz="2400" dirty="0"/>
              <a:t>vii-xxviii. Stanford, CA: CSLI publications. </a:t>
            </a:r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endParaRPr lang="en-FR" dirty="0"/>
          </a:p>
          <a:p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727411-F8EB-FF46-98A7-3F574AE98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68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202589573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BBA39C-27F7-FB49-AEA1-9EC905D1C4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40267"/>
            <a:ext cx="10515600" cy="5736696"/>
          </a:xfrm>
        </p:spPr>
        <p:txBody>
          <a:bodyPr>
            <a:noAutofit/>
          </a:bodyPr>
          <a:lstStyle/>
          <a:p>
            <a:pPr lvl="0"/>
            <a:r>
              <a:rPr lang="en-GB" sz="2000" dirty="0"/>
              <a:t>Langacker, Ronald W. 1977. Syntactic reanalysis. In Charles N. Li, ed., </a:t>
            </a:r>
            <a:r>
              <a:rPr lang="en-GB" sz="2000" i="1" dirty="0"/>
              <a:t>Mechanisms of Syntactic Change</a:t>
            </a:r>
            <a:r>
              <a:rPr lang="en-GB" sz="2000" dirty="0"/>
              <a:t>, 57-139. Austin: University of Texas Press.</a:t>
            </a:r>
            <a:r>
              <a:rPr lang="en-GB" sz="2000" i="1" dirty="0"/>
              <a:t> </a:t>
            </a:r>
            <a:endParaRPr lang="en-FR" sz="2000" dirty="0"/>
          </a:p>
          <a:p>
            <a:pPr lvl="0"/>
            <a:r>
              <a:rPr lang="en-US" sz="2000" dirty="0"/>
              <a:t>Langacker, Ronald W. 1987. </a:t>
            </a:r>
            <a:r>
              <a:rPr lang="en-US" sz="2000" i="1" dirty="0"/>
              <a:t>Foundations of Cognitive Grammar, Vol. </a:t>
            </a:r>
            <a:r>
              <a:rPr lang="fr-FR" sz="2000" i="1" dirty="0"/>
              <a:t>I: </a:t>
            </a:r>
            <a:r>
              <a:rPr lang="fr-FR" sz="2000" i="1" dirty="0" err="1"/>
              <a:t>Theoretical</a:t>
            </a:r>
            <a:r>
              <a:rPr lang="fr-FR" sz="2000" i="1" dirty="0"/>
              <a:t> </a:t>
            </a:r>
            <a:r>
              <a:rPr lang="fr-FR" sz="2000" i="1" dirty="0" err="1"/>
              <a:t>Prerequisites</a:t>
            </a:r>
            <a:r>
              <a:rPr lang="fr-FR" sz="2000" i="1" dirty="0"/>
              <a:t>. </a:t>
            </a:r>
            <a:r>
              <a:rPr lang="fr-FR" sz="2000" dirty="0"/>
              <a:t>Stanford: Stanford </a:t>
            </a:r>
            <a:r>
              <a:rPr lang="fr-FR" sz="2000" dirty="0" err="1"/>
              <a:t>University</a:t>
            </a:r>
            <a:r>
              <a:rPr lang="fr-FR" sz="2000" dirty="0"/>
              <a:t> </a:t>
            </a:r>
            <a:r>
              <a:rPr lang="fr-FR" sz="2000" dirty="0" err="1"/>
              <a:t>Press</a:t>
            </a:r>
            <a:r>
              <a:rPr lang="fr-FR" sz="2000" dirty="0"/>
              <a:t>.</a:t>
            </a:r>
            <a:endParaRPr lang="en-FR" sz="2000" dirty="0"/>
          </a:p>
          <a:p>
            <a:pPr lvl="0"/>
            <a:r>
              <a:rPr lang="en-US" sz="2000" dirty="0"/>
              <a:t>Langacker, Ronald W. 1988. A usage-based model. In </a:t>
            </a:r>
            <a:r>
              <a:rPr lang="en-US" sz="2000" dirty="0" err="1"/>
              <a:t>Brygida</a:t>
            </a:r>
            <a:r>
              <a:rPr lang="en-US" sz="2000" dirty="0"/>
              <a:t> </a:t>
            </a:r>
            <a:r>
              <a:rPr lang="en-US" sz="2000" dirty="0" err="1"/>
              <a:t>Rudzka-Ostyn</a:t>
            </a:r>
            <a:r>
              <a:rPr lang="en-US" sz="2000" dirty="0"/>
              <a:t>, ed., </a:t>
            </a:r>
            <a:r>
              <a:rPr lang="en-US" sz="2000" i="1" dirty="0"/>
              <a:t>Topics in Cognitive Linguistics</a:t>
            </a:r>
            <a:r>
              <a:rPr lang="en-US" sz="2000" dirty="0"/>
              <a:t>, 127-161. Amsterdam: Benjamins.</a:t>
            </a:r>
            <a:endParaRPr lang="en-FR" sz="2000" dirty="0"/>
          </a:p>
          <a:p>
            <a:pPr lvl="0"/>
            <a:r>
              <a:rPr lang="en-US" sz="2000" dirty="0"/>
              <a:t>Langacker, Ronald W. 1991. </a:t>
            </a:r>
            <a:r>
              <a:rPr lang="en-US" sz="2000" i="1" dirty="0"/>
              <a:t>Foundations of Cognitive Grammar, Vol. </a:t>
            </a:r>
            <a:r>
              <a:rPr lang="fr-FR" sz="2000" i="1" dirty="0"/>
              <a:t>II: Descriptive Application. </a:t>
            </a:r>
            <a:r>
              <a:rPr lang="fr-FR" sz="2000" dirty="0"/>
              <a:t>Stanford: Stanford </a:t>
            </a:r>
            <a:r>
              <a:rPr lang="fr-FR" sz="2000" dirty="0" err="1"/>
              <a:t>University</a:t>
            </a:r>
            <a:r>
              <a:rPr lang="fr-FR" sz="2000" dirty="0"/>
              <a:t> </a:t>
            </a:r>
            <a:r>
              <a:rPr lang="fr-FR" sz="2000" dirty="0" err="1"/>
              <a:t>Press</a:t>
            </a:r>
            <a:r>
              <a:rPr lang="fr-FR" sz="2000" dirty="0"/>
              <a:t>.</a:t>
            </a:r>
            <a:endParaRPr lang="en-FR" sz="2000" dirty="0"/>
          </a:p>
          <a:p>
            <a:pPr lvl="0"/>
            <a:r>
              <a:rPr lang="en-US" sz="2000" dirty="0" err="1"/>
              <a:t>McWhinney</a:t>
            </a:r>
            <a:r>
              <a:rPr lang="en-US" sz="2000" dirty="0"/>
              <a:t>, Brian &amp; William O’Grady. 2-15. </a:t>
            </a:r>
            <a:r>
              <a:rPr lang="en-US" sz="2000" i="1" dirty="0"/>
              <a:t>The Handbook of Language Emergence.</a:t>
            </a:r>
            <a:r>
              <a:rPr lang="en-US" sz="2000" dirty="0"/>
              <a:t> Hoboken, N.J.: Wiley-Blackwell. </a:t>
            </a:r>
            <a:endParaRPr lang="en-FR" sz="2000" dirty="0"/>
          </a:p>
          <a:p>
            <a:pPr lvl="0"/>
            <a:r>
              <a:rPr lang="en-FR" sz="2000" dirty="0"/>
              <a:t>Michaelis, Laura A. 2013. Sign-Based Construction Grammar. In Hoffmann </a:t>
            </a:r>
            <a:r>
              <a:rPr lang="en-US" sz="2000" dirty="0"/>
              <a:t>&amp; </a:t>
            </a:r>
            <a:r>
              <a:rPr lang="en-FR" sz="2000" dirty="0"/>
              <a:t>Trousdale, eds., 133-152.</a:t>
            </a:r>
          </a:p>
          <a:p>
            <a:r>
              <a:rPr lang="fr-FR" sz="2000" dirty="0"/>
              <a:t>Rostila, </a:t>
            </a:r>
            <a:r>
              <a:rPr lang="fr-FR" sz="2000" dirty="0" err="1"/>
              <a:t>Jouni</a:t>
            </a:r>
            <a:r>
              <a:rPr lang="fr-FR" sz="2000" dirty="0"/>
              <a:t>. 2004. </a:t>
            </a:r>
            <a:r>
              <a:rPr lang="fr-FR" sz="2000" dirty="0" err="1"/>
              <a:t>Lexicalization</a:t>
            </a:r>
            <a:r>
              <a:rPr lang="fr-FR" sz="2000" dirty="0"/>
              <a:t> as a </a:t>
            </a:r>
            <a:r>
              <a:rPr lang="fr-FR" sz="2000" dirty="0" err="1"/>
              <a:t>way</a:t>
            </a:r>
            <a:r>
              <a:rPr lang="fr-FR" sz="2000" dirty="0"/>
              <a:t> to grammaticalization. In Fred </a:t>
            </a:r>
            <a:r>
              <a:rPr lang="fr-FR" sz="2000" dirty="0" err="1"/>
              <a:t>Karlsson</a:t>
            </a:r>
            <a:r>
              <a:rPr lang="fr-FR" sz="2000" dirty="0"/>
              <a:t>, </a:t>
            </a:r>
            <a:r>
              <a:rPr lang="fr-FR" sz="2000" dirty="0" err="1"/>
              <a:t>ed</a:t>
            </a:r>
            <a:r>
              <a:rPr lang="fr-FR" sz="2000" dirty="0"/>
              <a:t>., </a:t>
            </a:r>
            <a:r>
              <a:rPr lang="fr-FR" sz="2000" i="1" dirty="0" err="1"/>
              <a:t>Proceedings</a:t>
            </a:r>
            <a:r>
              <a:rPr lang="fr-FR" sz="2000" i="1" dirty="0"/>
              <a:t> of the 20</a:t>
            </a:r>
            <a:r>
              <a:rPr lang="fr-FR" sz="2000" i="1" baseline="30000" dirty="0"/>
              <a:t>th</a:t>
            </a:r>
            <a:r>
              <a:rPr lang="fr-FR" sz="2000" i="1" dirty="0"/>
              <a:t> </a:t>
            </a:r>
            <a:r>
              <a:rPr lang="fr-FR" sz="2000" i="1" dirty="0" err="1"/>
              <a:t>Scandinavian</a:t>
            </a:r>
            <a:r>
              <a:rPr lang="fr-FR" sz="2000" i="1" dirty="0"/>
              <a:t> </a:t>
            </a:r>
            <a:r>
              <a:rPr lang="fr-FR" sz="2000" i="1" dirty="0" err="1"/>
              <a:t>Conference</a:t>
            </a:r>
            <a:r>
              <a:rPr lang="fr-FR" sz="2000" i="1" dirty="0"/>
              <a:t> of </a:t>
            </a:r>
            <a:r>
              <a:rPr lang="fr-FR" sz="2000" i="1" dirty="0" err="1"/>
              <a:t>Linguistics</a:t>
            </a:r>
            <a:r>
              <a:rPr lang="fr-FR" sz="2000" dirty="0"/>
              <a:t>. http://</a:t>
            </a:r>
            <a:r>
              <a:rPr lang="fr-FR" sz="2000" dirty="0" err="1"/>
              <a:t>www.ling.helsinki.fi</a:t>
            </a:r>
            <a:r>
              <a:rPr lang="fr-FR" sz="2000" dirty="0"/>
              <a:t>/</a:t>
            </a:r>
            <a:r>
              <a:rPr lang="fr-FR" sz="2000" dirty="0" err="1"/>
              <a:t>kielitiede</a:t>
            </a:r>
            <a:r>
              <a:rPr lang="fr-FR" sz="2000" dirty="0"/>
              <a:t>/20scl/</a:t>
            </a:r>
            <a:r>
              <a:rPr lang="fr-FR" sz="2000" dirty="0" err="1"/>
              <a:t>Rostila.pdf</a:t>
            </a:r>
            <a:r>
              <a:rPr lang="fr-FR" sz="2000" dirty="0"/>
              <a:t>.</a:t>
            </a:r>
            <a:endParaRPr lang="en-FR" sz="2000" dirty="0"/>
          </a:p>
          <a:p>
            <a:pPr lvl="0"/>
            <a:r>
              <a:rPr lang="en-FR" sz="2000" dirty="0"/>
              <a:t>Schiffrin, Deborah. 1987. </a:t>
            </a:r>
            <a:r>
              <a:rPr lang="en-FR" sz="2000" i="1" dirty="0"/>
              <a:t>Discourse Markers</a:t>
            </a:r>
            <a:r>
              <a:rPr lang="en-FR" sz="2000" dirty="0"/>
              <a:t>. Cambridge: Cambridge University Press.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554FF1-846D-C34B-845B-3C84D6487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69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1335453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DDEFF-9F51-D841-80CF-071F6CB76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Goals cont.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5CDA1-D141-6847-A761-5495525ED8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  Exemplify the constructionalization approach by investigating 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the development of some Discourse Structuring Markers from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GB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historical constructionalist perspective.</a:t>
            </a:r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D3374C-9D14-9040-81F1-88B87C06E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24055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0620AD-0C6D-844A-82C2-80F3F8A930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3733"/>
            <a:ext cx="10515600" cy="5093230"/>
          </a:xfrm>
        </p:spPr>
        <p:txBody>
          <a:bodyPr/>
          <a:lstStyle/>
          <a:p>
            <a:pPr lvl="0"/>
            <a:r>
              <a:rPr lang="en-FR" sz="2000" dirty="0"/>
              <a:t>Sweetser, Eve E. 1990. </a:t>
            </a:r>
            <a:r>
              <a:rPr lang="en-FR" sz="2000" i="1" dirty="0"/>
              <a:t>From Etymology to Pragmatics: Metaphorical and Cultural Aspects of Semantic Structure</a:t>
            </a:r>
            <a:r>
              <a:rPr lang="en-FR" sz="2000" dirty="0"/>
              <a:t>. Cambridge: Cambridge University Press.</a:t>
            </a:r>
          </a:p>
          <a:p>
            <a:pPr lvl="0"/>
            <a:r>
              <a:rPr lang="en-FR" sz="2000" dirty="0"/>
              <a:t>Talmy, Leonard. 2000. </a:t>
            </a:r>
            <a:r>
              <a:rPr lang="en-FR" sz="2000" i="1" dirty="0"/>
              <a:t>Toward a Cognitive Linguistics, Vol. I. Concept Structuring Systems. </a:t>
            </a:r>
            <a:r>
              <a:rPr lang="en-FR" sz="2000" dirty="0"/>
              <a:t>Cambridge: MA: The MIT Press.</a:t>
            </a:r>
          </a:p>
          <a:p>
            <a:pPr lvl="0"/>
            <a:r>
              <a:rPr lang="en-US" sz="2000" dirty="0"/>
              <a:t>Traugott, Elizabeth Closs &amp; Graeme Trousdale. 2013. </a:t>
            </a:r>
            <a:r>
              <a:rPr lang="en-US" sz="2000" i="1" dirty="0"/>
              <a:t>Constructionalization and Constructional Changes. </a:t>
            </a:r>
            <a:r>
              <a:rPr lang="en-US" sz="2000" dirty="0"/>
              <a:t>Oxford: Oxford University Press.</a:t>
            </a:r>
            <a:endParaRPr lang="en-FR" sz="2000" dirty="0"/>
          </a:p>
          <a:p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EDDCB6-D1D5-6343-9A82-7CC37287F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DA21-D82A-3D43-BF46-844B89EB09F4}" type="slidenum">
              <a:rPr lang="en-FR" smtClean="0"/>
              <a:t>70</a:t>
            </a:fld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1656769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235453-7BC7-7642-BC59-97725B913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FR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Goals cont.</a:t>
            </a:r>
            <a:endParaRPr lang="en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CC83C1-A1A3-5549-8E70-CB4E6EA7C7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FR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Overarching goal</a:t>
            </a: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FR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develop a coherent cognitive perspective on</a:t>
            </a:r>
          </a:p>
          <a:p>
            <a:pPr marL="0" indent="0">
              <a:buNone/>
            </a:pPr>
            <a:r>
              <a:rPr lang="en-FR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changing knowledge of an important but </a:t>
            </a:r>
          </a:p>
          <a:p>
            <a:pPr marL="0" indent="0">
              <a:buNone/>
            </a:pPr>
            <a:r>
              <a:rPr lang="en-FR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understudied aspect of language use: Discourse </a:t>
            </a:r>
          </a:p>
          <a:p>
            <a:pPr marL="0" indent="0">
              <a:buNone/>
            </a:pPr>
            <a:r>
              <a:rPr lang="en-FR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Structuring Markers.</a:t>
            </a:r>
          </a:p>
          <a:p>
            <a:pPr marL="0" indent="0">
              <a:buNone/>
            </a:pPr>
            <a:endParaRPr lang="en-FR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06E61E-AEBD-8342-8C96-562B55594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9947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5ADF4-9336-9940-96D1-884474D21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5324"/>
          </a:xfrm>
        </p:spPr>
        <p:txBody>
          <a:bodyPr>
            <a:normAutofit/>
          </a:bodyPr>
          <a:lstStyle/>
          <a:p>
            <a:pPr algn="ctr"/>
            <a:r>
              <a:rPr lang="en-FR" sz="3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knowledge of language consist of?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8FA8FA-303C-5448-B825-C2EF5B6A11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0450"/>
            <a:ext cx="10515600" cy="48165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•  Langacker and Goldberg have both said that the subject-</a:t>
            </a:r>
          </a:p>
          <a:p>
            <a:pPr marL="0" indent="0">
              <a:buNone/>
            </a:pPr>
            <a:r>
              <a:rPr lang="en-FR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matter of cognitive linguistics is </a:t>
            </a:r>
          </a:p>
          <a:p>
            <a:pPr marL="0" indent="0">
              <a:buNone/>
            </a:pPr>
            <a:r>
              <a:rPr lang="en-FR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“knowledge of the full range of linguistic conventions”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AB8034-7D33-CD43-A76F-0BDD12047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9</a:t>
            </a:fld>
            <a:endParaRPr lang="en-US"/>
          </a:p>
        </p:txBody>
      </p:sp>
      <p:pic>
        <p:nvPicPr>
          <p:cNvPr id="6" name="Picture 5" descr="A close up of a person&#10;&#10;Description automatically generated">
            <a:extLst>
              <a:ext uri="{FF2B5EF4-FFF2-40B4-BE49-F238E27FC236}">
                <a16:creationId xmlns:a16="http://schemas.microsoft.com/office/drawing/2014/main" id="{7DECA071-6BAC-0C41-87A3-7B7796241E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138" y="3586162"/>
            <a:ext cx="2471737" cy="1911387"/>
          </a:xfrm>
          <a:prstGeom prst="rect">
            <a:avLst/>
          </a:prstGeom>
        </p:spPr>
      </p:pic>
      <p:pic>
        <p:nvPicPr>
          <p:cNvPr id="8" name="Picture 7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6F23520E-6649-2A47-B6D1-D6A6B638D5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3556" y="3586162"/>
            <a:ext cx="2255683" cy="2093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961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</TotalTime>
  <Words>6248</Words>
  <Application>Microsoft Macintosh PowerPoint</Application>
  <PresentationFormat>Widescreen</PresentationFormat>
  <Paragraphs>623</Paragraphs>
  <Slides>70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6" baseType="lpstr">
      <vt:lpstr>Algerian</vt:lpstr>
      <vt:lpstr>Arial</vt:lpstr>
      <vt:lpstr>Calibri</vt:lpstr>
      <vt:lpstr>Calibri Light</vt:lpstr>
      <vt:lpstr>Cambria Math</vt:lpstr>
      <vt:lpstr>Office Theme</vt:lpstr>
      <vt:lpstr>Putting pragmatics into Construction Grammar:  The development of DISCOURSE STRUCTURING MARKERS in English</vt:lpstr>
      <vt:lpstr>Today’s topics</vt:lpstr>
      <vt:lpstr>Goals of the lectures</vt:lpstr>
      <vt:lpstr>Goals of the lectures</vt:lpstr>
      <vt:lpstr>Goals cont.</vt:lpstr>
      <vt:lpstr>Goals cont.</vt:lpstr>
      <vt:lpstr>Goals cont.</vt:lpstr>
      <vt:lpstr>Goals cont.</vt:lpstr>
      <vt:lpstr>What does knowledge of language consist of?</vt:lpstr>
      <vt:lpstr>What does knowledge of language consist of?</vt:lpstr>
      <vt:lpstr>What does knowledge of language consist of?</vt:lpstr>
      <vt:lpstr>What does knowledge of language consist of?</vt:lpstr>
      <vt:lpstr>What does knowledge of language consist of?</vt:lpstr>
      <vt:lpstr>What does knowledge of language consist of?</vt:lpstr>
      <vt:lpstr>What does knowledge of language consist of?</vt:lpstr>
      <vt:lpstr>What does knowledge of language consist of?</vt:lpstr>
      <vt:lpstr>What does knowledge of language consist of?</vt:lpstr>
      <vt:lpstr>What does knowledge of language consist of?</vt:lpstr>
      <vt:lpstr>What does knowledge of language consist of?</vt:lpstr>
      <vt:lpstr>How can changes in knowledge of language  be accounted for in CxG terms?</vt:lpstr>
      <vt:lpstr>How can changes in knowledge of language  be accounted for in CxG terms?</vt:lpstr>
      <vt:lpstr>How can changes in knowledge of language  be accounted for in CxG terms?</vt:lpstr>
      <vt:lpstr>How can changes in knowledge of language  be accounted for in CxG terms?</vt:lpstr>
      <vt:lpstr>Where do I get my data/evidence?</vt:lpstr>
      <vt:lpstr>PowerPoint Presentation</vt:lpstr>
      <vt:lpstr>PowerPoint Presentation</vt:lpstr>
      <vt:lpstr>Data/evidence</vt:lpstr>
      <vt:lpstr>Data/evidence</vt:lpstr>
      <vt:lpstr>Data/evidence</vt:lpstr>
      <vt:lpstr>PART 1b.  Essentials of Construction Grammar  </vt:lpstr>
      <vt:lpstr>Basic principles of Cognitive Linguistics</vt:lpstr>
      <vt:lpstr>Basic principles of Cognitive Linguistics</vt:lpstr>
      <vt:lpstr>Basic principles of Cognitive Linguistics</vt:lpstr>
      <vt:lpstr>Basic principles of Construction Grammar</vt:lpstr>
      <vt:lpstr>Basic principles of CogCxG</vt:lpstr>
      <vt:lpstr>PowerPoint Presentation</vt:lpstr>
      <vt:lpstr> Croft’s (2001: 18) model of a Cxn </vt:lpstr>
      <vt:lpstr>Basic principles of CogCxG</vt:lpstr>
      <vt:lpstr>Basic principles of CogCxG</vt:lpstr>
      <vt:lpstr>Basic principles of CogCxG</vt:lpstr>
      <vt:lpstr>Basic principles of CogCxG</vt:lpstr>
      <vt:lpstr>Basic principles of CogCxG</vt:lpstr>
      <vt:lpstr>Basic principles of CogCxG</vt:lpstr>
      <vt:lpstr>Basic principles of CogCxG</vt:lpstr>
      <vt:lpstr>Basic principles of CogCxG</vt:lpstr>
      <vt:lpstr>Basic principles of CogCxG</vt:lpstr>
      <vt:lpstr>Basic principles of CogCxG</vt:lpstr>
      <vt:lpstr>Basic principles of CogCxG</vt:lpstr>
      <vt:lpstr>“Usage-based”</vt:lpstr>
      <vt:lpstr>“Usage-based” in CogCxg</vt:lpstr>
      <vt:lpstr>Basic principles of CogCxG</vt:lpstr>
      <vt:lpstr>Approaches to pragmatics</vt:lpstr>
      <vt:lpstr>Approaches to pragmatics</vt:lpstr>
      <vt:lpstr>Approaches to pragmatics</vt:lpstr>
      <vt:lpstr>Approaches to pragmatics</vt:lpstr>
      <vt:lpstr>An approach to pragmatics</vt:lpstr>
      <vt:lpstr>An approach to pragmatics</vt:lpstr>
      <vt:lpstr>An approach to pragmatics</vt:lpstr>
      <vt:lpstr>An approach to pragmatics</vt:lpstr>
      <vt:lpstr>An approach to pragmatics</vt:lpstr>
      <vt:lpstr>An approach to pragmatics</vt:lpstr>
      <vt:lpstr>Summary of Part IB</vt:lpstr>
      <vt:lpstr>What’s next?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Putting pragmatics into Construction Grammar:  The development of metatextual Discourse Markers in English</dc:title>
  <dc:creator>Elizabeth Traugott</dc:creator>
  <cp:lastModifiedBy>Elizabeth Traugott</cp:lastModifiedBy>
  <cp:revision>391</cp:revision>
  <cp:lastPrinted>2021-05-08T20:09:33Z</cp:lastPrinted>
  <dcterms:created xsi:type="dcterms:W3CDTF">2020-10-22T01:54:46Z</dcterms:created>
  <dcterms:modified xsi:type="dcterms:W3CDTF">2021-05-21T02:12:19Z</dcterms:modified>
</cp:coreProperties>
</file>