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6"/>
  </p:notesMasterIdLst>
  <p:sldIdLst>
    <p:sldId id="256" r:id="rId2"/>
    <p:sldId id="258" r:id="rId3"/>
    <p:sldId id="289" r:id="rId4"/>
    <p:sldId id="259" r:id="rId5"/>
    <p:sldId id="265" r:id="rId6"/>
    <p:sldId id="266" r:id="rId7"/>
    <p:sldId id="267" r:id="rId8"/>
    <p:sldId id="257" r:id="rId9"/>
    <p:sldId id="262" r:id="rId10"/>
    <p:sldId id="260" r:id="rId11"/>
    <p:sldId id="261" r:id="rId12"/>
    <p:sldId id="263" r:id="rId13"/>
    <p:sldId id="264" r:id="rId14"/>
    <p:sldId id="274" r:id="rId15"/>
    <p:sldId id="268" r:id="rId16"/>
    <p:sldId id="276" r:id="rId17"/>
    <p:sldId id="269" r:id="rId18"/>
    <p:sldId id="270" r:id="rId19"/>
    <p:sldId id="275" r:id="rId20"/>
    <p:sldId id="271" r:id="rId21"/>
    <p:sldId id="272" r:id="rId22"/>
    <p:sldId id="273" r:id="rId23"/>
    <p:sldId id="277" r:id="rId24"/>
    <p:sldId id="278" r:id="rId25"/>
    <p:sldId id="279" r:id="rId26"/>
    <p:sldId id="280" r:id="rId27"/>
    <p:sldId id="281" r:id="rId28"/>
    <p:sldId id="282" r:id="rId29"/>
    <p:sldId id="290" r:id="rId30"/>
    <p:sldId id="321" r:id="rId31"/>
    <p:sldId id="323" r:id="rId32"/>
    <p:sldId id="322" r:id="rId33"/>
    <p:sldId id="283" r:id="rId34"/>
    <p:sldId id="284" r:id="rId35"/>
    <p:sldId id="32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8" r:id="rId53"/>
    <p:sldId id="309" r:id="rId54"/>
    <p:sldId id="286" r:id="rId55"/>
    <p:sldId id="310" r:id="rId56"/>
    <p:sldId id="311" r:id="rId57"/>
    <p:sldId id="312" r:id="rId58"/>
    <p:sldId id="313" r:id="rId59"/>
    <p:sldId id="314" r:id="rId60"/>
    <p:sldId id="315" r:id="rId61"/>
    <p:sldId id="317" r:id="rId62"/>
    <p:sldId id="318" r:id="rId63"/>
    <p:sldId id="319" r:id="rId64"/>
    <p:sldId id="324" r:id="rId65"/>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97"/>
  </p:normalViewPr>
  <p:slideViewPr>
    <p:cSldViewPr snapToGrid="0" snapToObjects="1">
      <p:cViewPr varScale="1">
        <p:scale>
          <a:sx n="113" d="100"/>
          <a:sy n="113"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0C906C-FD1E-824C-9BC5-66D264F38B7A}" type="datetimeFigureOut">
              <a:rPr lang="en-FR" smtClean="0"/>
              <a:t>10/05/2021</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A9B10C-B84C-E342-958D-A78D5E4DA0F6}" type="slidenum">
              <a:rPr lang="en-FR" smtClean="0"/>
              <a:t>‹#›</a:t>
            </a:fld>
            <a:endParaRPr lang="en-FR"/>
          </a:p>
        </p:txBody>
      </p:sp>
    </p:spTree>
    <p:extLst>
      <p:ext uri="{BB962C8B-B14F-4D97-AF65-F5344CB8AC3E}">
        <p14:creationId xmlns:p14="http://schemas.microsoft.com/office/powerpoint/2010/main" val="423167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30FFE-0246-854E-BBBC-815E1C5568D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CDDE2D22-E0C1-E44D-A2B0-51446F6359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5181BF04-DF12-3241-92DA-6DBB1EA0E398}"/>
              </a:ext>
            </a:extLst>
          </p:cNvPr>
          <p:cNvSpPr>
            <a:spLocks noGrp="1"/>
          </p:cNvSpPr>
          <p:nvPr>
            <p:ph type="dt" sz="half" idx="10"/>
          </p:nvPr>
        </p:nvSpPr>
        <p:spPr/>
        <p:txBody>
          <a:bodyPr/>
          <a:lstStyle/>
          <a:p>
            <a:fld id="{E23F3A72-7034-4449-9109-16EBEA571EEA}" type="datetime1">
              <a:rPr lang="fr-FR" smtClean="0"/>
              <a:t>10/05/2021</a:t>
            </a:fld>
            <a:endParaRPr lang="en-FR"/>
          </a:p>
        </p:txBody>
      </p:sp>
      <p:sp>
        <p:nvSpPr>
          <p:cNvPr id="5" name="Footer Placeholder 4">
            <a:extLst>
              <a:ext uri="{FF2B5EF4-FFF2-40B4-BE49-F238E27FC236}">
                <a16:creationId xmlns:a16="http://schemas.microsoft.com/office/drawing/2014/main" id="{DD05C159-00FD-6B46-8736-84F183C7BCD0}"/>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AF3DCE65-E074-BE42-85CF-03B67B3D68B0}"/>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2892231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96FC8-52D2-5E4D-97C7-0D31EDF18BDA}"/>
              </a:ext>
            </a:extLst>
          </p:cNvPr>
          <p:cNvSpPr>
            <a:spLocks noGrp="1"/>
          </p:cNvSpPr>
          <p:nvPr>
            <p:ph type="title"/>
          </p:nvPr>
        </p:nvSpPr>
        <p:spPr/>
        <p:txBody>
          <a:bodyPr/>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584DED04-0A45-9048-93A0-B616D722F4C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3BCA3AD2-A230-4A4B-A3BA-B3C3102FF3F0}"/>
              </a:ext>
            </a:extLst>
          </p:cNvPr>
          <p:cNvSpPr>
            <a:spLocks noGrp="1"/>
          </p:cNvSpPr>
          <p:nvPr>
            <p:ph type="dt" sz="half" idx="10"/>
          </p:nvPr>
        </p:nvSpPr>
        <p:spPr/>
        <p:txBody>
          <a:bodyPr/>
          <a:lstStyle/>
          <a:p>
            <a:fld id="{F7A60A2A-663E-B349-9622-72E0876CCBEE}" type="datetime1">
              <a:rPr lang="fr-FR" smtClean="0"/>
              <a:t>10/05/2021</a:t>
            </a:fld>
            <a:endParaRPr lang="en-FR"/>
          </a:p>
        </p:txBody>
      </p:sp>
      <p:sp>
        <p:nvSpPr>
          <p:cNvPr id="5" name="Footer Placeholder 4">
            <a:extLst>
              <a:ext uri="{FF2B5EF4-FFF2-40B4-BE49-F238E27FC236}">
                <a16:creationId xmlns:a16="http://schemas.microsoft.com/office/drawing/2014/main" id="{F0B2B2AF-DC8F-0B42-876A-CC1076C8CB07}"/>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B9FD77C2-8195-1B47-A8A1-DB125BAE28B2}"/>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1767830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4551A3-4509-9545-83C7-613CC7E1341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4BE21817-3FD8-B64A-9409-4B9FE29587D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A07FF90C-C1C7-E347-AAB5-60B4EF6432DA}"/>
              </a:ext>
            </a:extLst>
          </p:cNvPr>
          <p:cNvSpPr>
            <a:spLocks noGrp="1"/>
          </p:cNvSpPr>
          <p:nvPr>
            <p:ph type="dt" sz="half" idx="10"/>
          </p:nvPr>
        </p:nvSpPr>
        <p:spPr/>
        <p:txBody>
          <a:bodyPr/>
          <a:lstStyle/>
          <a:p>
            <a:fld id="{49EE965A-ED82-8B47-9A6C-35C4D96239D8}" type="datetime1">
              <a:rPr lang="fr-FR" smtClean="0"/>
              <a:t>10/05/2021</a:t>
            </a:fld>
            <a:endParaRPr lang="en-FR"/>
          </a:p>
        </p:txBody>
      </p:sp>
      <p:sp>
        <p:nvSpPr>
          <p:cNvPr id="5" name="Footer Placeholder 4">
            <a:extLst>
              <a:ext uri="{FF2B5EF4-FFF2-40B4-BE49-F238E27FC236}">
                <a16:creationId xmlns:a16="http://schemas.microsoft.com/office/drawing/2014/main" id="{391E4FEB-88D5-F34F-B2B9-5DC9D273E7E0}"/>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32263539-7926-3C4D-B587-929DEBD691FD}"/>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1477725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DD91E-69CD-EB45-AB7C-503866F3154B}"/>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A9A59FAE-729E-934A-8047-8B2843749C6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C8A7B358-E44F-7343-99F6-040DB83A9171}"/>
              </a:ext>
            </a:extLst>
          </p:cNvPr>
          <p:cNvSpPr>
            <a:spLocks noGrp="1"/>
          </p:cNvSpPr>
          <p:nvPr>
            <p:ph type="dt" sz="half" idx="10"/>
          </p:nvPr>
        </p:nvSpPr>
        <p:spPr/>
        <p:txBody>
          <a:bodyPr/>
          <a:lstStyle/>
          <a:p>
            <a:fld id="{4DFD17EE-17A5-A440-BA3E-BB53D7D93D44}" type="datetime1">
              <a:rPr lang="fr-FR" smtClean="0"/>
              <a:t>10/05/2021</a:t>
            </a:fld>
            <a:endParaRPr lang="en-FR"/>
          </a:p>
        </p:txBody>
      </p:sp>
      <p:sp>
        <p:nvSpPr>
          <p:cNvPr id="5" name="Footer Placeholder 4">
            <a:extLst>
              <a:ext uri="{FF2B5EF4-FFF2-40B4-BE49-F238E27FC236}">
                <a16:creationId xmlns:a16="http://schemas.microsoft.com/office/drawing/2014/main" id="{9E2253FF-E087-914F-BCDA-8457E6776517}"/>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A774F715-F207-1A4C-9A4C-72DDC95E9A0F}"/>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173475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E1701-D876-984F-BC83-1C97436F3E2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R"/>
          </a:p>
        </p:txBody>
      </p:sp>
      <p:sp>
        <p:nvSpPr>
          <p:cNvPr id="3" name="Text Placeholder 2">
            <a:extLst>
              <a:ext uri="{FF2B5EF4-FFF2-40B4-BE49-F238E27FC236}">
                <a16:creationId xmlns:a16="http://schemas.microsoft.com/office/drawing/2014/main" id="{9A63B389-A322-4D48-B4EA-0F3BF0C671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56E08C4-6909-3F47-8947-223F199FBBB7}"/>
              </a:ext>
            </a:extLst>
          </p:cNvPr>
          <p:cNvSpPr>
            <a:spLocks noGrp="1"/>
          </p:cNvSpPr>
          <p:nvPr>
            <p:ph type="dt" sz="half" idx="10"/>
          </p:nvPr>
        </p:nvSpPr>
        <p:spPr/>
        <p:txBody>
          <a:bodyPr/>
          <a:lstStyle/>
          <a:p>
            <a:fld id="{D732E7F5-1D2D-404C-8F39-1861ED372D2A}" type="datetime1">
              <a:rPr lang="fr-FR" smtClean="0"/>
              <a:t>10/05/2021</a:t>
            </a:fld>
            <a:endParaRPr lang="en-FR"/>
          </a:p>
        </p:txBody>
      </p:sp>
      <p:sp>
        <p:nvSpPr>
          <p:cNvPr id="5" name="Footer Placeholder 4">
            <a:extLst>
              <a:ext uri="{FF2B5EF4-FFF2-40B4-BE49-F238E27FC236}">
                <a16:creationId xmlns:a16="http://schemas.microsoft.com/office/drawing/2014/main" id="{870B64EA-6873-5F4C-AD87-D2079EBFEB15}"/>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5E4502D9-7667-6F4C-9AA2-B2CD4D1B5CEE}"/>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972962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69B8-DE16-1741-88AA-F921577CCB40}"/>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CD4CDE94-35CB-424B-9451-17A0367EE60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Content Placeholder 3">
            <a:extLst>
              <a:ext uri="{FF2B5EF4-FFF2-40B4-BE49-F238E27FC236}">
                <a16:creationId xmlns:a16="http://schemas.microsoft.com/office/drawing/2014/main" id="{26A5C382-490B-5044-9EA1-34E916242A6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Date Placeholder 4">
            <a:extLst>
              <a:ext uri="{FF2B5EF4-FFF2-40B4-BE49-F238E27FC236}">
                <a16:creationId xmlns:a16="http://schemas.microsoft.com/office/drawing/2014/main" id="{5DEB7D27-8CC5-A44B-B49F-936DB020EA48}"/>
              </a:ext>
            </a:extLst>
          </p:cNvPr>
          <p:cNvSpPr>
            <a:spLocks noGrp="1"/>
          </p:cNvSpPr>
          <p:nvPr>
            <p:ph type="dt" sz="half" idx="10"/>
          </p:nvPr>
        </p:nvSpPr>
        <p:spPr/>
        <p:txBody>
          <a:bodyPr/>
          <a:lstStyle/>
          <a:p>
            <a:fld id="{34B93370-9429-D841-A8FE-F048D9181FBA}" type="datetime1">
              <a:rPr lang="fr-FR" smtClean="0"/>
              <a:t>10/05/2021</a:t>
            </a:fld>
            <a:endParaRPr lang="en-FR"/>
          </a:p>
        </p:txBody>
      </p:sp>
      <p:sp>
        <p:nvSpPr>
          <p:cNvPr id="6" name="Footer Placeholder 5">
            <a:extLst>
              <a:ext uri="{FF2B5EF4-FFF2-40B4-BE49-F238E27FC236}">
                <a16:creationId xmlns:a16="http://schemas.microsoft.com/office/drawing/2014/main" id="{EE360407-763C-864F-907A-C2AB13683F2C}"/>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11795DA4-310D-754D-9F11-BBE2861A6C50}"/>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739332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42723-B2C4-8B4B-8F94-3CC309CC5C37}"/>
              </a:ext>
            </a:extLst>
          </p:cNvPr>
          <p:cNvSpPr>
            <a:spLocks noGrp="1"/>
          </p:cNvSpPr>
          <p:nvPr>
            <p:ph type="title"/>
          </p:nvPr>
        </p:nvSpPr>
        <p:spPr>
          <a:xfrm>
            <a:off x="839788" y="365125"/>
            <a:ext cx="10515600" cy="1325563"/>
          </a:xfrm>
        </p:spPr>
        <p:txBody>
          <a:bodyPr/>
          <a:lstStyle/>
          <a:p>
            <a:r>
              <a:rPr lang="en-GB"/>
              <a:t>Click to edit Master title style</a:t>
            </a:r>
            <a:endParaRPr lang="en-FR"/>
          </a:p>
        </p:txBody>
      </p:sp>
      <p:sp>
        <p:nvSpPr>
          <p:cNvPr id="3" name="Text Placeholder 2">
            <a:extLst>
              <a:ext uri="{FF2B5EF4-FFF2-40B4-BE49-F238E27FC236}">
                <a16:creationId xmlns:a16="http://schemas.microsoft.com/office/drawing/2014/main" id="{EF86E051-336A-544F-BCC1-6BCBA3D476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AC75F04-9F23-E046-8651-8B67D987EFF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4">
            <a:extLst>
              <a:ext uri="{FF2B5EF4-FFF2-40B4-BE49-F238E27FC236}">
                <a16:creationId xmlns:a16="http://schemas.microsoft.com/office/drawing/2014/main" id="{AC3A90BE-5D3B-6541-B565-7F40764F96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59FCD4-ED4F-DF45-A6A0-EFCA5A38C24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7" name="Date Placeholder 6">
            <a:extLst>
              <a:ext uri="{FF2B5EF4-FFF2-40B4-BE49-F238E27FC236}">
                <a16:creationId xmlns:a16="http://schemas.microsoft.com/office/drawing/2014/main" id="{9BC0B667-5A40-9F49-BF5A-2424D88F3D9E}"/>
              </a:ext>
            </a:extLst>
          </p:cNvPr>
          <p:cNvSpPr>
            <a:spLocks noGrp="1"/>
          </p:cNvSpPr>
          <p:nvPr>
            <p:ph type="dt" sz="half" idx="10"/>
          </p:nvPr>
        </p:nvSpPr>
        <p:spPr/>
        <p:txBody>
          <a:bodyPr/>
          <a:lstStyle/>
          <a:p>
            <a:fld id="{30B3D62A-F95A-F34F-99D8-6F783D22F899}" type="datetime1">
              <a:rPr lang="fr-FR" smtClean="0"/>
              <a:t>10/05/2021</a:t>
            </a:fld>
            <a:endParaRPr lang="en-FR"/>
          </a:p>
        </p:txBody>
      </p:sp>
      <p:sp>
        <p:nvSpPr>
          <p:cNvPr id="8" name="Footer Placeholder 7">
            <a:extLst>
              <a:ext uri="{FF2B5EF4-FFF2-40B4-BE49-F238E27FC236}">
                <a16:creationId xmlns:a16="http://schemas.microsoft.com/office/drawing/2014/main" id="{B04714A0-4A88-A745-89E5-8578BF34B861}"/>
              </a:ext>
            </a:extLst>
          </p:cNvPr>
          <p:cNvSpPr>
            <a:spLocks noGrp="1"/>
          </p:cNvSpPr>
          <p:nvPr>
            <p:ph type="ftr" sz="quarter" idx="11"/>
          </p:nvPr>
        </p:nvSpPr>
        <p:spPr/>
        <p:txBody>
          <a:bodyPr/>
          <a:lstStyle/>
          <a:p>
            <a:endParaRPr lang="en-FR"/>
          </a:p>
        </p:txBody>
      </p:sp>
      <p:sp>
        <p:nvSpPr>
          <p:cNvPr id="9" name="Slide Number Placeholder 8">
            <a:extLst>
              <a:ext uri="{FF2B5EF4-FFF2-40B4-BE49-F238E27FC236}">
                <a16:creationId xmlns:a16="http://schemas.microsoft.com/office/drawing/2014/main" id="{CDAEC424-1F1C-C040-AC6A-FBD1EA9A04C2}"/>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1274422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51025-01FD-A543-B8C4-1C79359434A4}"/>
              </a:ext>
            </a:extLst>
          </p:cNvPr>
          <p:cNvSpPr>
            <a:spLocks noGrp="1"/>
          </p:cNvSpPr>
          <p:nvPr>
            <p:ph type="title"/>
          </p:nvPr>
        </p:nvSpPr>
        <p:spPr/>
        <p:txBody>
          <a:bodyPr/>
          <a:lstStyle/>
          <a:p>
            <a:r>
              <a:rPr lang="en-GB"/>
              <a:t>Click to edit Master title style</a:t>
            </a:r>
            <a:endParaRPr lang="en-FR"/>
          </a:p>
        </p:txBody>
      </p:sp>
      <p:sp>
        <p:nvSpPr>
          <p:cNvPr id="3" name="Date Placeholder 2">
            <a:extLst>
              <a:ext uri="{FF2B5EF4-FFF2-40B4-BE49-F238E27FC236}">
                <a16:creationId xmlns:a16="http://schemas.microsoft.com/office/drawing/2014/main" id="{1CC6AAE2-08D8-B34E-BA8A-0D6E09595D30}"/>
              </a:ext>
            </a:extLst>
          </p:cNvPr>
          <p:cNvSpPr>
            <a:spLocks noGrp="1"/>
          </p:cNvSpPr>
          <p:nvPr>
            <p:ph type="dt" sz="half" idx="10"/>
          </p:nvPr>
        </p:nvSpPr>
        <p:spPr/>
        <p:txBody>
          <a:bodyPr/>
          <a:lstStyle/>
          <a:p>
            <a:fld id="{44EDB5E9-4216-B345-8392-C734B11CD019}" type="datetime1">
              <a:rPr lang="fr-FR" smtClean="0"/>
              <a:t>10/05/2021</a:t>
            </a:fld>
            <a:endParaRPr lang="en-FR"/>
          </a:p>
        </p:txBody>
      </p:sp>
      <p:sp>
        <p:nvSpPr>
          <p:cNvPr id="4" name="Footer Placeholder 3">
            <a:extLst>
              <a:ext uri="{FF2B5EF4-FFF2-40B4-BE49-F238E27FC236}">
                <a16:creationId xmlns:a16="http://schemas.microsoft.com/office/drawing/2014/main" id="{E3F7D2DE-40D1-F140-A448-4E71D8B3BA0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0509E48-7097-BC46-86BA-E325FB9A2902}"/>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1214631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540A91-55AE-9C47-97ED-B49F2C9F2313}"/>
              </a:ext>
            </a:extLst>
          </p:cNvPr>
          <p:cNvSpPr>
            <a:spLocks noGrp="1"/>
          </p:cNvSpPr>
          <p:nvPr>
            <p:ph type="dt" sz="half" idx="10"/>
          </p:nvPr>
        </p:nvSpPr>
        <p:spPr/>
        <p:txBody>
          <a:bodyPr/>
          <a:lstStyle/>
          <a:p>
            <a:fld id="{BAB93D3C-7B73-6047-A117-A2F0E61FCBEE}" type="datetime1">
              <a:rPr lang="fr-FR" smtClean="0"/>
              <a:t>10/05/2021</a:t>
            </a:fld>
            <a:endParaRPr lang="en-FR"/>
          </a:p>
        </p:txBody>
      </p:sp>
      <p:sp>
        <p:nvSpPr>
          <p:cNvPr id="3" name="Footer Placeholder 2">
            <a:extLst>
              <a:ext uri="{FF2B5EF4-FFF2-40B4-BE49-F238E27FC236}">
                <a16:creationId xmlns:a16="http://schemas.microsoft.com/office/drawing/2014/main" id="{C7E48CEE-4893-0D44-91C1-6F305D1B7103}"/>
              </a:ext>
            </a:extLst>
          </p:cNvPr>
          <p:cNvSpPr>
            <a:spLocks noGrp="1"/>
          </p:cNvSpPr>
          <p:nvPr>
            <p:ph type="ftr" sz="quarter" idx="11"/>
          </p:nvPr>
        </p:nvSpPr>
        <p:spPr/>
        <p:txBody>
          <a:bodyPr/>
          <a:lstStyle/>
          <a:p>
            <a:endParaRPr lang="en-FR"/>
          </a:p>
        </p:txBody>
      </p:sp>
      <p:sp>
        <p:nvSpPr>
          <p:cNvPr id="4" name="Slide Number Placeholder 3">
            <a:extLst>
              <a:ext uri="{FF2B5EF4-FFF2-40B4-BE49-F238E27FC236}">
                <a16:creationId xmlns:a16="http://schemas.microsoft.com/office/drawing/2014/main" id="{312F8A84-7E9A-734C-ABB0-E255450D6D1D}"/>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48166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58266-8E85-8243-85A0-56D14C2955F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387072DC-3562-F444-B1AE-25FAAA4D6C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Text Placeholder 3">
            <a:extLst>
              <a:ext uri="{FF2B5EF4-FFF2-40B4-BE49-F238E27FC236}">
                <a16:creationId xmlns:a16="http://schemas.microsoft.com/office/drawing/2014/main" id="{74B24388-9F0A-B846-8AB4-3B03046AB8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A74FF78-5070-F14E-BF32-54F0C8EF83EA}"/>
              </a:ext>
            </a:extLst>
          </p:cNvPr>
          <p:cNvSpPr>
            <a:spLocks noGrp="1"/>
          </p:cNvSpPr>
          <p:nvPr>
            <p:ph type="dt" sz="half" idx="10"/>
          </p:nvPr>
        </p:nvSpPr>
        <p:spPr/>
        <p:txBody>
          <a:bodyPr/>
          <a:lstStyle/>
          <a:p>
            <a:fld id="{2D00013D-04E9-9846-A55B-C36ED33A9B2F}" type="datetime1">
              <a:rPr lang="fr-FR" smtClean="0"/>
              <a:t>10/05/2021</a:t>
            </a:fld>
            <a:endParaRPr lang="en-FR"/>
          </a:p>
        </p:txBody>
      </p:sp>
      <p:sp>
        <p:nvSpPr>
          <p:cNvPr id="6" name="Footer Placeholder 5">
            <a:extLst>
              <a:ext uri="{FF2B5EF4-FFF2-40B4-BE49-F238E27FC236}">
                <a16:creationId xmlns:a16="http://schemas.microsoft.com/office/drawing/2014/main" id="{2C200D80-1F68-5641-B608-68DBB3FBF8C2}"/>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04B8078E-39E7-564A-8466-2B8F71078C6B}"/>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257044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D8D0A-2978-C144-A2F6-C206DD4251A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Picture Placeholder 2">
            <a:extLst>
              <a:ext uri="{FF2B5EF4-FFF2-40B4-BE49-F238E27FC236}">
                <a16:creationId xmlns:a16="http://schemas.microsoft.com/office/drawing/2014/main" id="{4A24E292-3034-C649-8AD6-28E5FEFC32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R"/>
          </a:p>
        </p:txBody>
      </p:sp>
      <p:sp>
        <p:nvSpPr>
          <p:cNvPr id="4" name="Text Placeholder 3">
            <a:extLst>
              <a:ext uri="{FF2B5EF4-FFF2-40B4-BE49-F238E27FC236}">
                <a16:creationId xmlns:a16="http://schemas.microsoft.com/office/drawing/2014/main" id="{451E5100-C3DB-BF40-9C12-0CB86C60B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B761155-ED8D-E540-995A-C2ABDCF82F79}"/>
              </a:ext>
            </a:extLst>
          </p:cNvPr>
          <p:cNvSpPr>
            <a:spLocks noGrp="1"/>
          </p:cNvSpPr>
          <p:nvPr>
            <p:ph type="dt" sz="half" idx="10"/>
          </p:nvPr>
        </p:nvSpPr>
        <p:spPr/>
        <p:txBody>
          <a:bodyPr/>
          <a:lstStyle/>
          <a:p>
            <a:fld id="{105E9EFA-7333-7345-A3C2-F8409D7B93E1}" type="datetime1">
              <a:rPr lang="fr-FR" smtClean="0"/>
              <a:t>10/05/2021</a:t>
            </a:fld>
            <a:endParaRPr lang="en-FR"/>
          </a:p>
        </p:txBody>
      </p:sp>
      <p:sp>
        <p:nvSpPr>
          <p:cNvPr id="6" name="Footer Placeholder 5">
            <a:extLst>
              <a:ext uri="{FF2B5EF4-FFF2-40B4-BE49-F238E27FC236}">
                <a16:creationId xmlns:a16="http://schemas.microsoft.com/office/drawing/2014/main" id="{1C9B2B26-8DE4-1642-A40B-5FC884F0B835}"/>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9ED223DD-7256-7A4A-9962-1B44866C5FB5}"/>
              </a:ext>
            </a:extLst>
          </p:cNvPr>
          <p:cNvSpPr>
            <a:spLocks noGrp="1"/>
          </p:cNvSpPr>
          <p:nvPr>
            <p:ph type="sldNum" sz="quarter" idx="12"/>
          </p:nvPr>
        </p:nvSpPr>
        <p:spPr/>
        <p:txBody>
          <a:bodyPr/>
          <a:lstStyle/>
          <a:p>
            <a:fld id="{445D6A16-DBF7-2546-8F64-E616AA8F08E4}" type="slidenum">
              <a:rPr lang="en-FR" smtClean="0"/>
              <a:t>‹#›</a:t>
            </a:fld>
            <a:endParaRPr lang="en-FR"/>
          </a:p>
        </p:txBody>
      </p:sp>
    </p:spTree>
    <p:extLst>
      <p:ext uri="{BB962C8B-B14F-4D97-AF65-F5344CB8AC3E}">
        <p14:creationId xmlns:p14="http://schemas.microsoft.com/office/powerpoint/2010/main" val="2995724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8B369F-A0D4-2A4F-8811-80480EEC37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R"/>
          </a:p>
        </p:txBody>
      </p:sp>
      <p:sp>
        <p:nvSpPr>
          <p:cNvPr id="3" name="Text Placeholder 2">
            <a:extLst>
              <a:ext uri="{FF2B5EF4-FFF2-40B4-BE49-F238E27FC236}">
                <a16:creationId xmlns:a16="http://schemas.microsoft.com/office/drawing/2014/main" id="{9808FB0D-BF8B-F546-9011-CD2A762192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D270B727-3B3F-8141-9F43-1A16060CBD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C36C0-FC39-E743-A303-9B394DA6F353}" type="datetime1">
              <a:rPr lang="fr-FR" smtClean="0"/>
              <a:t>10/05/2021</a:t>
            </a:fld>
            <a:endParaRPr lang="en-FR"/>
          </a:p>
        </p:txBody>
      </p:sp>
      <p:sp>
        <p:nvSpPr>
          <p:cNvPr id="5" name="Footer Placeholder 4">
            <a:extLst>
              <a:ext uri="{FF2B5EF4-FFF2-40B4-BE49-F238E27FC236}">
                <a16:creationId xmlns:a16="http://schemas.microsoft.com/office/drawing/2014/main" id="{DB6A648F-B5C6-7240-8095-580EC87D3F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a:p>
        </p:txBody>
      </p:sp>
      <p:sp>
        <p:nvSpPr>
          <p:cNvPr id="6" name="Slide Number Placeholder 5">
            <a:extLst>
              <a:ext uri="{FF2B5EF4-FFF2-40B4-BE49-F238E27FC236}">
                <a16:creationId xmlns:a16="http://schemas.microsoft.com/office/drawing/2014/main" id="{13391BB2-F54B-C84E-848D-7BD4A0382B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5D6A16-DBF7-2546-8F64-E616AA8F08E4}" type="slidenum">
              <a:rPr lang="en-FR" smtClean="0"/>
              <a:t>‹#›</a:t>
            </a:fld>
            <a:endParaRPr lang="en-FR"/>
          </a:p>
        </p:txBody>
      </p:sp>
    </p:spTree>
    <p:extLst>
      <p:ext uri="{BB962C8B-B14F-4D97-AF65-F5344CB8AC3E}">
        <p14:creationId xmlns:p14="http://schemas.microsoft.com/office/powerpoint/2010/main" val="1653422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raugott@stanford.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doi.org/10.3389/fnins.2016.00373"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16AFC-9E3A-4741-9E15-59791347D007}"/>
              </a:ext>
            </a:extLst>
          </p:cNvPr>
          <p:cNvSpPr>
            <a:spLocks noGrp="1"/>
          </p:cNvSpPr>
          <p:nvPr>
            <p:ph type="ctrTitle"/>
          </p:nvPr>
        </p:nvSpPr>
        <p:spPr>
          <a:xfrm>
            <a:off x="1524000" y="479502"/>
            <a:ext cx="9144000" cy="2776460"/>
          </a:xfrm>
        </p:spPr>
        <p:txBody>
          <a:bodyPr>
            <a:normAutofit fontScale="90000"/>
          </a:bodyPr>
          <a:lstStyle/>
          <a:p>
            <a:br>
              <a:rPr lang="en-FR" sz="4000" dirty="0">
                <a:solidFill>
                  <a:srgbClr val="7030A0"/>
                </a:solidFill>
                <a:latin typeface="Algerian" panose="020F0502020204030204" pitchFamily="34" charset="0"/>
                <a:cs typeface="Algerian" panose="020F0502020204030204" pitchFamily="34" charset="0"/>
              </a:rPr>
            </a:br>
            <a:br>
              <a:rPr lang="en-FR" sz="4000" dirty="0">
                <a:solidFill>
                  <a:srgbClr val="7030A0"/>
                </a:solidFill>
                <a:latin typeface="Algerian" panose="020F0502020204030204" pitchFamily="34" charset="0"/>
                <a:cs typeface="Algerian" panose="020F0502020204030204" pitchFamily="34" charset="0"/>
              </a:rPr>
            </a:br>
            <a:br>
              <a:rPr lang="en-FR" sz="4000" dirty="0">
                <a:solidFill>
                  <a:srgbClr val="7030A0"/>
                </a:solidFill>
                <a:latin typeface="Algerian" panose="020F0502020204030204" pitchFamily="34" charset="0"/>
                <a:cs typeface="Algerian" panose="020F0502020204030204" pitchFamily="34" charset="0"/>
              </a:rPr>
            </a:br>
            <a:br>
              <a:rPr lang="en-FR" sz="4000" dirty="0">
                <a:solidFill>
                  <a:srgbClr val="7030A0"/>
                </a:solidFill>
                <a:latin typeface="Algerian" panose="020F0502020204030204" pitchFamily="34" charset="0"/>
                <a:cs typeface="Algerian" panose="020F0502020204030204" pitchFamily="34" charset="0"/>
              </a:rPr>
            </a:br>
            <a:r>
              <a:rPr lang="en-FR" sz="4900" dirty="0">
                <a:solidFill>
                  <a:srgbClr val="7030A0"/>
                </a:solidFill>
                <a:latin typeface="Algerian" panose="020F0502020204030204" pitchFamily="34" charset="0"/>
                <a:cs typeface="Algerian" panose="020F0502020204030204" pitchFamily="34" charset="0"/>
              </a:rPr>
              <a:t>Putting pragmatics into </a:t>
            </a:r>
            <a:br>
              <a:rPr lang="en-FR" sz="4900" dirty="0">
                <a:solidFill>
                  <a:srgbClr val="7030A0"/>
                </a:solidFill>
                <a:latin typeface="Algerian" panose="020F0502020204030204" pitchFamily="34" charset="0"/>
                <a:cs typeface="Algerian" panose="020F0502020204030204" pitchFamily="34" charset="0"/>
              </a:rPr>
            </a:br>
            <a:r>
              <a:rPr lang="en-FR" sz="4900" dirty="0">
                <a:solidFill>
                  <a:srgbClr val="7030A0"/>
                </a:solidFill>
                <a:latin typeface="Algerian" panose="020F0502020204030204" pitchFamily="34" charset="0"/>
                <a:cs typeface="Algerian" panose="020F0502020204030204" pitchFamily="34" charset="0"/>
              </a:rPr>
              <a:t>Construction Grammar: </a:t>
            </a:r>
            <a:br>
              <a:rPr lang="en-FR" sz="4000" dirty="0">
                <a:latin typeface="Algerian" panose="020F0502020204030204" pitchFamily="34" charset="0"/>
                <a:cs typeface="Algerian" panose="020F0502020204030204" pitchFamily="34" charset="0"/>
              </a:rPr>
            </a:br>
            <a:r>
              <a:rPr lang="en-FR" sz="4000" dirty="0">
                <a:solidFill>
                  <a:srgbClr val="0070C0"/>
                </a:solidFill>
                <a:latin typeface="Algerian" pitchFamily="82" charset="77"/>
                <a:cs typeface="Al Bayan Plain" pitchFamily="2" charset="-78"/>
              </a:rPr>
              <a:t>The development </a:t>
            </a:r>
            <a:r>
              <a:rPr lang="en-FR" sz="4000">
                <a:solidFill>
                  <a:srgbClr val="0070C0"/>
                </a:solidFill>
                <a:latin typeface="Algerian" pitchFamily="82" charset="77"/>
                <a:cs typeface="Al Bayan Plain" pitchFamily="2" charset="-78"/>
              </a:rPr>
              <a:t>of DISCOURSE STRUCTURING Markers </a:t>
            </a:r>
            <a:r>
              <a:rPr lang="en-FR" sz="4000" dirty="0">
                <a:solidFill>
                  <a:srgbClr val="0070C0"/>
                </a:solidFill>
                <a:latin typeface="Algerian" pitchFamily="82" charset="77"/>
                <a:cs typeface="Al Bayan Plain" pitchFamily="2" charset="-78"/>
              </a:rPr>
              <a:t>in English</a:t>
            </a:r>
            <a:endParaRPr lang="en-FR" dirty="0">
              <a:latin typeface="Algerian" pitchFamily="82" charset="77"/>
            </a:endParaRPr>
          </a:p>
        </p:txBody>
      </p:sp>
      <p:sp>
        <p:nvSpPr>
          <p:cNvPr id="3" name="Subtitle 2">
            <a:extLst>
              <a:ext uri="{FF2B5EF4-FFF2-40B4-BE49-F238E27FC236}">
                <a16:creationId xmlns:a16="http://schemas.microsoft.com/office/drawing/2014/main" id="{1150A866-0F7D-F64E-83F2-DF99F8D3C0E0}"/>
              </a:ext>
            </a:extLst>
          </p:cNvPr>
          <p:cNvSpPr>
            <a:spLocks noGrp="1"/>
          </p:cNvSpPr>
          <p:nvPr>
            <p:ph type="subTitle" idx="1"/>
          </p:nvPr>
        </p:nvSpPr>
        <p:spPr>
          <a:xfrm>
            <a:off x="1524000" y="3602038"/>
            <a:ext cx="9281532" cy="2107385"/>
          </a:xfrm>
        </p:spPr>
        <p:txBody>
          <a:bodyPr>
            <a:normAutofit fontScale="40000" lnSpcReduction="20000"/>
          </a:bodyPr>
          <a:lstStyle/>
          <a:p>
            <a:r>
              <a:rPr lang="en-FR" sz="9000" dirty="0">
                <a:solidFill>
                  <a:srgbClr val="7030A0"/>
                </a:solidFill>
                <a:latin typeface="Algerian" pitchFamily="82" charset="77"/>
              </a:rPr>
              <a:t>CIFCL-20, LECTURE 2A. Essentials of a historical perspective on language </a:t>
            </a:r>
            <a:endParaRPr lang="en-FR" sz="9000" dirty="0">
              <a:solidFill>
                <a:srgbClr val="002060"/>
              </a:solidFill>
              <a:latin typeface="Arial" panose="020B0604020202020204" pitchFamily="34" charset="0"/>
              <a:cs typeface="Arial" panose="020B0604020202020204" pitchFamily="34" charset="0"/>
            </a:endParaRPr>
          </a:p>
          <a:p>
            <a:pPr algn="r"/>
            <a:endParaRPr lang="en-FR" sz="3200" dirty="0">
              <a:solidFill>
                <a:srgbClr val="002060"/>
              </a:solidFill>
              <a:latin typeface="Arial" panose="020B0604020202020204" pitchFamily="34" charset="0"/>
              <a:cs typeface="Arial" panose="020B0604020202020204" pitchFamily="34" charset="0"/>
            </a:endParaRPr>
          </a:p>
          <a:p>
            <a:pPr algn="r"/>
            <a:r>
              <a:rPr lang="en-FR" sz="3200" dirty="0">
                <a:solidFill>
                  <a:srgbClr val="002060"/>
                </a:solidFill>
                <a:latin typeface="Arial" panose="020B0604020202020204" pitchFamily="34" charset="0"/>
                <a:cs typeface="Arial" panose="020B0604020202020204" pitchFamily="34" charset="0"/>
              </a:rPr>
              <a:t>Elizabeth Closs Traugott</a:t>
            </a:r>
          </a:p>
          <a:p>
            <a:pPr algn="r"/>
            <a:r>
              <a:rPr lang="en-FR" sz="3200" dirty="0">
                <a:solidFill>
                  <a:srgbClr val="7030A0"/>
                </a:solidFill>
                <a:latin typeface="Arial" panose="020B0604020202020204" pitchFamily="34" charset="0"/>
                <a:cs typeface="Arial" panose="020B0604020202020204" pitchFamily="34" charset="0"/>
                <a:hlinkClick r:id="rId2"/>
              </a:rPr>
              <a:t>traugott@stanford.edu</a:t>
            </a:r>
            <a:endParaRPr lang="en-FR" sz="3200" dirty="0">
              <a:solidFill>
                <a:srgbClr val="7030A0"/>
              </a:solidFill>
              <a:latin typeface="Arial" panose="020B0604020202020204" pitchFamily="34" charset="0"/>
              <a:cs typeface="Arial" panose="020B0604020202020204" pitchFamily="34" charset="0"/>
            </a:endParaRPr>
          </a:p>
          <a:p>
            <a:pPr algn="r"/>
            <a:r>
              <a:rPr lang="en-FR" sz="3200" dirty="0">
                <a:solidFill>
                  <a:srgbClr val="002060"/>
                </a:solidFill>
                <a:latin typeface="Arial" panose="020B0604020202020204" pitchFamily="34" charset="0"/>
                <a:cs typeface="Arial" panose="020B0604020202020204" pitchFamily="34" charset="0"/>
              </a:rPr>
              <a:t>Tuesday May 11th 2021 </a:t>
            </a:r>
          </a:p>
          <a:p>
            <a:endParaRPr lang="en-FR" dirty="0"/>
          </a:p>
        </p:txBody>
      </p:sp>
    </p:spTree>
    <p:extLst>
      <p:ext uri="{BB962C8B-B14F-4D97-AF65-F5344CB8AC3E}">
        <p14:creationId xmlns:p14="http://schemas.microsoft.com/office/powerpoint/2010/main" val="3208591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6227A-4C62-BC42-BECA-BE6DF4BE86B2}"/>
              </a:ext>
            </a:extLst>
          </p:cNvPr>
          <p:cNvSpPr>
            <a:spLocks noGrp="1"/>
          </p:cNvSpPr>
          <p:nvPr>
            <p:ph type="title"/>
          </p:nvPr>
        </p:nvSpPr>
        <p:spPr>
          <a:xfrm>
            <a:off x="838200" y="248037"/>
            <a:ext cx="10515600" cy="705392"/>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What changes?</a:t>
            </a:r>
          </a:p>
        </p:txBody>
      </p:sp>
      <p:sp>
        <p:nvSpPr>
          <p:cNvPr id="3" name="Content Placeholder 2">
            <a:extLst>
              <a:ext uri="{FF2B5EF4-FFF2-40B4-BE49-F238E27FC236}">
                <a16:creationId xmlns:a16="http://schemas.microsoft.com/office/drawing/2014/main" id="{848382FA-0F6E-2C4B-9136-281F69EB8169}"/>
              </a:ext>
            </a:extLst>
          </p:cNvPr>
          <p:cNvSpPr>
            <a:spLocks noGrp="1"/>
          </p:cNvSpPr>
          <p:nvPr>
            <p:ph idx="1"/>
          </p:nvPr>
        </p:nvSpPr>
        <p:spPr>
          <a:xfrm>
            <a:off x="838200" y="1151467"/>
            <a:ext cx="10515600" cy="5025497"/>
          </a:xfrm>
        </p:spPr>
        <p:txBody>
          <a:bodyPr>
            <a:normAutofit lnSpcReduction="10000"/>
          </a:bodyPr>
          <a:lstStyle/>
          <a:p>
            <a:pPr marL="0" indent="0">
              <a:buNone/>
            </a:pPr>
            <a:r>
              <a:rPr lang="en-FR" dirty="0">
                <a:solidFill>
                  <a:srgbClr val="002060"/>
                </a:solidFill>
              </a:rPr>
              <a:t>The answer to “What changes?” depends on one’s theoretical perspective.</a:t>
            </a:r>
          </a:p>
          <a:p>
            <a:pPr marL="0" indent="0">
              <a:buNone/>
            </a:pPr>
            <a:r>
              <a:rPr lang="en-FR" dirty="0">
                <a:solidFill>
                  <a:srgbClr val="002060"/>
                </a:solidFill>
              </a:rPr>
              <a:t>•  Those who take the position that all lg-users are born with some kind</a:t>
            </a:r>
          </a:p>
          <a:p>
            <a:pPr marL="0" indent="0">
              <a:buNone/>
            </a:pPr>
            <a:r>
              <a:rPr lang="en-FR" dirty="0">
                <a:solidFill>
                  <a:srgbClr val="002060"/>
                </a:solidFill>
              </a:rPr>
              <a:t>    of innate linguistic capacity (the “UG” of many generative linguists)</a:t>
            </a:r>
          </a:p>
          <a:p>
            <a:pPr marL="0" indent="0">
              <a:buNone/>
            </a:pPr>
            <a:r>
              <a:rPr lang="en-FR" dirty="0">
                <a:solidFill>
                  <a:srgbClr val="002060"/>
                </a:solidFill>
              </a:rPr>
              <a:t>    argue that </a:t>
            </a:r>
            <a:r>
              <a:rPr lang="en-FR" dirty="0">
                <a:solidFill>
                  <a:srgbClr val="00B050"/>
                </a:solidFill>
              </a:rPr>
              <a:t>“grammars change” </a:t>
            </a:r>
            <a:r>
              <a:rPr lang="en-FR" dirty="0">
                <a:solidFill>
                  <a:srgbClr val="002060"/>
                </a:solidFill>
              </a:rPr>
              <a:t>(Kiparsky 1968).</a:t>
            </a:r>
          </a:p>
          <a:p>
            <a:pPr marL="0" indent="0">
              <a:buNone/>
            </a:pPr>
            <a:r>
              <a:rPr lang="en-FR" dirty="0">
                <a:solidFill>
                  <a:srgbClr val="002060"/>
                </a:solidFill>
              </a:rPr>
              <a:t>•  That means that which parameters/features of an</a:t>
            </a:r>
          </a:p>
          <a:p>
            <a:pPr marL="0" indent="0">
              <a:buNone/>
            </a:pPr>
            <a:r>
              <a:rPr lang="en-FR" dirty="0">
                <a:solidFill>
                  <a:srgbClr val="002060"/>
                </a:solidFill>
              </a:rPr>
              <a:t>    inbuilt linguistic capacity are selected may differ</a:t>
            </a:r>
          </a:p>
          <a:p>
            <a:pPr marL="0" indent="0">
              <a:buNone/>
            </a:pPr>
            <a:r>
              <a:rPr lang="en-FR" dirty="0">
                <a:solidFill>
                  <a:srgbClr val="002060"/>
                </a:solidFill>
              </a:rPr>
              <a:t>    from one individual to another.</a:t>
            </a:r>
          </a:p>
          <a:p>
            <a:pPr marL="0" indent="0">
              <a:buNone/>
            </a:pPr>
            <a:r>
              <a:rPr lang="en-FR" dirty="0">
                <a:solidFill>
                  <a:srgbClr val="002060"/>
                </a:solidFill>
              </a:rPr>
              <a:t>•  Young children are major drivers of change.</a:t>
            </a:r>
          </a:p>
          <a:p>
            <a:pPr marL="0" indent="0">
              <a:buNone/>
            </a:pPr>
            <a:r>
              <a:rPr lang="en-FR" dirty="0">
                <a:solidFill>
                  <a:srgbClr val="002060"/>
                </a:solidFill>
              </a:rPr>
              <a:t>•  Problem: young children tend to be very </a:t>
            </a:r>
          </a:p>
          <a:p>
            <a:pPr marL="0" indent="0">
              <a:buNone/>
            </a:pPr>
            <a:r>
              <a:rPr lang="en-FR" dirty="0">
                <a:solidFill>
                  <a:srgbClr val="002060"/>
                </a:solidFill>
              </a:rPr>
              <a:t>    conservative and resist innovative language use.</a:t>
            </a:r>
          </a:p>
        </p:txBody>
      </p:sp>
      <p:pic>
        <p:nvPicPr>
          <p:cNvPr id="5" name="Picture 4" descr="A close up of a person&#10;&#10;Description automatically generated">
            <a:extLst>
              <a:ext uri="{FF2B5EF4-FFF2-40B4-BE49-F238E27FC236}">
                <a16:creationId xmlns:a16="http://schemas.microsoft.com/office/drawing/2014/main" id="{7836D5AA-7533-7940-8068-2A2E2CC51C4B}"/>
              </a:ext>
            </a:extLst>
          </p:cNvPr>
          <p:cNvPicPr>
            <a:picLocks noChangeAspect="1"/>
          </p:cNvPicPr>
          <p:nvPr/>
        </p:nvPicPr>
        <p:blipFill>
          <a:blip r:embed="rId2"/>
          <a:stretch>
            <a:fillRect/>
          </a:stretch>
        </p:blipFill>
        <p:spPr>
          <a:xfrm>
            <a:off x="8782756" y="3510844"/>
            <a:ext cx="2020711" cy="2359867"/>
          </a:xfrm>
          <a:prstGeom prst="rect">
            <a:avLst/>
          </a:prstGeom>
        </p:spPr>
      </p:pic>
      <p:sp>
        <p:nvSpPr>
          <p:cNvPr id="4" name="Footer Placeholder 3">
            <a:extLst>
              <a:ext uri="{FF2B5EF4-FFF2-40B4-BE49-F238E27FC236}">
                <a16:creationId xmlns:a16="http://schemas.microsoft.com/office/drawing/2014/main" id="{F6E9537F-D16F-A84B-A5E0-2B53BDB6E449}"/>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C74AD80D-A178-6644-B184-7C1BBA92B493}"/>
              </a:ext>
            </a:extLst>
          </p:cNvPr>
          <p:cNvSpPr>
            <a:spLocks noGrp="1"/>
          </p:cNvSpPr>
          <p:nvPr>
            <p:ph type="sldNum" sz="quarter" idx="12"/>
          </p:nvPr>
        </p:nvSpPr>
        <p:spPr/>
        <p:txBody>
          <a:bodyPr/>
          <a:lstStyle/>
          <a:p>
            <a:fld id="{445D6A16-DBF7-2546-8F64-E616AA8F08E4}" type="slidenum">
              <a:rPr lang="en-FR" smtClean="0"/>
              <a:t>10</a:t>
            </a:fld>
            <a:endParaRPr lang="en-FR"/>
          </a:p>
        </p:txBody>
      </p:sp>
    </p:spTree>
    <p:extLst>
      <p:ext uri="{BB962C8B-B14F-4D97-AF65-F5344CB8AC3E}">
        <p14:creationId xmlns:p14="http://schemas.microsoft.com/office/powerpoint/2010/main" val="3858762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00967-811E-CB46-B0A3-71F0431EE56E}"/>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What changes?</a:t>
            </a:r>
          </a:p>
        </p:txBody>
      </p:sp>
      <p:sp>
        <p:nvSpPr>
          <p:cNvPr id="3" name="Content Placeholder 2">
            <a:extLst>
              <a:ext uri="{FF2B5EF4-FFF2-40B4-BE49-F238E27FC236}">
                <a16:creationId xmlns:a16="http://schemas.microsoft.com/office/drawing/2014/main" id="{A25B4458-58E1-8841-B8DD-1F0BF3CACCE4}"/>
              </a:ext>
            </a:extLst>
          </p:cNvPr>
          <p:cNvSpPr>
            <a:spLocks noGrp="1"/>
          </p:cNvSpPr>
          <p:nvPr>
            <p:ph idx="1"/>
          </p:nvPr>
        </p:nvSpPr>
        <p:spPr/>
        <p:txBody>
          <a:bodyPr/>
          <a:lstStyle/>
          <a:p>
            <a:r>
              <a:rPr lang="en-FR" dirty="0">
                <a:solidFill>
                  <a:srgbClr val="002060"/>
                </a:solidFill>
                <a:cs typeface="Arial" panose="020B0604020202020204" pitchFamily="34" charset="0"/>
              </a:rPr>
              <a:t>But those who adopt a usage-based perspective on language argue that </a:t>
            </a:r>
            <a:r>
              <a:rPr lang="en-FR" dirty="0">
                <a:solidFill>
                  <a:srgbClr val="00B050"/>
                </a:solidFill>
                <a:cs typeface="Arial" panose="020B0604020202020204" pitchFamily="34" charset="0"/>
              </a:rPr>
              <a:t>“usage changes” </a:t>
            </a:r>
            <a:r>
              <a:rPr lang="en-FR" dirty="0">
                <a:solidFill>
                  <a:srgbClr val="002060"/>
                </a:solidFill>
                <a:cs typeface="Arial" panose="020B0604020202020204" pitchFamily="34" charset="0"/>
              </a:rPr>
              <a:t>(Croft 2000, Bybee 2010). </a:t>
            </a:r>
          </a:p>
          <a:p>
            <a:r>
              <a:rPr lang="en-FR" dirty="0">
                <a:solidFill>
                  <a:srgbClr val="002060"/>
                </a:solidFill>
                <a:cs typeface="Arial" panose="020B0604020202020204" pitchFamily="34" charset="0"/>
              </a:rPr>
              <a:t>That means that the routines, patterns, conventions of language</a:t>
            </a:r>
          </a:p>
          <a:p>
            <a:pPr marL="0" indent="0">
              <a:buNone/>
            </a:pPr>
            <a:r>
              <a:rPr lang="en-FR" dirty="0">
                <a:solidFill>
                  <a:srgbClr val="002060"/>
                </a:solidFill>
                <a:cs typeface="Arial" panose="020B0604020202020204" pitchFamily="34" charset="0"/>
              </a:rPr>
              <a:t>   use change.</a:t>
            </a:r>
          </a:p>
          <a:p>
            <a:pPr marL="0" indent="0">
              <a:buNone/>
            </a:pPr>
            <a:r>
              <a:rPr lang="en-FR" dirty="0">
                <a:solidFill>
                  <a:srgbClr val="002060"/>
                </a:solidFill>
                <a:cs typeface="Arial" panose="020B0604020202020204" pitchFamily="34" charset="0"/>
              </a:rPr>
              <a:t>• Teenagers and young adults are the major drivers of change.</a:t>
            </a:r>
          </a:p>
        </p:txBody>
      </p:sp>
      <p:sp>
        <p:nvSpPr>
          <p:cNvPr id="4" name="Footer Placeholder 3">
            <a:extLst>
              <a:ext uri="{FF2B5EF4-FFF2-40B4-BE49-F238E27FC236}">
                <a16:creationId xmlns:a16="http://schemas.microsoft.com/office/drawing/2014/main" id="{92BC8FB7-09A1-2743-B12D-AB7FE3E7730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D7D9024-B3B8-3445-9EE1-07A27B40B308}"/>
              </a:ext>
            </a:extLst>
          </p:cNvPr>
          <p:cNvSpPr>
            <a:spLocks noGrp="1"/>
          </p:cNvSpPr>
          <p:nvPr>
            <p:ph type="sldNum" sz="quarter" idx="12"/>
          </p:nvPr>
        </p:nvSpPr>
        <p:spPr/>
        <p:txBody>
          <a:bodyPr/>
          <a:lstStyle/>
          <a:p>
            <a:fld id="{445D6A16-DBF7-2546-8F64-E616AA8F08E4}" type="slidenum">
              <a:rPr lang="en-FR" smtClean="0"/>
              <a:t>11</a:t>
            </a:fld>
            <a:endParaRPr lang="en-FR"/>
          </a:p>
        </p:txBody>
      </p:sp>
    </p:spTree>
    <p:extLst>
      <p:ext uri="{BB962C8B-B14F-4D97-AF65-F5344CB8AC3E}">
        <p14:creationId xmlns:p14="http://schemas.microsoft.com/office/powerpoint/2010/main" val="2774630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5D4EB-B7ED-DA42-A9F1-AA637A51895F}"/>
              </a:ext>
            </a:extLst>
          </p:cNvPr>
          <p:cNvSpPr>
            <a:spLocks noGrp="1"/>
          </p:cNvSpPr>
          <p:nvPr>
            <p:ph type="title"/>
          </p:nvPr>
        </p:nvSpPr>
        <p:spPr>
          <a:xfrm>
            <a:off x="838200" y="365126"/>
            <a:ext cx="10515600" cy="989542"/>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Innovation vs.change</a:t>
            </a:r>
          </a:p>
        </p:txBody>
      </p:sp>
      <p:sp>
        <p:nvSpPr>
          <p:cNvPr id="3" name="Content Placeholder 2">
            <a:extLst>
              <a:ext uri="{FF2B5EF4-FFF2-40B4-BE49-F238E27FC236}">
                <a16:creationId xmlns:a16="http://schemas.microsoft.com/office/drawing/2014/main" id="{005FC771-0FAF-814B-85C2-7B8BA1D17F3D}"/>
              </a:ext>
            </a:extLst>
          </p:cNvPr>
          <p:cNvSpPr>
            <a:spLocks noGrp="1"/>
          </p:cNvSpPr>
          <p:nvPr>
            <p:ph idx="1"/>
          </p:nvPr>
        </p:nvSpPr>
        <p:spPr>
          <a:xfrm>
            <a:off x="838200" y="1690688"/>
            <a:ext cx="10515600" cy="4802187"/>
          </a:xfrm>
        </p:spPr>
        <p:txBody>
          <a:bodyPr>
            <a:normAutofit fontScale="92500" lnSpcReduction="10000"/>
          </a:bodyPr>
          <a:lstStyle/>
          <a:p>
            <a:r>
              <a:rPr lang="en-FR" dirty="0">
                <a:solidFill>
                  <a:srgbClr val="002060"/>
                </a:solidFill>
              </a:rPr>
              <a:t>Innovations occur all the time.</a:t>
            </a:r>
          </a:p>
          <a:p>
            <a:r>
              <a:rPr lang="en-FR" dirty="0">
                <a:solidFill>
                  <a:srgbClr val="002060"/>
                </a:solidFill>
              </a:rPr>
              <a:t>They occur in the individual.</a:t>
            </a:r>
          </a:p>
          <a:p>
            <a:r>
              <a:rPr lang="en-FR" dirty="0">
                <a:solidFill>
                  <a:srgbClr val="002060"/>
                </a:solidFill>
              </a:rPr>
              <a:t>They are instantaneous.</a:t>
            </a:r>
          </a:p>
          <a:p>
            <a:r>
              <a:rPr lang="en-FR" dirty="0">
                <a:solidFill>
                  <a:srgbClr val="002060"/>
                </a:solidFill>
              </a:rPr>
              <a:t>What is the relationship of an individual innovation to change?</a:t>
            </a:r>
          </a:p>
          <a:p>
            <a:r>
              <a:rPr lang="en-US" dirty="0">
                <a:solidFill>
                  <a:srgbClr val="002060"/>
                </a:solidFill>
              </a:rPr>
              <a:t>Change occurs when some innovations are adopted by a group of language-users.</a:t>
            </a:r>
          </a:p>
          <a:p>
            <a:r>
              <a:rPr lang="en-US" dirty="0">
                <a:solidFill>
                  <a:srgbClr val="002060"/>
                </a:solidFill>
              </a:rPr>
              <a:t>Change is the development of shared, conventionalized usage (cf. Weinreich, Herzog &amp; Labov 1968, Schmid 2017). </a:t>
            </a:r>
          </a:p>
          <a:p>
            <a:r>
              <a:rPr lang="en-US" dirty="0">
                <a:solidFill>
                  <a:srgbClr val="002060"/>
                </a:solidFill>
              </a:rPr>
              <a:t>Change therefore involves (Croft 2000, 2001): </a:t>
            </a:r>
          </a:p>
          <a:p>
            <a:pPr marL="0" indent="0">
              <a:buNone/>
            </a:pPr>
            <a:r>
              <a:rPr lang="en-US" dirty="0">
                <a:solidFill>
                  <a:srgbClr val="002060"/>
                </a:solidFill>
              </a:rPr>
              <a:t>   - replication/propagation of innovations, </a:t>
            </a:r>
          </a:p>
          <a:p>
            <a:pPr marL="0" indent="0">
              <a:buNone/>
            </a:pPr>
            <a:r>
              <a:rPr lang="en-US" dirty="0">
                <a:solidFill>
                  <a:srgbClr val="002060"/>
                </a:solidFill>
              </a:rPr>
              <a:t>   - conventionalization. </a:t>
            </a:r>
          </a:p>
          <a:p>
            <a:endParaRPr lang="en-FR" dirty="0"/>
          </a:p>
        </p:txBody>
      </p:sp>
      <p:sp>
        <p:nvSpPr>
          <p:cNvPr id="4" name="Footer Placeholder 3">
            <a:extLst>
              <a:ext uri="{FF2B5EF4-FFF2-40B4-BE49-F238E27FC236}">
                <a16:creationId xmlns:a16="http://schemas.microsoft.com/office/drawing/2014/main" id="{4DF4AADC-4C81-7E45-B40A-3206D595014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672096E-620B-A040-B778-0745F2F9EA30}"/>
              </a:ext>
            </a:extLst>
          </p:cNvPr>
          <p:cNvSpPr>
            <a:spLocks noGrp="1"/>
          </p:cNvSpPr>
          <p:nvPr>
            <p:ph type="sldNum" sz="quarter" idx="12"/>
          </p:nvPr>
        </p:nvSpPr>
        <p:spPr/>
        <p:txBody>
          <a:bodyPr/>
          <a:lstStyle/>
          <a:p>
            <a:fld id="{445D6A16-DBF7-2546-8F64-E616AA8F08E4}" type="slidenum">
              <a:rPr lang="en-FR" smtClean="0"/>
              <a:t>12</a:t>
            </a:fld>
            <a:endParaRPr lang="en-FR"/>
          </a:p>
        </p:txBody>
      </p:sp>
    </p:spTree>
    <p:extLst>
      <p:ext uri="{BB962C8B-B14F-4D97-AF65-F5344CB8AC3E}">
        <p14:creationId xmlns:p14="http://schemas.microsoft.com/office/powerpoint/2010/main" val="2502184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670C9-37A2-EE45-BC8F-1A13A9048352}"/>
              </a:ext>
            </a:extLst>
          </p:cNvPr>
          <p:cNvSpPr>
            <a:spLocks noGrp="1"/>
          </p:cNvSpPr>
          <p:nvPr>
            <p:ph type="title"/>
          </p:nvPr>
        </p:nvSpPr>
        <p:spPr>
          <a:xfrm>
            <a:off x="689517" y="0"/>
            <a:ext cx="10515600" cy="833942"/>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Gradual vs. instantaneous change</a:t>
            </a:r>
          </a:p>
        </p:txBody>
      </p:sp>
      <p:sp>
        <p:nvSpPr>
          <p:cNvPr id="3" name="Content Placeholder 2">
            <a:extLst>
              <a:ext uri="{FF2B5EF4-FFF2-40B4-BE49-F238E27FC236}">
                <a16:creationId xmlns:a16="http://schemas.microsoft.com/office/drawing/2014/main" id="{BB72E9A3-F982-4943-AE93-B7504C707D4A}"/>
              </a:ext>
            </a:extLst>
          </p:cNvPr>
          <p:cNvSpPr>
            <a:spLocks noGrp="1"/>
          </p:cNvSpPr>
          <p:nvPr>
            <p:ph idx="1"/>
          </p:nvPr>
        </p:nvSpPr>
        <p:spPr>
          <a:xfrm>
            <a:off x="689517" y="828676"/>
            <a:ext cx="10515600" cy="5386388"/>
          </a:xfrm>
        </p:spPr>
        <p:txBody>
          <a:bodyPr>
            <a:noAutofit/>
          </a:bodyPr>
          <a:lstStyle/>
          <a:p>
            <a:r>
              <a:rPr lang="en-US" dirty="0">
                <a:solidFill>
                  <a:srgbClr val="002060"/>
                </a:solidFill>
                <a:cs typeface="Arial" panose="020B0604020202020204" pitchFamily="34" charset="0"/>
              </a:rPr>
              <a:t>Morphosyntactic change is typically gradual. </a:t>
            </a:r>
          </a:p>
          <a:p>
            <a:r>
              <a:rPr lang="en-US" dirty="0">
                <a:solidFill>
                  <a:srgbClr val="002060"/>
                </a:solidFill>
                <a:cs typeface="Arial" panose="020B0604020202020204" pitchFamily="34" charset="0"/>
              </a:rPr>
              <a:t>Change is never A &gt; B, but always A &gt; A/B (&gt; B), i.e. there is always variation at least for a while. </a:t>
            </a:r>
          </a:p>
          <a:p>
            <a:pPr marL="0" indent="0">
              <a:buNone/>
            </a:pPr>
            <a:r>
              <a:rPr lang="en-US" dirty="0">
                <a:solidFill>
                  <a:srgbClr val="002060"/>
                </a:solidFill>
                <a:cs typeface="Arial" panose="020B0604020202020204" pitchFamily="34" charset="0"/>
              </a:rPr>
              <a:t>• A may never cease to be used, e.g. </a:t>
            </a:r>
            <a:r>
              <a:rPr lang="en-US" i="1" dirty="0">
                <a:solidFill>
                  <a:srgbClr val="002060"/>
                </a:solidFill>
                <a:cs typeface="Arial" panose="020B0604020202020204" pitchFamily="34" charset="0"/>
              </a:rPr>
              <a:t>BE going to V</a:t>
            </a:r>
            <a:r>
              <a:rPr lang="en-US" dirty="0">
                <a:solidFill>
                  <a:srgbClr val="002060"/>
                </a:solidFill>
                <a:cs typeface="Arial" panose="020B0604020202020204" pitchFamily="34" charset="0"/>
              </a:rPr>
              <a:t> ‘motion expression’</a:t>
            </a:r>
          </a:p>
          <a:p>
            <a:pPr marL="0" indent="0">
              <a:buNone/>
            </a:pPr>
            <a:r>
              <a:rPr lang="en-US" dirty="0">
                <a:solidFill>
                  <a:srgbClr val="002060"/>
                </a:solidFill>
                <a:cs typeface="Arial" panose="020B0604020202020204" pitchFamily="34" charset="0"/>
              </a:rPr>
              <a:t>   was used alongside </a:t>
            </a:r>
            <a:r>
              <a:rPr lang="en-US" i="1" dirty="0">
                <a:solidFill>
                  <a:srgbClr val="002060"/>
                </a:solidFill>
                <a:cs typeface="Arial" panose="020B0604020202020204" pitchFamily="34" charset="0"/>
              </a:rPr>
              <a:t>BE going to V</a:t>
            </a:r>
            <a:r>
              <a:rPr lang="en-US" dirty="0">
                <a:solidFill>
                  <a:srgbClr val="002060"/>
                </a:solidFill>
                <a:cs typeface="Arial" panose="020B0604020202020204" pitchFamily="34" charset="0"/>
              </a:rPr>
              <a:t> ‘future’ in the 18thC</a:t>
            </a:r>
            <a:r>
              <a:rPr lang="en-US" baseline="30000" dirty="0">
                <a:solidFill>
                  <a:srgbClr val="002060"/>
                </a:solidFill>
                <a:cs typeface="Arial" panose="020B0604020202020204" pitchFamily="34" charset="0"/>
              </a:rPr>
              <a:t> </a:t>
            </a:r>
            <a:r>
              <a:rPr lang="en-US" dirty="0">
                <a:solidFill>
                  <a:srgbClr val="002060"/>
                </a:solidFill>
                <a:cs typeface="Arial" panose="020B0604020202020204" pitchFamily="34" charset="0"/>
              </a:rPr>
              <a:t>and 19thC.</a:t>
            </a:r>
          </a:p>
          <a:p>
            <a:r>
              <a:rPr lang="en-US" dirty="0">
                <a:solidFill>
                  <a:srgbClr val="002060"/>
                </a:solidFill>
                <a:cs typeface="Arial" panose="020B0604020202020204" pitchFamily="34" charset="0"/>
              </a:rPr>
              <a:t>But sometimes the link between old and new may be lost, e.g. </a:t>
            </a:r>
            <a:endParaRPr lang="en-US" i="1" dirty="0">
              <a:solidFill>
                <a:srgbClr val="002060"/>
              </a:solidFill>
              <a:cs typeface="Arial" panose="020B0604020202020204" pitchFamily="34" charset="0"/>
            </a:endParaRPr>
          </a:p>
          <a:p>
            <a:pPr marL="0" indent="0">
              <a:buNone/>
            </a:pPr>
            <a:r>
              <a:rPr lang="en-US" i="1" dirty="0">
                <a:solidFill>
                  <a:srgbClr val="002060"/>
                </a:solidFill>
                <a:cs typeface="Arial" panose="020B0604020202020204" pitchFamily="34" charset="0"/>
              </a:rPr>
              <a:t>  BE going to V</a:t>
            </a:r>
            <a:r>
              <a:rPr lang="en-US" dirty="0">
                <a:solidFill>
                  <a:srgbClr val="002060"/>
                </a:solidFill>
                <a:cs typeface="Arial" panose="020B0604020202020204" pitchFamily="34" charset="0"/>
              </a:rPr>
              <a:t> ‘motion expression’ coexisted</a:t>
            </a:r>
          </a:p>
          <a:p>
            <a:pPr marL="0" indent="0">
              <a:buNone/>
            </a:pPr>
            <a:r>
              <a:rPr lang="en-US" dirty="0">
                <a:solidFill>
                  <a:srgbClr val="002060"/>
                </a:solidFill>
                <a:cs typeface="Arial" panose="020B0604020202020204" pitchFamily="34" charset="0"/>
              </a:rPr>
              <a:t>  for a while with </a:t>
            </a:r>
            <a:r>
              <a:rPr lang="en-US" i="1" dirty="0">
                <a:solidFill>
                  <a:srgbClr val="002060"/>
                </a:solidFill>
                <a:cs typeface="Arial" panose="020B0604020202020204" pitchFamily="34" charset="0"/>
              </a:rPr>
              <a:t>BE going to V</a:t>
            </a:r>
            <a:r>
              <a:rPr lang="en-US" dirty="0">
                <a:solidFill>
                  <a:srgbClr val="002060"/>
                </a:solidFill>
                <a:cs typeface="Arial" panose="020B0604020202020204" pitchFamily="34" charset="0"/>
              </a:rPr>
              <a:t> ‘future’. </a:t>
            </a:r>
          </a:p>
          <a:p>
            <a:pPr marL="0" indent="0">
              <a:buNone/>
            </a:pPr>
            <a:r>
              <a:rPr lang="en-US" dirty="0">
                <a:solidFill>
                  <a:srgbClr val="002060"/>
                </a:solidFill>
                <a:cs typeface="Arial" panose="020B0604020202020204" pitchFamily="34" charset="0"/>
              </a:rPr>
              <a:t>  The older and newer uses were polysemous</a:t>
            </a:r>
          </a:p>
          <a:p>
            <a:pPr marL="0" indent="0">
              <a:buNone/>
            </a:pPr>
            <a:r>
              <a:rPr lang="en-US" dirty="0">
                <a:solidFill>
                  <a:srgbClr val="002060"/>
                </a:solidFill>
                <a:cs typeface="Arial" panose="020B0604020202020204" pitchFamily="34" charset="0"/>
              </a:rPr>
              <a:t>  and “layered” (Hopper 1991) for a time.</a:t>
            </a:r>
            <a:endParaRPr lang="en-FR" dirty="0">
              <a:solidFill>
                <a:srgbClr val="002060"/>
              </a:solidFill>
            </a:endParaRPr>
          </a:p>
        </p:txBody>
      </p:sp>
      <p:sp>
        <p:nvSpPr>
          <p:cNvPr id="4" name="Footer Placeholder 3">
            <a:extLst>
              <a:ext uri="{FF2B5EF4-FFF2-40B4-BE49-F238E27FC236}">
                <a16:creationId xmlns:a16="http://schemas.microsoft.com/office/drawing/2014/main" id="{55881789-83DA-564D-A409-0A03B264A76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C7FFAB7-6A0F-7B4B-8176-1499FBF49811}"/>
              </a:ext>
            </a:extLst>
          </p:cNvPr>
          <p:cNvSpPr>
            <a:spLocks noGrp="1"/>
          </p:cNvSpPr>
          <p:nvPr>
            <p:ph type="sldNum" sz="quarter" idx="12"/>
          </p:nvPr>
        </p:nvSpPr>
        <p:spPr/>
        <p:txBody>
          <a:bodyPr/>
          <a:lstStyle/>
          <a:p>
            <a:fld id="{445D6A16-DBF7-2546-8F64-E616AA8F08E4}" type="slidenum">
              <a:rPr lang="en-FR" smtClean="0"/>
              <a:t>13</a:t>
            </a:fld>
            <a:endParaRPr lang="en-FR"/>
          </a:p>
        </p:txBody>
      </p:sp>
      <p:pic>
        <p:nvPicPr>
          <p:cNvPr id="7" name="Picture 6" descr="A person wearing glasses and smiling at the camera&#10;&#10;Description automatically generated">
            <a:extLst>
              <a:ext uri="{FF2B5EF4-FFF2-40B4-BE49-F238E27FC236}">
                <a16:creationId xmlns:a16="http://schemas.microsoft.com/office/drawing/2014/main" id="{4CED1D08-1FEC-A143-9A48-352320C195CA}"/>
              </a:ext>
            </a:extLst>
          </p:cNvPr>
          <p:cNvPicPr>
            <a:picLocks noChangeAspect="1"/>
          </p:cNvPicPr>
          <p:nvPr/>
        </p:nvPicPr>
        <p:blipFill>
          <a:blip r:embed="rId2"/>
          <a:stretch>
            <a:fillRect/>
          </a:stretch>
        </p:blipFill>
        <p:spPr>
          <a:xfrm>
            <a:off x="8386763" y="3700462"/>
            <a:ext cx="2143125" cy="2328863"/>
          </a:xfrm>
          <a:prstGeom prst="rect">
            <a:avLst/>
          </a:prstGeom>
        </p:spPr>
      </p:pic>
    </p:spTree>
    <p:extLst>
      <p:ext uri="{BB962C8B-B14F-4D97-AF65-F5344CB8AC3E}">
        <p14:creationId xmlns:p14="http://schemas.microsoft.com/office/powerpoint/2010/main" val="1965970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D38C4-AE26-124D-AC88-279E8CBF3339}"/>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Gradual vs. instantaneous change</a:t>
            </a:r>
            <a:endParaRPr lang="en-FR" sz="4000" dirty="0"/>
          </a:p>
        </p:txBody>
      </p:sp>
      <p:sp>
        <p:nvSpPr>
          <p:cNvPr id="3" name="Content Placeholder 2">
            <a:extLst>
              <a:ext uri="{FF2B5EF4-FFF2-40B4-BE49-F238E27FC236}">
                <a16:creationId xmlns:a16="http://schemas.microsoft.com/office/drawing/2014/main" id="{C673645E-521C-CC4E-9F79-7F406ADF64E8}"/>
              </a:ext>
            </a:extLst>
          </p:cNvPr>
          <p:cNvSpPr>
            <a:spLocks noGrp="1"/>
          </p:cNvSpPr>
          <p:nvPr>
            <p:ph idx="1"/>
          </p:nvPr>
        </p:nvSpPr>
        <p:spPr/>
        <p:txBody>
          <a:bodyPr/>
          <a:lstStyle/>
          <a:p>
            <a:pPr marL="0" indent="0">
              <a:buNone/>
            </a:pPr>
            <a:r>
              <a:rPr lang="en-US" dirty="0">
                <a:solidFill>
                  <a:srgbClr val="002060"/>
                </a:solidFill>
                <a:cs typeface="Arial" panose="020B0604020202020204" pitchFamily="34" charset="0"/>
              </a:rPr>
              <a:t>•  But replication and routinization of the future led to</a:t>
            </a:r>
          </a:p>
          <a:p>
            <a:pPr marL="0" indent="0">
              <a:buNone/>
            </a:pPr>
            <a:r>
              <a:rPr lang="en-US" dirty="0">
                <a:solidFill>
                  <a:srgbClr val="002060"/>
                </a:solidFill>
                <a:cs typeface="Arial" panose="020B0604020202020204" pitchFamily="34" charset="0"/>
              </a:rPr>
              <a:t>    phonological reduction &gt; </a:t>
            </a:r>
            <a:r>
              <a:rPr lang="en-US" i="1" dirty="0">
                <a:solidFill>
                  <a:srgbClr val="002060"/>
                </a:solidFill>
                <a:cs typeface="Arial" panose="020B0604020202020204" pitchFamily="34" charset="0"/>
              </a:rPr>
              <a:t>gonna </a:t>
            </a:r>
            <a:r>
              <a:rPr lang="en-US" dirty="0">
                <a:solidFill>
                  <a:srgbClr val="002060"/>
                </a:solidFill>
                <a:cs typeface="Arial" panose="020B0604020202020204" pitchFamily="34" charset="0"/>
              </a:rPr>
              <a:t>at the beginning of the 20thC,</a:t>
            </a:r>
          </a:p>
          <a:p>
            <a:pPr marL="0" indent="0">
              <a:buNone/>
            </a:pPr>
            <a:r>
              <a:rPr lang="en-US" dirty="0">
                <a:solidFill>
                  <a:srgbClr val="002060"/>
                </a:solidFill>
                <a:cs typeface="Arial" panose="020B0604020202020204" pitchFamily="34" charset="0"/>
              </a:rPr>
              <a:t>    and it is unlikely that speakers nowadays link the older and</a:t>
            </a:r>
          </a:p>
          <a:p>
            <a:pPr marL="0" indent="0">
              <a:buNone/>
            </a:pPr>
            <a:r>
              <a:rPr lang="en-US" dirty="0">
                <a:solidFill>
                  <a:srgbClr val="002060"/>
                </a:solidFill>
                <a:cs typeface="Arial" panose="020B0604020202020204" pitchFamily="34" charset="0"/>
              </a:rPr>
              <a:t>    newer uses. </a:t>
            </a:r>
          </a:p>
          <a:p>
            <a:pPr marL="0" indent="0">
              <a:buNone/>
            </a:pPr>
            <a:r>
              <a:rPr lang="en-US" dirty="0">
                <a:solidFill>
                  <a:srgbClr val="002060"/>
                </a:solidFill>
                <a:cs typeface="Arial" panose="020B0604020202020204" pitchFamily="34" charset="0"/>
              </a:rPr>
              <a:t>							 A</a:t>
            </a:r>
          </a:p>
          <a:p>
            <a:pPr marL="0" indent="0">
              <a:buNone/>
            </a:pPr>
            <a:r>
              <a:rPr lang="en-US" dirty="0">
                <a:solidFill>
                  <a:srgbClr val="002060"/>
                </a:solidFill>
                <a:cs typeface="Arial" panose="020B0604020202020204" pitchFamily="34" charset="0"/>
              </a:rPr>
              <a:t>•  So </a:t>
            </a:r>
            <a:r>
              <a:rPr lang="en-US" i="1" dirty="0">
                <a:solidFill>
                  <a:srgbClr val="002060"/>
                </a:solidFill>
                <a:cs typeface="Arial" panose="020B0604020202020204" pitchFamily="34" charset="0"/>
              </a:rPr>
              <a:t>BE going to V </a:t>
            </a:r>
            <a:r>
              <a:rPr lang="en-US" dirty="0">
                <a:solidFill>
                  <a:srgbClr val="002060"/>
                </a:solidFill>
                <a:cs typeface="Arial" panose="020B0604020202020204" pitchFamily="34" charset="0"/>
              </a:rPr>
              <a:t>exemplifies A   &gt;   A/B  </a:t>
            </a:r>
            <a:endParaRPr lang="en-FR" dirty="0">
              <a:solidFill>
                <a:srgbClr val="002060"/>
              </a:solidFill>
              <a:cs typeface="Arial" panose="020B0604020202020204" pitchFamily="34" charset="0"/>
            </a:endParaRPr>
          </a:p>
          <a:p>
            <a:pPr marL="457200" lvl="1" indent="0">
              <a:buNone/>
            </a:pPr>
            <a:r>
              <a:rPr lang="en-FR" dirty="0"/>
              <a:t>							 </a:t>
            </a:r>
            <a:r>
              <a:rPr lang="en-FR" sz="2800" dirty="0">
                <a:cs typeface="Arial" panose="020B0604020202020204" pitchFamily="34" charset="0"/>
              </a:rPr>
              <a:t>B</a:t>
            </a:r>
          </a:p>
          <a:p>
            <a:pPr marL="457200" lvl="1" indent="0">
              <a:buNone/>
            </a:pPr>
            <a:r>
              <a:rPr lang="en-FR" sz="2800" dirty="0">
                <a:cs typeface="Arial" panose="020B0604020202020204" pitchFamily="34" charset="0"/>
              </a:rPr>
              <a:t>					 </a:t>
            </a:r>
            <a:r>
              <a:rPr lang="en-FR" sz="2000" dirty="0">
                <a:cs typeface="Arial" panose="020B0604020202020204" pitchFamily="34" charset="0"/>
              </a:rPr>
              <a:t>polysemies    homonyms</a:t>
            </a:r>
          </a:p>
        </p:txBody>
      </p:sp>
      <p:sp>
        <p:nvSpPr>
          <p:cNvPr id="4" name="Footer Placeholder 3">
            <a:extLst>
              <a:ext uri="{FF2B5EF4-FFF2-40B4-BE49-F238E27FC236}">
                <a16:creationId xmlns:a16="http://schemas.microsoft.com/office/drawing/2014/main" id="{EFB34AC4-2511-8D44-B3C4-21B72631378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412C25B-2FA5-334E-B1CA-BEC134BD4984}"/>
              </a:ext>
            </a:extLst>
          </p:cNvPr>
          <p:cNvSpPr>
            <a:spLocks noGrp="1"/>
          </p:cNvSpPr>
          <p:nvPr>
            <p:ph type="sldNum" sz="quarter" idx="12"/>
          </p:nvPr>
        </p:nvSpPr>
        <p:spPr/>
        <p:txBody>
          <a:bodyPr/>
          <a:lstStyle/>
          <a:p>
            <a:fld id="{445D6A16-DBF7-2546-8F64-E616AA8F08E4}" type="slidenum">
              <a:rPr lang="en-FR" smtClean="0"/>
              <a:t>14</a:t>
            </a:fld>
            <a:endParaRPr lang="en-FR"/>
          </a:p>
        </p:txBody>
      </p:sp>
      <p:cxnSp>
        <p:nvCxnSpPr>
          <p:cNvPr id="7" name="Straight Connector 6">
            <a:extLst>
              <a:ext uri="{FF2B5EF4-FFF2-40B4-BE49-F238E27FC236}">
                <a16:creationId xmlns:a16="http://schemas.microsoft.com/office/drawing/2014/main" id="{AC12BE1A-888E-9848-88C6-0A8F4CA6E76A}"/>
              </a:ext>
            </a:extLst>
          </p:cNvPr>
          <p:cNvCxnSpPr/>
          <p:nvPr/>
        </p:nvCxnSpPr>
        <p:spPr>
          <a:xfrm flipV="1">
            <a:off x="7106710" y="4243388"/>
            <a:ext cx="342900" cy="285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82253-C6BE-994F-8A23-B979667C3841}"/>
              </a:ext>
            </a:extLst>
          </p:cNvPr>
          <p:cNvCxnSpPr/>
          <p:nvPr/>
        </p:nvCxnSpPr>
        <p:spPr>
          <a:xfrm>
            <a:off x="7079016" y="4565650"/>
            <a:ext cx="342900" cy="285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EE2B11A-DE23-884E-8A71-222A27B6B593}"/>
              </a:ext>
            </a:extLst>
          </p:cNvPr>
          <p:cNvCxnSpPr>
            <a:cxnSpLocks/>
          </p:cNvCxnSpPr>
          <p:nvPr/>
        </p:nvCxnSpPr>
        <p:spPr>
          <a:xfrm flipV="1">
            <a:off x="6479822" y="4814887"/>
            <a:ext cx="0" cy="5812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6A55AC9-EF08-F142-B67E-DC7875FAF762}"/>
              </a:ext>
            </a:extLst>
          </p:cNvPr>
          <p:cNvCxnSpPr/>
          <p:nvPr/>
        </p:nvCxnSpPr>
        <p:spPr>
          <a:xfrm flipV="1">
            <a:off x="7500938" y="5226756"/>
            <a:ext cx="0" cy="169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322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85771-3A0D-3A4D-AA19-4F18202634B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Gradual vs. instantaneous change</a:t>
            </a:r>
            <a:endParaRPr lang="en-FR" sz="4000" dirty="0"/>
          </a:p>
        </p:txBody>
      </p:sp>
      <p:sp>
        <p:nvSpPr>
          <p:cNvPr id="3" name="Content Placeholder 2">
            <a:extLst>
              <a:ext uri="{FF2B5EF4-FFF2-40B4-BE49-F238E27FC236}">
                <a16:creationId xmlns:a16="http://schemas.microsoft.com/office/drawing/2014/main" id="{C4F8631A-E9A8-8C4B-ADE3-47BF94625DB8}"/>
              </a:ext>
            </a:extLst>
          </p:cNvPr>
          <p:cNvSpPr>
            <a:spLocks noGrp="1"/>
          </p:cNvSpPr>
          <p:nvPr>
            <p:ph idx="1"/>
          </p:nvPr>
        </p:nvSpPr>
        <p:spPr/>
        <p:txBody>
          <a:bodyPr/>
          <a:lstStyle/>
          <a:p>
            <a:r>
              <a:rPr lang="en-US" dirty="0">
                <a:solidFill>
                  <a:srgbClr val="002060"/>
                </a:solidFill>
              </a:rPr>
              <a:t>Steps in morphosyntactic change are currently usually considered to be tiny micro-adjustments, “sneaky” shifts (De Smet 2012: 608), that may be hardly noticeable in a corpus, or across individuals.</a:t>
            </a:r>
          </a:p>
          <a:p>
            <a:r>
              <a:rPr lang="en-US" dirty="0">
                <a:solidFill>
                  <a:srgbClr val="002060"/>
                </a:solidFill>
              </a:rPr>
              <a:t>This view is partly a result of the availability of electronic corpora,</a:t>
            </a:r>
          </a:p>
          <a:p>
            <a:pPr marL="0" indent="0">
              <a:buNone/>
            </a:pPr>
            <a:r>
              <a:rPr lang="en-US" dirty="0">
                <a:solidFill>
                  <a:srgbClr val="002060"/>
                </a:solidFill>
              </a:rPr>
              <a:t>   and quantitative corpus analysis, </a:t>
            </a:r>
          </a:p>
          <a:p>
            <a:r>
              <a:rPr lang="en-US" dirty="0">
                <a:solidFill>
                  <a:srgbClr val="002060"/>
                </a:solidFill>
              </a:rPr>
              <a:t>partly of focus on shifting contexts for change.</a:t>
            </a:r>
            <a:endParaRPr lang="en-FR" dirty="0">
              <a:solidFill>
                <a:srgbClr val="002060"/>
              </a:solidFill>
            </a:endParaRPr>
          </a:p>
        </p:txBody>
      </p:sp>
      <p:sp>
        <p:nvSpPr>
          <p:cNvPr id="4" name="Footer Placeholder 3">
            <a:extLst>
              <a:ext uri="{FF2B5EF4-FFF2-40B4-BE49-F238E27FC236}">
                <a16:creationId xmlns:a16="http://schemas.microsoft.com/office/drawing/2014/main" id="{70A90DEC-0825-DC41-B913-1B7BA9A72319}"/>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7EE51F6-ED91-9342-8A2C-EC03BF21E3F3}"/>
              </a:ext>
            </a:extLst>
          </p:cNvPr>
          <p:cNvSpPr>
            <a:spLocks noGrp="1"/>
          </p:cNvSpPr>
          <p:nvPr>
            <p:ph type="sldNum" sz="quarter" idx="12"/>
          </p:nvPr>
        </p:nvSpPr>
        <p:spPr/>
        <p:txBody>
          <a:bodyPr/>
          <a:lstStyle/>
          <a:p>
            <a:fld id="{445D6A16-DBF7-2546-8F64-E616AA8F08E4}" type="slidenum">
              <a:rPr lang="en-FR" smtClean="0"/>
              <a:t>15</a:t>
            </a:fld>
            <a:endParaRPr lang="en-FR"/>
          </a:p>
        </p:txBody>
      </p:sp>
      <p:pic>
        <p:nvPicPr>
          <p:cNvPr id="7" name="Picture 6" descr="A close up of a person&#10;&#10;Description automatically generated">
            <a:extLst>
              <a:ext uri="{FF2B5EF4-FFF2-40B4-BE49-F238E27FC236}">
                <a16:creationId xmlns:a16="http://schemas.microsoft.com/office/drawing/2014/main" id="{94485B48-EF61-E746-BEC6-869D07122C5B}"/>
              </a:ext>
            </a:extLst>
          </p:cNvPr>
          <p:cNvPicPr>
            <a:picLocks noChangeAspect="1"/>
          </p:cNvPicPr>
          <p:nvPr/>
        </p:nvPicPr>
        <p:blipFill>
          <a:blip r:embed="rId2"/>
          <a:stretch>
            <a:fillRect/>
          </a:stretch>
        </p:blipFill>
        <p:spPr>
          <a:xfrm>
            <a:off x="8358189" y="3686174"/>
            <a:ext cx="1743074" cy="2157413"/>
          </a:xfrm>
          <a:prstGeom prst="rect">
            <a:avLst/>
          </a:prstGeom>
        </p:spPr>
      </p:pic>
    </p:spTree>
    <p:extLst>
      <p:ext uri="{BB962C8B-B14F-4D97-AF65-F5344CB8AC3E}">
        <p14:creationId xmlns:p14="http://schemas.microsoft.com/office/powerpoint/2010/main" val="1187027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26E8D-1A20-7446-BF39-BA90598D9E00}"/>
              </a:ext>
            </a:extLst>
          </p:cNvPr>
          <p:cNvSpPr>
            <a:spLocks noGrp="1"/>
          </p:cNvSpPr>
          <p:nvPr>
            <p:ph type="title"/>
          </p:nvPr>
        </p:nvSpPr>
        <p:spPr>
          <a:xfrm>
            <a:off x="723900" y="285750"/>
            <a:ext cx="10515600" cy="78740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Gradual vs. instantaneous change</a:t>
            </a:r>
            <a:endParaRPr lang="en-FR" sz="4000" dirty="0"/>
          </a:p>
        </p:txBody>
      </p:sp>
      <p:sp>
        <p:nvSpPr>
          <p:cNvPr id="3" name="Content Placeholder 2">
            <a:extLst>
              <a:ext uri="{FF2B5EF4-FFF2-40B4-BE49-F238E27FC236}">
                <a16:creationId xmlns:a16="http://schemas.microsoft.com/office/drawing/2014/main" id="{D5DDFAB4-9B9A-B341-A8BD-155DCCDBA4BC}"/>
              </a:ext>
            </a:extLst>
          </p:cNvPr>
          <p:cNvSpPr>
            <a:spLocks noGrp="1"/>
          </p:cNvSpPr>
          <p:nvPr>
            <p:ph idx="1"/>
          </p:nvPr>
        </p:nvSpPr>
        <p:spPr>
          <a:xfrm>
            <a:off x="723900" y="1460500"/>
            <a:ext cx="10515600" cy="4351338"/>
          </a:xfrm>
        </p:spPr>
        <p:txBody>
          <a:bodyPr>
            <a:normAutofit/>
          </a:bodyPr>
          <a:lstStyle/>
          <a:p>
            <a:r>
              <a:rPr lang="en-FR" dirty="0">
                <a:solidFill>
                  <a:srgbClr val="002060"/>
                </a:solidFill>
                <a:cs typeface="Arial" panose="020B0604020202020204" pitchFamily="34" charset="0"/>
              </a:rPr>
              <a:t>However, there are some Cxns that arise without prior sneaky shifts in context. Most are lexical and based on word formation patterns, e.g.:</a:t>
            </a:r>
          </a:p>
          <a:p>
            <a:pPr marL="514350" indent="-514350">
              <a:buAutoNum type="arabicParenBoth"/>
            </a:pPr>
            <a:r>
              <a:rPr lang="en-GB" dirty="0">
                <a:solidFill>
                  <a:srgbClr val="00B050"/>
                </a:solidFill>
                <a:cs typeface="Arial" panose="020B0604020202020204" pitchFamily="34" charset="0"/>
              </a:rPr>
              <a:t>a.   </a:t>
            </a:r>
            <a:r>
              <a:rPr lang="en-FR" dirty="0">
                <a:solidFill>
                  <a:srgbClr val="00B050"/>
                </a:solidFill>
                <a:cs typeface="Arial" panose="020B0604020202020204" pitchFamily="34" charset="0"/>
              </a:rPr>
              <a:t>N + -y &gt; [Adj + y] </a:t>
            </a:r>
            <a:r>
              <a:rPr lang="fr-FR" dirty="0">
                <a:solidFill>
                  <a:srgbClr val="00B050"/>
                </a:solidFill>
                <a:cs typeface="Arial" panose="020B0604020202020204" pitchFamily="34" charset="0"/>
              </a:rPr>
              <a:t>↔</a:t>
            </a:r>
            <a:r>
              <a:rPr lang="en-FR" dirty="0">
                <a:solidFill>
                  <a:srgbClr val="00B050"/>
                </a:solidFill>
                <a:cs typeface="Arial" panose="020B0604020202020204" pitchFamily="34" charset="0"/>
              </a:rPr>
              <a:t>  [‘having the property of N]: </a:t>
            </a:r>
            <a:r>
              <a:rPr lang="en-FR" i="1" dirty="0">
                <a:solidFill>
                  <a:srgbClr val="00B050"/>
                </a:solidFill>
                <a:cs typeface="Arial" panose="020B0604020202020204" pitchFamily="34" charset="0"/>
              </a:rPr>
              <a:t>voovy, happy,</a:t>
            </a:r>
          </a:p>
          <a:p>
            <a:pPr marL="0" indent="0">
              <a:buNone/>
            </a:pPr>
            <a:r>
              <a:rPr lang="en-FR" i="1" dirty="0">
                <a:solidFill>
                  <a:srgbClr val="00B050"/>
                </a:solidFill>
                <a:cs typeface="Arial" panose="020B0604020202020204" pitchFamily="34" charset="0"/>
              </a:rPr>
              <a:t>             sexy, faulty…</a:t>
            </a:r>
          </a:p>
          <a:p>
            <a:pPr marL="0" indent="0">
              <a:buNone/>
            </a:pPr>
            <a:r>
              <a:rPr lang="en-FR" dirty="0">
                <a:solidFill>
                  <a:srgbClr val="00B050"/>
                </a:solidFill>
                <a:cs typeface="Arial" panose="020B0604020202020204" pitchFamily="34" charset="0"/>
              </a:rPr>
              <a:t>      b.   Adj + y + ness &gt; [N + i-ness] </a:t>
            </a:r>
            <a:r>
              <a:rPr lang="fr-FR" dirty="0">
                <a:solidFill>
                  <a:srgbClr val="00B050"/>
                </a:solidFill>
                <a:cs typeface="Arial" panose="020B0604020202020204" pitchFamily="34" charset="0"/>
              </a:rPr>
              <a:t>↔</a:t>
            </a:r>
            <a:r>
              <a:rPr lang="en-FR" dirty="0">
                <a:solidFill>
                  <a:srgbClr val="00B050"/>
                </a:solidFill>
                <a:cs typeface="Arial" panose="020B0604020202020204" pitchFamily="34" charset="0"/>
              </a:rPr>
              <a:t>  [‘abstract property of being</a:t>
            </a:r>
          </a:p>
          <a:p>
            <a:pPr marL="0" indent="0">
              <a:buNone/>
            </a:pPr>
            <a:r>
              <a:rPr lang="en-FR" dirty="0">
                <a:solidFill>
                  <a:srgbClr val="00B050"/>
                </a:solidFill>
                <a:cs typeface="Arial" panose="020B0604020202020204" pitchFamily="34" charset="0"/>
              </a:rPr>
              <a:t>             Adj’], </a:t>
            </a:r>
            <a:r>
              <a:rPr lang="en-FR" i="1" dirty="0">
                <a:solidFill>
                  <a:srgbClr val="00B050"/>
                </a:solidFill>
                <a:cs typeface="Arial" panose="020B0604020202020204" pitchFamily="34" charset="0"/>
              </a:rPr>
              <a:t>happiness, sexiness, faultiness…</a:t>
            </a:r>
            <a:endParaRPr lang="en-FR" dirty="0">
              <a:solidFill>
                <a:srgbClr val="00B050"/>
              </a:solidFill>
              <a:cs typeface="Arial" panose="020B0604020202020204" pitchFamily="34" charset="0"/>
            </a:endParaRPr>
          </a:p>
          <a:p>
            <a:pPr marL="0" indent="0">
              <a:buNone/>
            </a:pPr>
            <a:r>
              <a:rPr lang="en-FR" dirty="0">
                <a:solidFill>
                  <a:srgbClr val="002060"/>
                </a:solidFill>
                <a:cs typeface="Arial" panose="020B0604020202020204" pitchFamily="34" charset="0"/>
              </a:rPr>
              <a:t>•  The pattern-building is gradual, but once a pattern is built, new items</a:t>
            </a:r>
          </a:p>
          <a:p>
            <a:pPr marL="0" indent="0">
              <a:buNone/>
            </a:pPr>
            <a:r>
              <a:rPr lang="en-FR" dirty="0">
                <a:solidFill>
                  <a:srgbClr val="002060"/>
                </a:solidFill>
                <a:cs typeface="Arial" panose="020B0604020202020204" pitchFamily="34" charset="0"/>
              </a:rPr>
              <a:t>    can be created and understood immediately.</a:t>
            </a:r>
            <a:endParaRPr lang="en-FR" dirty="0"/>
          </a:p>
        </p:txBody>
      </p:sp>
      <p:sp>
        <p:nvSpPr>
          <p:cNvPr id="4" name="Footer Placeholder 3">
            <a:extLst>
              <a:ext uri="{FF2B5EF4-FFF2-40B4-BE49-F238E27FC236}">
                <a16:creationId xmlns:a16="http://schemas.microsoft.com/office/drawing/2014/main" id="{A0C702A6-DAA5-534D-8415-82165C2C400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43A416B-686E-604D-AECC-B47C5CCD0898}"/>
              </a:ext>
            </a:extLst>
          </p:cNvPr>
          <p:cNvSpPr>
            <a:spLocks noGrp="1"/>
          </p:cNvSpPr>
          <p:nvPr>
            <p:ph type="sldNum" sz="quarter" idx="12"/>
          </p:nvPr>
        </p:nvSpPr>
        <p:spPr/>
        <p:txBody>
          <a:bodyPr/>
          <a:lstStyle/>
          <a:p>
            <a:fld id="{445D6A16-DBF7-2546-8F64-E616AA8F08E4}" type="slidenum">
              <a:rPr lang="en-FR" smtClean="0"/>
              <a:t>16</a:t>
            </a:fld>
            <a:endParaRPr lang="en-FR"/>
          </a:p>
        </p:txBody>
      </p:sp>
    </p:spTree>
    <p:extLst>
      <p:ext uri="{BB962C8B-B14F-4D97-AF65-F5344CB8AC3E}">
        <p14:creationId xmlns:p14="http://schemas.microsoft.com/office/powerpoint/2010/main" val="3890379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92B56-CE5B-4E4C-8DCC-3BD8C3000F9F}"/>
              </a:ext>
            </a:extLst>
          </p:cNvPr>
          <p:cNvSpPr>
            <a:spLocks noGrp="1"/>
          </p:cNvSpPr>
          <p:nvPr>
            <p:ph type="title"/>
          </p:nvPr>
        </p:nvSpPr>
        <p:spPr>
          <a:xfrm>
            <a:off x="838200" y="187829"/>
            <a:ext cx="10515600" cy="89384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neoanalysis</a:t>
            </a:r>
          </a:p>
        </p:txBody>
      </p:sp>
      <p:sp>
        <p:nvSpPr>
          <p:cNvPr id="3" name="Content Placeholder 2">
            <a:extLst>
              <a:ext uri="{FF2B5EF4-FFF2-40B4-BE49-F238E27FC236}">
                <a16:creationId xmlns:a16="http://schemas.microsoft.com/office/drawing/2014/main" id="{3E831EC7-31BC-BB44-91CB-218812282A9C}"/>
              </a:ext>
            </a:extLst>
          </p:cNvPr>
          <p:cNvSpPr>
            <a:spLocks noGrp="1"/>
          </p:cNvSpPr>
          <p:nvPr>
            <p:ph idx="1"/>
          </p:nvPr>
        </p:nvSpPr>
        <p:spPr>
          <a:xfrm>
            <a:off x="838200" y="1226634"/>
            <a:ext cx="10515600" cy="4638095"/>
          </a:xfrm>
        </p:spPr>
        <p:txBody>
          <a:bodyPr>
            <a:normAutofit fontScale="92500"/>
          </a:bodyPr>
          <a:lstStyle/>
          <a:p>
            <a:pPr marL="0" indent="0">
              <a:buNone/>
            </a:pPr>
            <a:r>
              <a:rPr lang="en-FR" dirty="0">
                <a:solidFill>
                  <a:srgbClr val="002060"/>
                </a:solidFill>
              </a:rPr>
              <a:t>• Reanalysis is often invoked in work on language change. </a:t>
            </a:r>
          </a:p>
          <a:p>
            <a:pPr marL="0" indent="0">
              <a:buNone/>
            </a:pPr>
            <a:r>
              <a:rPr lang="en-FR" dirty="0">
                <a:solidFill>
                  <a:srgbClr val="002060"/>
                </a:solidFill>
              </a:rPr>
              <a:t>• But </a:t>
            </a:r>
            <a:r>
              <a:rPr lang="en-US" dirty="0">
                <a:solidFill>
                  <a:srgbClr val="002060"/>
                </a:solidFill>
              </a:rPr>
              <a:t>a child or second language learner cannot “re-”analyze a structure</a:t>
            </a:r>
          </a:p>
          <a:p>
            <a:pPr marL="0" indent="0">
              <a:buNone/>
            </a:pPr>
            <a:r>
              <a:rPr lang="en-US" dirty="0">
                <a:solidFill>
                  <a:srgbClr val="002060"/>
                </a:solidFill>
              </a:rPr>
              <a:t>   they do not have, so “reanalysis” is a problematic term.  </a:t>
            </a:r>
          </a:p>
          <a:p>
            <a:pPr marL="0" indent="0">
              <a:buNone/>
            </a:pPr>
            <a:r>
              <a:rPr lang="en-FR" dirty="0">
                <a:solidFill>
                  <a:srgbClr val="002060"/>
                </a:solidFill>
              </a:rPr>
              <a:t>• “Neoanalysis” is a more neutral term suggested in A</a:t>
            </a:r>
            <a:r>
              <a:rPr lang="en-GB" dirty="0">
                <a:solidFill>
                  <a:srgbClr val="002060"/>
                </a:solidFill>
              </a:rPr>
              <a:t>n</a:t>
            </a:r>
            <a:r>
              <a:rPr lang="en-FR" dirty="0">
                <a:solidFill>
                  <a:srgbClr val="002060"/>
                </a:solidFill>
              </a:rPr>
              <a:t>dersen (2001: 231, </a:t>
            </a:r>
          </a:p>
          <a:p>
            <a:pPr marL="0" indent="0">
              <a:buNone/>
            </a:pPr>
            <a:r>
              <a:rPr lang="en-FR" dirty="0">
                <a:solidFill>
                  <a:srgbClr val="002060"/>
                </a:solidFill>
              </a:rPr>
              <a:t>   ft 3) for “reanalysis”. </a:t>
            </a:r>
          </a:p>
          <a:p>
            <a:pPr marL="0" indent="0">
              <a:buNone/>
            </a:pPr>
            <a:r>
              <a:rPr lang="en-US" dirty="0">
                <a:solidFill>
                  <a:srgbClr val="002060"/>
                </a:solidFill>
              </a:rPr>
              <a:t>• Work on neoanalysis asks: </a:t>
            </a:r>
          </a:p>
          <a:p>
            <a:pPr marL="0" indent="0">
              <a:buNone/>
            </a:pPr>
            <a:r>
              <a:rPr lang="en-US" dirty="0">
                <a:solidFill>
                  <a:srgbClr val="00B050"/>
                </a:solidFill>
              </a:rPr>
              <a:t>	“How is expression X different from expression Y?”</a:t>
            </a:r>
            <a:r>
              <a:rPr lang="en-US" dirty="0">
                <a:solidFill>
                  <a:srgbClr val="002060"/>
                </a:solidFill>
              </a:rPr>
              <a:t> </a:t>
            </a:r>
          </a:p>
          <a:p>
            <a:pPr marL="0" indent="0">
              <a:buNone/>
            </a:pPr>
            <a:r>
              <a:rPr lang="en-US" dirty="0">
                <a:solidFill>
                  <a:srgbClr val="002060"/>
                </a:solidFill>
              </a:rPr>
              <a:t>• The question was originally asked mainly of form, e.g. bracketing, </a:t>
            </a:r>
          </a:p>
          <a:p>
            <a:pPr marL="0" indent="0">
              <a:buNone/>
            </a:pPr>
            <a:r>
              <a:rPr lang="en-US" dirty="0">
                <a:solidFill>
                  <a:srgbClr val="002060"/>
                </a:solidFill>
              </a:rPr>
              <a:t>   category assignment, etc. (Langacker 1977). </a:t>
            </a:r>
          </a:p>
          <a:p>
            <a:pPr marL="0" indent="0">
              <a:buNone/>
            </a:pPr>
            <a:endParaRPr lang="en-FR" dirty="0"/>
          </a:p>
        </p:txBody>
      </p:sp>
      <p:sp>
        <p:nvSpPr>
          <p:cNvPr id="4" name="Footer Placeholder 3">
            <a:extLst>
              <a:ext uri="{FF2B5EF4-FFF2-40B4-BE49-F238E27FC236}">
                <a16:creationId xmlns:a16="http://schemas.microsoft.com/office/drawing/2014/main" id="{BA32904B-B391-7546-A844-8BAADED0D90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F5875AC-8C1D-674F-8645-C56AB8B33466}"/>
              </a:ext>
            </a:extLst>
          </p:cNvPr>
          <p:cNvSpPr>
            <a:spLocks noGrp="1"/>
          </p:cNvSpPr>
          <p:nvPr>
            <p:ph type="sldNum" sz="quarter" idx="12"/>
          </p:nvPr>
        </p:nvSpPr>
        <p:spPr/>
        <p:txBody>
          <a:bodyPr/>
          <a:lstStyle/>
          <a:p>
            <a:fld id="{445D6A16-DBF7-2546-8F64-E616AA8F08E4}" type="slidenum">
              <a:rPr lang="en-FR" smtClean="0"/>
              <a:t>17</a:t>
            </a:fld>
            <a:endParaRPr lang="en-FR"/>
          </a:p>
        </p:txBody>
      </p:sp>
    </p:spTree>
    <p:extLst>
      <p:ext uri="{BB962C8B-B14F-4D97-AF65-F5344CB8AC3E}">
        <p14:creationId xmlns:p14="http://schemas.microsoft.com/office/powerpoint/2010/main" val="4031774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BB3C0-1C29-CB43-87F4-DE6FE95C6D63}"/>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neoanalysis</a:t>
            </a:r>
            <a:endParaRPr lang="en-FR" sz="4000" dirty="0"/>
          </a:p>
        </p:txBody>
      </p:sp>
      <p:sp>
        <p:nvSpPr>
          <p:cNvPr id="3" name="Content Placeholder 2">
            <a:extLst>
              <a:ext uri="{FF2B5EF4-FFF2-40B4-BE49-F238E27FC236}">
                <a16:creationId xmlns:a16="http://schemas.microsoft.com/office/drawing/2014/main" id="{AE938709-3863-4B44-B765-0F88DE71E90D}"/>
              </a:ext>
            </a:extLst>
          </p:cNvPr>
          <p:cNvSpPr>
            <a:spLocks noGrp="1"/>
          </p:cNvSpPr>
          <p:nvPr>
            <p:ph idx="1"/>
          </p:nvPr>
        </p:nvSpPr>
        <p:spPr/>
        <p:txBody>
          <a:bodyPr/>
          <a:lstStyle/>
          <a:p>
            <a:pPr marL="0" indent="0">
              <a:buNone/>
            </a:pPr>
            <a:r>
              <a:rPr lang="en-US" dirty="0">
                <a:solidFill>
                  <a:srgbClr val="002060"/>
                </a:solidFill>
              </a:rPr>
              <a:t>•  Typical rebracketing examples:</a:t>
            </a:r>
            <a:endParaRPr lang="en-FR" dirty="0">
              <a:solidFill>
                <a:srgbClr val="002060"/>
              </a:solidFill>
            </a:endParaRPr>
          </a:p>
          <a:p>
            <a:pPr marL="0" indent="0">
              <a:buNone/>
            </a:pPr>
            <a:r>
              <a:rPr lang="en-US" dirty="0">
                <a:solidFill>
                  <a:srgbClr val="00B050"/>
                </a:solidFill>
              </a:rPr>
              <a:t>(2)	a.	[[be going] [to V]] &gt; [[be going to] [V]]</a:t>
            </a:r>
            <a:endParaRPr lang="en-FR" dirty="0">
              <a:solidFill>
                <a:srgbClr val="00B050"/>
              </a:solidFill>
            </a:endParaRPr>
          </a:p>
          <a:p>
            <a:pPr marL="0" indent="0">
              <a:buNone/>
            </a:pPr>
            <a:r>
              <a:rPr lang="en-US" dirty="0">
                <a:solidFill>
                  <a:srgbClr val="00B050"/>
                </a:solidFill>
              </a:rPr>
              <a:t>	b.	[[be] [side]] &gt; [beside]</a:t>
            </a:r>
          </a:p>
          <a:p>
            <a:pPr marL="0" indent="0">
              <a:buNone/>
            </a:pPr>
            <a:r>
              <a:rPr lang="en-US" dirty="0">
                <a:solidFill>
                  <a:srgbClr val="002060"/>
                </a:solidFill>
              </a:rPr>
              <a:t>•  A typical recategorization example is </a:t>
            </a:r>
          </a:p>
          <a:p>
            <a:pPr marL="0" indent="0">
              <a:buNone/>
            </a:pPr>
            <a:r>
              <a:rPr lang="en-US" dirty="0">
                <a:solidFill>
                  <a:srgbClr val="00B050"/>
                </a:solidFill>
              </a:rPr>
              <a:t> (3)	calendar (N) &gt; calendar (V)</a:t>
            </a:r>
          </a:p>
          <a:p>
            <a:pPr marL="0" indent="0">
              <a:buNone/>
            </a:pPr>
            <a:r>
              <a:rPr lang="en-US" dirty="0">
                <a:solidFill>
                  <a:srgbClr val="002060"/>
                </a:solidFill>
              </a:rPr>
              <a:t>• Note this is a very productive pattern in English, i.e. almost any</a:t>
            </a:r>
          </a:p>
          <a:p>
            <a:pPr marL="0" indent="0">
              <a:buNone/>
            </a:pPr>
            <a:r>
              <a:rPr lang="en-US" dirty="0">
                <a:solidFill>
                  <a:srgbClr val="002060"/>
                </a:solidFill>
              </a:rPr>
              <a:t>   N can be used as a V.</a:t>
            </a:r>
          </a:p>
          <a:p>
            <a:pPr marL="0" indent="0">
              <a:buNone/>
            </a:pPr>
            <a:endParaRPr lang="en-FR" dirty="0"/>
          </a:p>
          <a:p>
            <a:pPr marL="0" indent="0">
              <a:buNone/>
            </a:pPr>
            <a:endParaRPr lang="en-FR" dirty="0"/>
          </a:p>
        </p:txBody>
      </p:sp>
      <p:sp>
        <p:nvSpPr>
          <p:cNvPr id="4" name="Footer Placeholder 3">
            <a:extLst>
              <a:ext uri="{FF2B5EF4-FFF2-40B4-BE49-F238E27FC236}">
                <a16:creationId xmlns:a16="http://schemas.microsoft.com/office/drawing/2014/main" id="{54CDD526-8455-D54F-AAB9-C94A78FAA81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681F4AB-A9E8-2346-AFA0-0915C6ED4C99}"/>
              </a:ext>
            </a:extLst>
          </p:cNvPr>
          <p:cNvSpPr>
            <a:spLocks noGrp="1"/>
          </p:cNvSpPr>
          <p:nvPr>
            <p:ph type="sldNum" sz="quarter" idx="12"/>
          </p:nvPr>
        </p:nvSpPr>
        <p:spPr/>
        <p:txBody>
          <a:bodyPr/>
          <a:lstStyle/>
          <a:p>
            <a:fld id="{445D6A16-DBF7-2546-8F64-E616AA8F08E4}" type="slidenum">
              <a:rPr lang="en-FR" smtClean="0"/>
              <a:t>18</a:t>
            </a:fld>
            <a:endParaRPr lang="en-FR"/>
          </a:p>
        </p:txBody>
      </p:sp>
    </p:spTree>
    <p:extLst>
      <p:ext uri="{BB962C8B-B14F-4D97-AF65-F5344CB8AC3E}">
        <p14:creationId xmlns:p14="http://schemas.microsoft.com/office/powerpoint/2010/main" val="1824106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86DF9-5AB9-FE46-B029-4C6B8372B433}"/>
              </a:ext>
            </a:extLst>
          </p:cNvPr>
          <p:cNvSpPr>
            <a:spLocks noGrp="1"/>
          </p:cNvSpPr>
          <p:nvPr>
            <p:ph type="title"/>
          </p:nvPr>
        </p:nvSpPr>
        <p:spPr>
          <a:xfrm>
            <a:off x="838200" y="365125"/>
            <a:ext cx="10515600" cy="755651"/>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neoanalysis</a:t>
            </a:r>
            <a:endParaRPr lang="en-FR" sz="4000" dirty="0"/>
          </a:p>
        </p:txBody>
      </p:sp>
      <p:sp>
        <p:nvSpPr>
          <p:cNvPr id="3" name="Content Placeholder 2">
            <a:extLst>
              <a:ext uri="{FF2B5EF4-FFF2-40B4-BE49-F238E27FC236}">
                <a16:creationId xmlns:a16="http://schemas.microsoft.com/office/drawing/2014/main" id="{4F9384B7-6F03-884E-BEF6-E63C86F1801B}"/>
              </a:ext>
            </a:extLst>
          </p:cNvPr>
          <p:cNvSpPr>
            <a:spLocks noGrp="1"/>
          </p:cNvSpPr>
          <p:nvPr>
            <p:ph idx="1"/>
          </p:nvPr>
        </p:nvSpPr>
        <p:spPr>
          <a:xfrm>
            <a:off x="838200" y="1300163"/>
            <a:ext cx="10515600" cy="4876800"/>
          </a:xfrm>
        </p:spPr>
        <p:txBody>
          <a:bodyPr>
            <a:normAutofit/>
          </a:bodyPr>
          <a:lstStyle/>
          <a:p>
            <a:pPr marL="0" indent="0">
              <a:buNone/>
            </a:pPr>
            <a:r>
              <a:rPr lang="en-US" dirty="0">
                <a:cs typeface="Arial" panose="020B0604020202020204" pitchFamily="34" charset="0"/>
              </a:rPr>
              <a:t>•  </a:t>
            </a:r>
            <a:r>
              <a:rPr lang="en-US" dirty="0">
                <a:solidFill>
                  <a:srgbClr val="002060"/>
                </a:solidFill>
                <a:cs typeface="Arial" panose="020B0604020202020204" pitchFamily="34" charset="0"/>
              </a:rPr>
              <a:t>Eckardt (2012) argued that meaning change is also</a:t>
            </a:r>
          </a:p>
          <a:p>
            <a:pPr marL="0" indent="0">
              <a:buNone/>
            </a:pPr>
            <a:r>
              <a:rPr lang="en-US" dirty="0">
                <a:solidFill>
                  <a:srgbClr val="002060"/>
                </a:solidFill>
                <a:cs typeface="Arial" panose="020B0604020202020204" pitchFamily="34" charset="0"/>
              </a:rPr>
              <a:t>   neoanalysis (“reanalysis” in the book). In the case of </a:t>
            </a:r>
            <a:r>
              <a:rPr lang="en-US" i="1" dirty="0">
                <a:solidFill>
                  <a:srgbClr val="002060"/>
                </a:solidFill>
                <a:cs typeface="Arial" panose="020B0604020202020204" pitchFamily="34" charset="0"/>
              </a:rPr>
              <a:t>be going</a:t>
            </a:r>
          </a:p>
          <a:p>
            <a:pPr marL="0" indent="0">
              <a:buNone/>
            </a:pPr>
            <a:r>
              <a:rPr lang="en-US" i="1" dirty="0">
                <a:solidFill>
                  <a:srgbClr val="002060"/>
                </a:solidFill>
                <a:cs typeface="Arial" panose="020B0604020202020204" pitchFamily="34" charset="0"/>
              </a:rPr>
              <a:t>   to V </a:t>
            </a:r>
            <a:r>
              <a:rPr lang="en-US" dirty="0">
                <a:solidFill>
                  <a:srgbClr val="002060"/>
                </a:solidFill>
                <a:cs typeface="Arial" panose="020B0604020202020204" pitchFamily="34" charset="0"/>
              </a:rPr>
              <a:t>there is not only form neoanalysis (rebracketing as in (1)) </a:t>
            </a:r>
          </a:p>
          <a:p>
            <a:pPr marL="0" indent="0">
              <a:buNone/>
            </a:pPr>
            <a:r>
              <a:rPr lang="en-US" dirty="0">
                <a:solidFill>
                  <a:srgbClr val="002060"/>
                </a:solidFill>
                <a:cs typeface="Arial" panose="020B0604020202020204" pitchFamily="34" charset="0"/>
              </a:rPr>
              <a:t>   but the meaning has also been</a:t>
            </a:r>
          </a:p>
          <a:p>
            <a:pPr marL="0" indent="0">
              <a:buNone/>
            </a:pP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neoanalyzed</a:t>
            </a:r>
            <a:r>
              <a:rPr lang="en-US" dirty="0">
                <a:solidFill>
                  <a:srgbClr val="002060"/>
                </a:solidFill>
                <a:cs typeface="Arial" panose="020B0604020202020204" pitchFamily="34" charset="0"/>
              </a:rPr>
              <a:t> (‘motion with a purpose’ &gt;</a:t>
            </a:r>
          </a:p>
          <a:p>
            <a:pPr marL="0" indent="0">
              <a:buNone/>
            </a:pPr>
            <a:r>
              <a:rPr lang="en-US" dirty="0">
                <a:solidFill>
                  <a:srgbClr val="002060"/>
                </a:solidFill>
                <a:cs typeface="Arial" panose="020B0604020202020204" pitchFamily="34" charset="0"/>
              </a:rPr>
              <a:t>   ‘future’).</a:t>
            </a:r>
            <a:endParaRPr lang="en-FR" dirty="0">
              <a:solidFill>
                <a:srgbClr val="002060"/>
              </a:solidFill>
              <a:cs typeface="Arial" panose="020B0604020202020204" pitchFamily="34" charset="0"/>
            </a:endParaRPr>
          </a:p>
          <a:p>
            <a:endParaRPr lang="en-FR" dirty="0"/>
          </a:p>
        </p:txBody>
      </p:sp>
      <p:sp>
        <p:nvSpPr>
          <p:cNvPr id="4" name="Footer Placeholder 3">
            <a:extLst>
              <a:ext uri="{FF2B5EF4-FFF2-40B4-BE49-F238E27FC236}">
                <a16:creationId xmlns:a16="http://schemas.microsoft.com/office/drawing/2014/main" id="{2570ABC0-B44E-4549-B5C2-3D0448B2BD9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245CDE0-3F43-C046-96F2-0289293735B0}"/>
              </a:ext>
            </a:extLst>
          </p:cNvPr>
          <p:cNvSpPr>
            <a:spLocks noGrp="1"/>
          </p:cNvSpPr>
          <p:nvPr>
            <p:ph type="sldNum" sz="quarter" idx="12"/>
          </p:nvPr>
        </p:nvSpPr>
        <p:spPr/>
        <p:txBody>
          <a:bodyPr/>
          <a:lstStyle/>
          <a:p>
            <a:fld id="{445D6A16-DBF7-2546-8F64-E616AA8F08E4}" type="slidenum">
              <a:rPr lang="en-FR" smtClean="0"/>
              <a:t>19</a:t>
            </a:fld>
            <a:endParaRPr lang="en-FR"/>
          </a:p>
        </p:txBody>
      </p:sp>
      <p:pic>
        <p:nvPicPr>
          <p:cNvPr id="7" name="Picture 6" descr="A person wearing a suit and tie&#10;&#10;Description automatically generated">
            <a:extLst>
              <a:ext uri="{FF2B5EF4-FFF2-40B4-BE49-F238E27FC236}">
                <a16:creationId xmlns:a16="http://schemas.microsoft.com/office/drawing/2014/main" id="{1F0C359C-97AB-FB43-B2CD-1E24DD9956CF}"/>
              </a:ext>
            </a:extLst>
          </p:cNvPr>
          <p:cNvPicPr>
            <a:picLocks noChangeAspect="1"/>
          </p:cNvPicPr>
          <p:nvPr/>
        </p:nvPicPr>
        <p:blipFill>
          <a:blip r:embed="rId2"/>
          <a:stretch>
            <a:fillRect/>
          </a:stretch>
        </p:blipFill>
        <p:spPr>
          <a:xfrm>
            <a:off x="8153400" y="3204987"/>
            <a:ext cx="2347913" cy="2352850"/>
          </a:xfrm>
          <a:prstGeom prst="rect">
            <a:avLst/>
          </a:prstGeom>
        </p:spPr>
      </p:pic>
    </p:spTree>
    <p:extLst>
      <p:ext uri="{BB962C8B-B14F-4D97-AF65-F5344CB8AC3E}">
        <p14:creationId xmlns:p14="http://schemas.microsoft.com/office/powerpoint/2010/main" val="2730478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A3BD4-4E12-D541-8AF6-84D7E1CC4FEC}"/>
              </a:ext>
            </a:extLst>
          </p:cNvPr>
          <p:cNvSpPr>
            <a:spLocks noGrp="1"/>
          </p:cNvSpPr>
          <p:nvPr>
            <p:ph type="title"/>
          </p:nvPr>
        </p:nvSpPr>
        <p:spPr>
          <a:xfrm>
            <a:off x="838200" y="136525"/>
            <a:ext cx="10515600" cy="969787"/>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Outline</a:t>
            </a:r>
          </a:p>
        </p:txBody>
      </p:sp>
      <p:sp>
        <p:nvSpPr>
          <p:cNvPr id="3" name="Content Placeholder 2">
            <a:extLst>
              <a:ext uri="{FF2B5EF4-FFF2-40B4-BE49-F238E27FC236}">
                <a16:creationId xmlns:a16="http://schemas.microsoft.com/office/drawing/2014/main" id="{18C349B7-D6BD-284C-996E-7074E84180FB}"/>
              </a:ext>
            </a:extLst>
          </p:cNvPr>
          <p:cNvSpPr>
            <a:spLocks noGrp="1"/>
          </p:cNvSpPr>
          <p:nvPr>
            <p:ph idx="1"/>
          </p:nvPr>
        </p:nvSpPr>
        <p:spPr>
          <a:xfrm>
            <a:off x="736600" y="1343377"/>
            <a:ext cx="10515600" cy="4261291"/>
          </a:xfrm>
        </p:spPr>
        <p:txBody>
          <a:bodyPr>
            <a:normAutofit/>
          </a:bodyPr>
          <a:lstStyle/>
          <a:p>
            <a:pPr marL="0" indent="0">
              <a:buNone/>
            </a:pPr>
            <a:r>
              <a:rPr lang="en-FR" dirty="0">
                <a:solidFill>
                  <a:srgbClr val="002060"/>
                </a:solidFill>
              </a:rPr>
              <a:t>2A   Language is always in flux</a:t>
            </a:r>
          </a:p>
          <a:p>
            <a:pPr marL="0" indent="0">
              <a:buNone/>
            </a:pPr>
            <a:r>
              <a:rPr lang="en-FR" dirty="0">
                <a:solidFill>
                  <a:srgbClr val="002060"/>
                </a:solidFill>
              </a:rPr>
              <a:t>        Why is language always in flux?</a:t>
            </a:r>
          </a:p>
          <a:p>
            <a:pPr marL="0" indent="0">
              <a:buNone/>
            </a:pPr>
            <a:r>
              <a:rPr lang="en-FR" dirty="0">
                <a:solidFill>
                  <a:srgbClr val="002060"/>
                </a:solidFill>
              </a:rPr>
              <a:t>        What changes?</a:t>
            </a:r>
          </a:p>
          <a:p>
            <a:pPr marL="0" indent="0">
              <a:buNone/>
            </a:pPr>
            <a:r>
              <a:rPr lang="en-FR" dirty="0">
                <a:solidFill>
                  <a:srgbClr val="002060"/>
                </a:solidFill>
              </a:rPr>
              <a:t>        Innovation vs. change</a:t>
            </a:r>
          </a:p>
          <a:p>
            <a:pPr marL="0" indent="0">
              <a:buNone/>
            </a:pPr>
            <a:r>
              <a:rPr lang="en-FR" dirty="0">
                <a:solidFill>
                  <a:srgbClr val="002060"/>
                </a:solidFill>
              </a:rPr>
              <a:t>        Gradual vs. instantaneous change</a:t>
            </a:r>
          </a:p>
          <a:p>
            <a:pPr marL="0" indent="0">
              <a:buNone/>
            </a:pPr>
            <a:r>
              <a:rPr lang="en-GB" dirty="0">
                <a:solidFill>
                  <a:srgbClr val="002060"/>
                </a:solidFill>
              </a:rPr>
              <a:t>        M</a:t>
            </a:r>
            <a:r>
              <a:rPr lang="en-FR" dirty="0">
                <a:solidFill>
                  <a:srgbClr val="002060"/>
                </a:solidFill>
              </a:rPr>
              <a:t>echanisms of change: </a:t>
            </a:r>
          </a:p>
          <a:p>
            <a:pPr marL="0" indent="0">
              <a:buNone/>
            </a:pPr>
            <a:r>
              <a:rPr lang="en-FR" dirty="0">
                <a:solidFill>
                  <a:srgbClr val="002060"/>
                </a:solidFill>
              </a:rPr>
              <a:t>	   neoanalysis, analogy, borrowing</a:t>
            </a:r>
          </a:p>
          <a:p>
            <a:pPr marL="0" indent="0">
              <a:buNone/>
            </a:pPr>
            <a:r>
              <a:rPr lang="en-FR" dirty="0">
                <a:solidFill>
                  <a:srgbClr val="002060"/>
                </a:solidFill>
              </a:rPr>
              <a:t> 	   pragmatic inferencing</a:t>
            </a:r>
          </a:p>
          <a:p>
            <a:pPr marL="0" indent="0">
              <a:buNone/>
            </a:pPr>
            <a:endParaRPr lang="en-FR" dirty="0">
              <a:solidFill>
                <a:srgbClr val="002060"/>
              </a:solidFill>
            </a:endParaRPr>
          </a:p>
          <a:p>
            <a:pPr marL="0" indent="0">
              <a:buNone/>
            </a:pPr>
            <a:endParaRPr lang="en-FR" dirty="0"/>
          </a:p>
        </p:txBody>
      </p:sp>
      <p:sp>
        <p:nvSpPr>
          <p:cNvPr id="4" name="Footer Placeholder 3">
            <a:extLst>
              <a:ext uri="{FF2B5EF4-FFF2-40B4-BE49-F238E27FC236}">
                <a16:creationId xmlns:a16="http://schemas.microsoft.com/office/drawing/2014/main" id="{00B2D945-BB66-7D4F-BF29-7CB395310B3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04667D45-5877-5C48-BE04-65B8BE8314F2}"/>
              </a:ext>
            </a:extLst>
          </p:cNvPr>
          <p:cNvSpPr>
            <a:spLocks noGrp="1"/>
          </p:cNvSpPr>
          <p:nvPr>
            <p:ph type="sldNum" sz="quarter" idx="12"/>
          </p:nvPr>
        </p:nvSpPr>
        <p:spPr/>
        <p:txBody>
          <a:bodyPr/>
          <a:lstStyle/>
          <a:p>
            <a:fld id="{445D6A16-DBF7-2546-8F64-E616AA8F08E4}" type="slidenum">
              <a:rPr lang="en-FR" smtClean="0"/>
              <a:t>2</a:t>
            </a:fld>
            <a:endParaRPr lang="en-FR"/>
          </a:p>
        </p:txBody>
      </p:sp>
    </p:spTree>
    <p:extLst>
      <p:ext uri="{BB962C8B-B14F-4D97-AF65-F5344CB8AC3E}">
        <p14:creationId xmlns:p14="http://schemas.microsoft.com/office/powerpoint/2010/main" val="2790761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E4580-1BD3-DC47-84BB-09874531F229}"/>
              </a:ext>
            </a:extLst>
          </p:cNvPr>
          <p:cNvSpPr>
            <a:spLocks noGrp="1"/>
          </p:cNvSpPr>
          <p:nvPr>
            <p:ph type="title"/>
          </p:nvPr>
        </p:nvSpPr>
        <p:spPr>
          <a:xfrm>
            <a:off x="838200" y="136526"/>
            <a:ext cx="10515600" cy="699816"/>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analogy</a:t>
            </a:r>
          </a:p>
        </p:txBody>
      </p:sp>
      <p:sp>
        <p:nvSpPr>
          <p:cNvPr id="3" name="Content Placeholder 2">
            <a:extLst>
              <a:ext uri="{FF2B5EF4-FFF2-40B4-BE49-F238E27FC236}">
                <a16:creationId xmlns:a16="http://schemas.microsoft.com/office/drawing/2014/main" id="{52BF76D5-7A60-1E42-947B-F449188FE6E0}"/>
              </a:ext>
            </a:extLst>
          </p:cNvPr>
          <p:cNvSpPr>
            <a:spLocks noGrp="1"/>
          </p:cNvSpPr>
          <p:nvPr>
            <p:ph idx="1"/>
          </p:nvPr>
        </p:nvSpPr>
        <p:spPr>
          <a:xfrm>
            <a:off x="838200" y="959006"/>
            <a:ext cx="10515600" cy="5217958"/>
          </a:xfrm>
        </p:spPr>
        <p:txBody>
          <a:bodyPr>
            <a:normAutofit fontScale="92500" lnSpcReduction="10000"/>
          </a:bodyPr>
          <a:lstStyle/>
          <a:p>
            <a:r>
              <a:rPr lang="en-US" dirty="0">
                <a:solidFill>
                  <a:srgbClr val="002060"/>
                </a:solidFill>
                <a:cs typeface="Arial" panose="020B0604020202020204" pitchFamily="34" charset="0"/>
              </a:rPr>
              <a:t>Work on analogy asks: </a:t>
            </a:r>
            <a:r>
              <a:rPr lang="en-US" dirty="0">
                <a:solidFill>
                  <a:srgbClr val="00B050"/>
                </a:solidFill>
                <a:cs typeface="Arial" panose="020B0604020202020204" pitchFamily="34" charset="0"/>
              </a:rPr>
              <a:t>“How similar are expressions X and Y?”.</a:t>
            </a:r>
          </a:p>
          <a:p>
            <a:r>
              <a:rPr lang="en-US" dirty="0">
                <a:solidFill>
                  <a:srgbClr val="002060"/>
                </a:solidFill>
                <a:cs typeface="Arial" panose="020B0604020202020204" pitchFamily="34" charset="0"/>
              </a:rPr>
              <a:t>On what grounds are they similar, form, meaning, both? </a:t>
            </a:r>
          </a:p>
          <a:p>
            <a:r>
              <a:rPr lang="en-US" dirty="0">
                <a:solidFill>
                  <a:srgbClr val="002060"/>
                </a:solidFill>
                <a:cs typeface="Arial" panose="020B0604020202020204" pitchFamily="34" charset="0"/>
              </a:rPr>
              <a:t>A basic example is the matching of various plural markers in earlier English to </a:t>
            </a:r>
            <a:r>
              <a:rPr lang="en-US" i="1" dirty="0">
                <a:solidFill>
                  <a:srgbClr val="002060"/>
                </a:solidFill>
                <a:cs typeface="Arial" panose="020B0604020202020204" pitchFamily="34" charset="0"/>
              </a:rPr>
              <a:t>-s </a:t>
            </a:r>
            <a:r>
              <a:rPr lang="en-US" dirty="0">
                <a:solidFill>
                  <a:srgbClr val="002060"/>
                </a:solidFill>
                <a:cs typeface="Arial" panose="020B0604020202020204" pitchFamily="34" charset="0"/>
              </a:rPr>
              <a:t>(plural of one of several classes in Old English), e.g.: </a:t>
            </a:r>
            <a:endParaRPr lang="en-FR" dirty="0">
              <a:cs typeface="Arial" panose="020B0604020202020204" pitchFamily="34" charset="0"/>
            </a:endParaRPr>
          </a:p>
          <a:p>
            <a:pPr marL="0" indent="0">
              <a:buNone/>
            </a:pPr>
            <a:r>
              <a:rPr lang="en-US" dirty="0">
                <a:solidFill>
                  <a:srgbClr val="00B050"/>
                </a:solidFill>
                <a:cs typeface="Arial" panose="020B0604020202020204" pitchFamily="34" charset="0"/>
              </a:rPr>
              <a:t>(4)	</a:t>
            </a:r>
            <a:r>
              <a:rPr lang="en-US" i="1" dirty="0">
                <a:solidFill>
                  <a:srgbClr val="00B050"/>
                </a:solidFill>
                <a:cs typeface="Arial" panose="020B0604020202020204" pitchFamily="34" charset="0"/>
              </a:rPr>
              <a:t>stan</a:t>
            </a:r>
            <a:r>
              <a:rPr lang="en-US" dirty="0">
                <a:solidFill>
                  <a:srgbClr val="00B050"/>
                </a:solidFill>
                <a:cs typeface="Arial" panose="020B0604020202020204" pitchFamily="34" charset="0"/>
              </a:rPr>
              <a:t> ‘stone’		</a:t>
            </a:r>
            <a:r>
              <a:rPr lang="en-US" i="1" dirty="0" err="1">
                <a:solidFill>
                  <a:srgbClr val="00B050"/>
                </a:solidFill>
                <a:cs typeface="Arial" panose="020B0604020202020204" pitchFamily="34" charset="0"/>
              </a:rPr>
              <a:t>stanas</a:t>
            </a:r>
            <a:r>
              <a:rPr lang="en-US" dirty="0">
                <a:solidFill>
                  <a:srgbClr val="00B050"/>
                </a:solidFill>
                <a:cs typeface="Arial" panose="020B0604020202020204" pitchFamily="34" charset="0"/>
              </a:rPr>
              <a:t> ‘stone-PL’</a:t>
            </a:r>
            <a:endParaRPr lang="en-FR" dirty="0">
              <a:solidFill>
                <a:srgbClr val="00B050"/>
              </a:solidFill>
              <a:cs typeface="Arial" panose="020B0604020202020204" pitchFamily="34" charset="0"/>
            </a:endParaRPr>
          </a:p>
          <a:p>
            <a:pPr marL="0" indent="0">
              <a:buNone/>
            </a:pPr>
            <a:r>
              <a:rPr lang="en-US" i="1" dirty="0">
                <a:solidFill>
                  <a:srgbClr val="00B050"/>
                </a:solidFill>
                <a:cs typeface="Arial" panose="020B0604020202020204" pitchFamily="34" charset="0"/>
              </a:rPr>
              <a:t>	</a:t>
            </a:r>
            <a:r>
              <a:rPr lang="en-US" i="1" dirty="0" err="1">
                <a:solidFill>
                  <a:srgbClr val="00B050"/>
                </a:solidFill>
                <a:cs typeface="Arial" panose="020B0604020202020204" pitchFamily="34" charset="0"/>
              </a:rPr>
              <a:t>boc</a:t>
            </a:r>
            <a:r>
              <a:rPr lang="en-US" i="1" dirty="0">
                <a:solidFill>
                  <a:srgbClr val="00B050"/>
                </a:solidFill>
                <a:cs typeface="Arial" panose="020B0604020202020204" pitchFamily="34" charset="0"/>
              </a:rPr>
              <a:t>  </a:t>
            </a:r>
            <a:r>
              <a:rPr lang="en-US" dirty="0">
                <a:solidFill>
                  <a:srgbClr val="00B050"/>
                </a:solidFill>
                <a:cs typeface="Arial" panose="020B0604020202020204" pitchFamily="34" charset="0"/>
              </a:rPr>
              <a:t>‘book’</a:t>
            </a:r>
            <a:r>
              <a:rPr lang="en-US" i="1" dirty="0">
                <a:solidFill>
                  <a:srgbClr val="00B050"/>
                </a:solidFill>
                <a:cs typeface="Arial" panose="020B0604020202020204" pitchFamily="34" charset="0"/>
              </a:rPr>
              <a:t>		</a:t>
            </a:r>
            <a:r>
              <a:rPr lang="en-US" i="1" dirty="0" err="1">
                <a:solidFill>
                  <a:srgbClr val="00B050"/>
                </a:solidFill>
                <a:cs typeface="Arial" panose="020B0604020202020204" pitchFamily="34" charset="0"/>
              </a:rPr>
              <a:t>bec</a:t>
            </a:r>
            <a:r>
              <a:rPr lang="en-US" dirty="0">
                <a:solidFill>
                  <a:srgbClr val="00B050"/>
                </a:solidFill>
                <a:cs typeface="Arial" panose="020B0604020202020204" pitchFamily="34" charset="0"/>
              </a:rPr>
              <a:t> ‘book-PL’ (see </a:t>
            </a:r>
            <a:r>
              <a:rPr lang="en-US" i="1" dirty="0">
                <a:solidFill>
                  <a:srgbClr val="00B050"/>
                </a:solidFill>
                <a:cs typeface="Arial" panose="020B0604020202020204" pitchFamily="34" charset="0"/>
              </a:rPr>
              <a:t>foot-feet</a:t>
            </a:r>
            <a:r>
              <a:rPr lang="en-US" dirty="0">
                <a:solidFill>
                  <a:srgbClr val="00B050"/>
                </a:solidFill>
                <a:cs typeface="Arial" panose="020B0604020202020204" pitchFamily="34" charset="0"/>
              </a:rPr>
              <a:t>) &gt;  </a:t>
            </a:r>
            <a:r>
              <a:rPr lang="en-US" i="1" dirty="0">
                <a:solidFill>
                  <a:srgbClr val="00B050"/>
                </a:solidFill>
                <a:cs typeface="Arial" panose="020B0604020202020204" pitchFamily="34" charset="0"/>
              </a:rPr>
              <a:t>books</a:t>
            </a:r>
            <a:endParaRPr lang="en-FR" dirty="0">
              <a:solidFill>
                <a:srgbClr val="00B050"/>
              </a:solidFill>
              <a:cs typeface="Arial" panose="020B0604020202020204" pitchFamily="34" charset="0"/>
            </a:endParaRPr>
          </a:p>
          <a:p>
            <a:pPr marL="0" indent="0">
              <a:buNone/>
            </a:pPr>
            <a:r>
              <a:rPr lang="en-US" i="1" dirty="0">
                <a:solidFill>
                  <a:srgbClr val="00B050"/>
                </a:solidFill>
                <a:cs typeface="Arial" panose="020B0604020202020204" pitchFamily="34" charset="0"/>
              </a:rPr>
              <a:t>	</a:t>
            </a:r>
            <a:r>
              <a:rPr lang="en-US" i="1" dirty="0" err="1">
                <a:solidFill>
                  <a:srgbClr val="00B050"/>
                </a:solidFill>
                <a:cs typeface="Arial" panose="020B0604020202020204" pitchFamily="34" charset="0"/>
              </a:rPr>
              <a:t>dohtor</a:t>
            </a:r>
            <a:r>
              <a:rPr lang="en-US" dirty="0">
                <a:solidFill>
                  <a:srgbClr val="00B050"/>
                </a:solidFill>
                <a:cs typeface="Arial" panose="020B0604020202020204" pitchFamily="34" charset="0"/>
              </a:rPr>
              <a:t> ‘daughter’</a:t>
            </a:r>
            <a:r>
              <a:rPr lang="en-US" i="1" dirty="0">
                <a:solidFill>
                  <a:srgbClr val="00B050"/>
                </a:solidFill>
                <a:cs typeface="Arial" panose="020B0604020202020204" pitchFamily="34" charset="0"/>
              </a:rPr>
              <a:t>	</a:t>
            </a:r>
            <a:r>
              <a:rPr lang="en-US" i="1" dirty="0" err="1">
                <a:solidFill>
                  <a:srgbClr val="00B050"/>
                </a:solidFill>
                <a:cs typeface="Arial" panose="020B0604020202020204" pitchFamily="34" charset="0"/>
              </a:rPr>
              <a:t>dohtor</a:t>
            </a:r>
            <a:r>
              <a:rPr lang="en-US" i="1" dirty="0">
                <a:solidFill>
                  <a:srgbClr val="00B050"/>
                </a:solidFill>
                <a:cs typeface="Arial" panose="020B0604020202020204" pitchFamily="34" charset="0"/>
              </a:rPr>
              <a:t> </a:t>
            </a:r>
            <a:r>
              <a:rPr lang="en-US" dirty="0">
                <a:solidFill>
                  <a:srgbClr val="00B050"/>
                </a:solidFill>
                <a:cs typeface="Arial" panose="020B0604020202020204" pitchFamily="34" charset="0"/>
              </a:rPr>
              <a:t>‘daughter-PL’</a:t>
            </a:r>
            <a:r>
              <a:rPr lang="en-US" i="1" dirty="0">
                <a:solidFill>
                  <a:srgbClr val="00B050"/>
                </a:solidFill>
                <a:cs typeface="Arial" panose="020B0604020202020204" pitchFamily="34" charset="0"/>
              </a:rPr>
              <a:t> </a:t>
            </a:r>
            <a:r>
              <a:rPr lang="en-US" dirty="0">
                <a:solidFill>
                  <a:srgbClr val="00B050"/>
                </a:solidFill>
                <a:cs typeface="Arial" panose="020B0604020202020204" pitchFamily="34" charset="0"/>
              </a:rPr>
              <a:t>(see </a:t>
            </a:r>
            <a:r>
              <a:rPr lang="en-US" i="1" dirty="0">
                <a:solidFill>
                  <a:srgbClr val="00B050"/>
                </a:solidFill>
                <a:cs typeface="Arial" panose="020B0604020202020204" pitchFamily="34" charset="0"/>
              </a:rPr>
              <a:t>sheep-sheep</a:t>
            </a:r>
            <a:r>
              <a:rPr lang="en-US" dirty="0">
                <a:solidFill>
                  <a:srgbClr val="00B050"/>
                </a:solidFill>
                <a:cs typeface="Arial" panose="020B0604020202020204" pitchFamily="34" charset="0"/>
              </a:rPr>
              <a:t>) &gt;</a:t>
            </a:r>
            <a:r>
              <a:rPr lang="en-US" i="1" dirty="0">
                <a:solidFill>
                  <a:srgbClr val="00B050"/>
                </a:solidFill>
                <a:cs typeface="Arial" panose="020B0604020202020204" pitchFamily="34" charset="0"/>
              </a:rPr>
              <a:t>						daughters</a:t>
            </a:r>
            <a:endParaRPr lang="en-FR" dirty="0">
              <a:solidFill>
                <a:srgbClr val="00B050"/>
              </a:solidFill>
              <a:cs typeface="Arial" panose="020B0604020202020204" pitchFamily="34" charset="0"/>
            </a:endParaRPr>
          </a:p>
          <a:p>
            <a:pPr marL="0" indent="0">
              <a:buNone/>
            </a:pPr>
            <a:r>
              <a:rPr lang="en-US" dirty="0">
                <a:solidFill>
                  <a:srgbClr val="002060"/>
                </a:solidFill>
                <a:cs typeface="Arial" panose="020B0604020202020204" pitchFamily="34" charset="0"/>
              </a:rPr>
              <a:t>•   In (4) match is to form (</a:t>
            </a:r>
            <a:r>
              <a:rPr lang="en-US" i="1" dirty="0">
                <a:solidFill>
                  <a:srgbClr val="002060"/>
                </a:solidFill>
                <a:cs typeface="Arial" panose="020B0604020202020204" pitchFamily="34" charset="0"/>
              </a:rPr>
              <a:t>–s</a:t>
            </a:r>
            <a:r>
              <a:rPr lang="en-US" dirty="0">
                <a:solidFill>
                  <a:srgbClr val="002060"/>
                </a:solidFill>
                <a:cs typeface="Arial" panose="020B0604020202020204" pitchFamily="34" charset="0"/>
              </a:rPr>
              <a:t>) and to meaning (plural).</a:t>
            </a:r>
          </a:p>
          <a:p>
            <a:pPr marL="0" indent="0">
              <a:buNone/>
            </a:pPr>
            <a:r>
              <a:rPr lang="en-US" dirty="0">
                <a:solidFill>
                  <a:srgbClr val="002060"/>
                </a:solidFill>
                <a:cs typeface="Arial" panose="020B0604020202020204" pitchFamily="34" charset="0"/>
              </a:rPr>
              <a:t>•   This is “exemplar analogy”. </a:t>
            </a:r>
          </a:p>
          <a:p>
            <a:pPr marL="0" indent="0">
              <a:buNone/>
            </a:pPr>
            <a:r>
              <a:rPr lang="en-US" dirty="0">
                <a:solidFill>
                  <a:srgbClr val="002060"/>
                </a:solidFill>
                <a:cs typeface="Arial" panose="020B0604020202020204" pitchFamily="34" charset="0"/>
              </a:rPr>
              <a:t>•   </a:t>
            </a:r>
            <a:r>
              <a:rPr lang="en-US" dirty="0">
                <a:solidFill>
                  <a:srgbClr val="00B050"/>
                </a:solidFill>
                <a:cs typeface="Arial" panose="020B0604020202020204" pitchFamily="34" charset="0"/>
              </a:rPr>
              <a:t>“The prime claim of exemplar representation is that each experience</a:t>
            </a:r>
          </a:p>
          <a:p>
            <a:pPr marL="0" indent="0">
              <a:buNone/>
            </a:pPr>
            <a:r>
              <a:rPr lang="en-US" dirty="0">
                <a:solidFill>
                  <a:srgbClr val="00B050"/>
                </a:solidFill>
                <a:cs typeface="Arial" panose="020B0604020202020204" pitchFamily="34" charset="0"/>
              </a:rPr>
              <a:t>    with language has an impact on cognitive representation” </a:t>
            </a:r>
            <a:r>
              <a:rPr lang="en-US" dirty="0">
                <a:solidFill>
                  <a:srgbClr val="002060"/>
                </a:solidFill>
                <a:cs typeface="Arial" panose="020B0604020202020204" pitchFamily="34" charset="0"/>
              </a:rPr>
              <a:t>(Bybee 2010: 7).</a:t>
            </a:r>
            <a:endParaRPr lang="en-FR" dirty="0">
              <a:solidFill>
                <a:srgbClr val="002060"/>
              </a:solidFill>
              <a:cs typeface="Arial" panose="020B0604020202020204" pitchFamily="34" charset="0"/>
            </a:endParaRPr>
          </a:p>
          <a:p>
            <a:endParaRPr lang="en-FR" dirty="0"/>
          </a:p>
        </p:txBody>
      </p:sp>
      <p:sp>
        <p:nvSpPr>
          <p:cNvPr id="4" name="Footer Placeholder 3">
            <a:extLst>
              <a:ext uri="{FF2B5EF4-FFF2-40B4-BE49-F238E27FC236}">
                <a16:creationId xmlns:a16="http://schemas.microsoft.com/office/drawing/2014/main" id="{A43854A6-3DF3-0840-B614-522279920BA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5250BE2E-5C08-FC41-9046-BB1C8DB1F422}"/>
              </a:ext>
            </a:extLst>
          </p:cNvPr>
          <p:cNvSpPr>
            <a:spLocks noGrp="1"/>
          </p:cNvSpPr>
          <p:nvPr>
            <p:ph type="sldNum" sz="quarter" idx="12"/>
          </p:nvPr>
        </p:nvSpPr>
        <p:spPr/>
        <p:txBody>
          <a:bodyPr/>
          <a:lstStyle/>
          <a:p>
            <a:fld id="{445D6A16-DBF7-2546-8F64-E616AA8F08E4}" type="slidenum">
              <a:rPr lang="en-FR" smtClean="0"/>
              <a:t>20</a:t>
            </a:fld>
            <a:endParaRPr lang="en-FR"/>
          </a:p>
        </p:txBody>
      </p:sp>
    </p:spTree>
    <p:extLst>
      <p:ext uri="{BB962C8B-B14F-4D97-AF65-F5344CB8AC3E}">
        <p14:creationId xmlns:p14="http://schemas.microsoft.com/office/powerpoint/2010/main" val="1213205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8B4C-EFD1-CE43-8231-AB5EA1C232E2}"/>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analogy</a:t>
            </a:r>
            <a:endParaRPr lang="en-FR" sz="4000" dirty="0"/>
          </a:p>
        </p:txBody>
      </p:sp>
      <p:sp>
        <p:nvSpPr>
          <p:cNvPr id="3" name="Content Placeholder 2">
            <a:extLst>
              <a:ext uri="{FF2B5EF4-FFF2-40B4-BE49-F238E27FC236}">
                <a16:creationId xmlns:a16="http://schemas.microsoft.com/office/drawing/2014/main" id="{0DE7343C-1570-8E4C-976E-07DA27005C9D}"/>
              </a:ext>
            </a:extLst>
          </p:cNvPr>
          <p:cNvSpPr>
            <a:spLocks noGrp="1"/>
          </p:cNvSpPr>
          <p:nvPr>
            <p:ph idx="1"/>
          </p:nvPr>
        </p:nvSpPr>
        <p:spPr/>
        <p:txBody>
          <a:bodyPr/>
          <a:lstStyle/>
          <a:p>
            <a:r>
              <a:rPr lang="en-FR" dirty="0">
                <a:solidFill>
                  <a:srgbClr val="002060"/>
                </a:solidFill>
              </a:rPr>
              <a:t>Analogy was thought to be too “general” a notion to be worthy of much attention outside of morphology through most of the 20thC.</a:t>
            </a:r>
          </a:p>
          <a:p>
            <a:r>
              <a:rPr lang="en-FR" dirty="0">
                <a:solidFill>
                  <a:srgbClr val="002060"/>
                </a:solidFill>
              </a:rPr>
              <a:t>And it *</a:t>
            </a:r>
            <a:r>
              <a:rPr lang="en-FR" b="1" dirty="0">
                <a:solidFill>
                  <a:srgbClr val="002060"/>
                </a:solidFill>
              </a:rPr>
              <a:t>is</a:t>
            </a:r>
            <a:r>
              <a:rPr lang="en-FR" dirty="0">
                <a:solidFill>
                  <a:srgbClr val="002060"/>
                </a:solidFill>
              </a:rPr>
              <a:t>* general! </a:t>
            </a:r>
          </a:p>
          <a:p>
            <a:r>
              <a:rPr lang="en-US" dirty="0">
                <a:solidFill>
                  <a:srgbClr val="002060"/>
                </a:solidFill>
              </a:rPr>
              <a:t>Anttila (2003:438) said: </a:t>
            </a:r>
            <a:r>
              <a:rPr lang="en-US" dirty="0">
                <a:solidFill>
                  <a:srgbClr val="00B050"/>
                </a:solidFill>
              </a:rPr>
              <a:t>“Humans are simply analogical animals”.</a:t>
            </a:r>
          </a:p>
          <a:p>
            <a:r>
              <a:rPr lang="en-US" dirty="0">
                <a:solidFill>
                  <a:srgbClr val="002060"/>
                </a:solidFill>
              </a:rPr>
              <a:t>Fischer argued that analogy is </a:t>
            </a:r>
            <a:r>
              <a:rPr lang="en-US" dirty="0">
                <a:solidFill>
                  <a:srgbClr val="00B050"/>
                </a:solidFill>
              </a:rPr>
              <a:t>“a deep-seated cognitive principle that is relevant not only to language processing and language change but also to learning processes outside language” </a:t>
            </a:r>
            <a:r>
              <a:rPr lang="en-US" dirty="0">
                <a:solidFill>
                  <a:srgbClr val="002060"/>
                </a:solidFill>
              </a:rPr>
              <a:t>(Fischer 2011: 37).</a:t>
            </a:r>
          </a:p>
          <a:p>
            <a:r>
              <a:rPr lang="en-US" dirty="0">
                <a:solidFill>
                  <a:srgbClr val="002060"/>
                </a:solidFill>
              </a:rPr>
              <a:t>Therefore it should receive </a:t>
            </a:r>
            <a:r>
              <a:rPr lang="en-FR" dirty="0">
                <a:solidFill>
                  <a:srgbClr val="002060"/>
                </a:solidFill>
              </a:rPr>
              <a:t> more attention than neoanalysis, acc.</a:t>
            </a:r>
          </a:p>
          <a:p>
            <a:pPr marL="0" indent="0">
              <a:buNone/>
            </a:pPr>
            <a:r>
              <a:rPr lang="en-FR" dirty="0">
                <a:solidFill>
                  <a:srgbClr val="002060"/>
                </a:solidFill>
              </a:rPr>
              <a:t>   to Fischer.</a:t>
            </a:r>
          </a:p>
        </p:txBody>
      </p:sp>
      <p:sp>
        <p:nvSpPr>
          <p:cNvPr id="4" name="Footer Placeholder 3">
            <a:extLst>
              <a:ext uri="{FF2B5EF4-FFF2-40B4-BE49-F238E27FC236}">
                <a16:creationId xmlns:a16="http://schemas.microsoft.com/office/drawing/2014/main" id="{390570DE-52CE-CA49-B697-9D62A27B0B8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C97CDA38-8F24-8B44-B3F4-F46583C9AC70}"/>
              </a:ext>
            </a:extLst>
          </p:cNvPr>
          <p:cNvSpPr>
            <a:spLocks noGrp="1"/>
          </p:cNvSpPr>
          <p:nvPr>
            <p:ph type="sldNum" sz="quarter" idx="12"/>
          </p:nvPr>
        </p:nvSpPr>
        <p:spPr/>
        <p:txBody>
          <a:bodyPr/>
          <a:lstStyle/>
          <a:p>
            <a:fld id="{445D6A16-DBF7-2546-8F64-E616AA8F08E4}" type="slidenum">
              <a:rPr lang="en-FR" smtClean="0"/>
              <a:t>21</a:t>
            </a:fld>
            <a:endParaRPr lang="en-FR"/>
          </a:p>
        </p:txBody>
      </p:sp>
    </p:spTree>
    <p:extLst>
      <p:ext uri="{BB962C8B-B14F-4D97-AF65-F5344CB8AC3E}">
        <p14:creationId xmlns:p14="http://schemas.microsoft.com/office/powerpoint/2010/main" val="715392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9E892-2964-F94E-BC1D-3E24BA801D2D}"/>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analogy</a:t>
            </a:r>
            <a:endParaRPr lang="en-FR" sz="4000" dirty="0"/>
          </a:p>
        </p:txBody>
      </p:sp>
      <p:sp>
        <p:nvSpPr>
          <p:cNvPr id="3" name="Content Placeholder 2">
            <a:extLst>
              <a:ext uri="{FF2B5EF4-FFF2-40B4-BE49-F238E27FC236}">
                <a16:creationId xmlns:a16="http://schemas.microsoft.com/office/drawing/2014/main" id="{F662E657-D141-794D-A440-D925C7519D4D}"/>
              </a:ext>
            </a:extLst>
          </p:cNvPr>
          <p:cNvSpPr>
            <a:spLocks noGrp="1"/>
          </p:cNvSpPr>
          <p:nvPr>
            <p:ph idx="1"/>
          </p:nvPr>
        </p:nvSpPr>
        <p:spPr/>
        <p:txBody>
          <a:bodyPr>
            <a:normAutofit/>
          </a:bodyPr>
          <a:lstStyle/>
          <a:p>
            <a:r>
              <a:rPr lang="en-US" dirty="0">
                <a:solidFill>
                  <a:srgbClr val="002060"/>
                </a:solidFill>
                <a:cs typeface="Arial" panose="020B0604020202020204" pitchFamily="34" charset="0"/>
              </a:rPr>
              <a:t>It is important to distinguish (see Traugott &amp; Trousdale 2013: 37-38):</a:t>
            </a:r>
          </a:p>
          <a:p>
            <a:pPr marL="0" indent="0">
              <a:buNone/>
            </a:pP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i</a:t>
            </a:r>
            <a:r>
              <a:rPr lang="en-US" dirty="0">
                <a:solidFill>
                  <a:srgbClr val="002060"/>
                </a:solidFill>
                <a:cs typeface="Arial" panose="020B0604020202020204" pitchFamily="34" charset="0"/>
              </a:rPr>
              <a:t>)  analogical thinking, which language users do all the time, </a:t>
            </a:r>
          </a:p>
          <a:p>
            <a:pPr marL="0" indent="0">
              <a:buNone/>
            </a:pPr>
            <a:r>
              <a:rPr lang="en-US" dirty="0">
                <a:solidFill>
                  <a:srgbClr val="002060"/>
                </a:solidFill>
                <a:cs typeface="Arial" panose="020B0604020202020204" pitchFamily="34" charset="0"/>
              </a:rPr>
              <a:t>       which is covert, and which may enable change, </a:t>
            </a:r>
          </a:p>
          <a:p>
            <a:pPr marL="0" indent="0">
              <a:buNone/>
            </a:pPr>
            <a:r>
              <a:rPr lang="en-US" dirty="0">
                <a:solidFill>
                  <a:srgbClr val="002060"/>
                </a:solidFill>
                <a:cs typeface="Arial" panose="020B0604020202020204" pitchFamily="34" charset="0"/>
              </a:rPr>
              <a:t>   ii) analogization, the overt modification of an expression that is the</a:t>
            </a:r>
          </a:p>
          <a:p>
            <a:pPr marL="0" indent="0">
              <a:buNone/>
            </a:pPr>
            <a:r>
              <a:rPr lang="en-US" dirty="0">
                <a:solidFill>
                  <a:srgbClr val="002060"/>
                </a:solidFill>
                <a:cs typeface="Arial" panose="020B0604020202020204" pitchFamily="34" charset="0"/>
              </a:rPr>
              <a:t>       result of such thinking. </a:t>
            </a:r>
          </a:p>
          <a:p>
            <a:pPr marL="0" indent="0">
              <a:buNone/>
            </a:pPr>
            <a:r>
              <a:rPr lang="en-US" dirty="0">
                <a:solidFill>
                  <a:srgbClr val="002060"/>
                </a:solidFill>
                <a:cs typeface="Arial" panose="020B0604020202020204" pitchFamily="34" charset="0"/>
              </a:rPr>
              <a:t>• Each analogical change involving a specific micro-Cxn is an</a:t>
            </a:r>
          </a:p>
          <a:p>
            <a:pPr marL="0" indent="0">
              <a:buNone/>
            </a:pPr>
            <a:r>
              <a:rPr lang="en-US" dirty="0">
                <a:solidFill>
                  <a:srgbClr val="002060"/>
                </a:solidFill>
                <a:cs typeface="Arial" panose="020B0604020202020204" pitchFamily="34" charset="0"/>
              </a:rPr>
              <a:t>   instance of neoanalysis. </a:t>
            </a:r>
            <a:endParaRPr lang="en-FR" dirty="0">
              <a:solidFill>
                <a:srgbClr val="002060"/>
              </a:solidFill>
              <a:cs typeface="Arial" panose="020B0604020202020204" pitchFamily="34" charset="0"/>
            </a:endParaRPr>
          </a:p>
          <a:p>
            <a:endParaRPr lang="en-FR" dirty="0"/>
          </a:p>
        </p:txBody>
      </p:sp>
      <p:sp>
        <p:nvSpPr>
          <p:cNvPr id="4" name="Footer Placeholder 3">
            <a:extLst>
              <a:ext uri="{FF2B5EF4-FFF2-40B4-BE49-F238E27FC236}">
                <a16:creationId xmlns:a16="http://schemas.microsoft.com/office/drawing/2014/main" id="{9F3E2C67-A0FA-7947-881A-EF4302A28C2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830563C-D3C7-C847-88CA-ACB1BECFAA37}"/>
              </a:ext>
            </a:extLst>
          </p:cNvPr>
          <p:cNvSpPr>
            <a:spLocks noGrp="1"/>
          </p:cNvSpPr>
          <p:nvPr>
            <p:ph type="sldNum" sz="quarter" idx="12"/>
          </p:nvPr>
        </p:nvSpPr>
        <p:spPr/>
        <p:txBody>
          <a:bodyPr/>
          <a:lstStyle/>
          <a:p>
            <a:fld id="{445D6A16-DBF7-2546-8F64-E616AA8F08E4}" type="slidenum">
              <a:rPr lang="en-FR" smtClean="0"/>
              <a:t>22</a:t>
            </a:fld>
            <a:endParaRPr lang="en-FR"/>
          </a:p>
        </p:txBody>
      </p:sp>
    </p:spTree>
    <p:extLst>
      <p:ext uri="{BB962C8B-B14F-4D97-AF65-F5344CB8AC3E}">
        <p14:creationId xmlns:p14="http://schemas.microsoft.com/office/powerpoint/2010/main" val="4258238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2B5C3-8A82-5349-9558-632F7517505B}"/>
              </a:ext>
            </a:extLst>
          </p:cNvPr>
          <p:cNvSpPr>
            <a:spLocks noGrp="1"/>
          </p:cNvSpPr>
          <p:nvPr>
            <p:ph type="title"/>
          </p:nvPr>
        </p:nvSpPr>
        <p:spPr>
          <a:xfrm>
            <a:off x="838200" y="136525"/>
            <a:ext cx="10515600" cy="95629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analogy</a:t>
            </a:r>
            <a:endParaRPr lang="en-FR" sz="4000" dirty="0"/>
          </a:p>
        </p:txBody>
      </p:sp>
      <p:sp>
        <p:nvSpPr>
          <p:cNvPr id="3" name="Content Placeholder 2">
            <a:extLst>
              <a:ext uri="{FF2B5EF4-FFF2-40B4-BE49-F238E27FC236}">
                <a16:creationId xmlns:a16="http://schemas.microsoft.com/office/drawing/2014/main" id="{61BD1721-52AF-4A44-A0A5-F0B4FAE1A488}"/>
              </a:ext>
            </a:extLst>
          </p:cNvPr>
          <p:cNvSpPr>
            <a:spLocks noGrp="1"/>
          </p:cNvSpPr>
          <p:nvPr>
            <p:ph idx="1"/>
          </p:nvPr>
        </p:nvSpPr>
        <p:spPr>
          <a:xfrm>
            <a:off x="838200" y="1388533"/>
            <a:ext cx="10515600" cy="4788430"/>
          </a:xfrm>
        </p:spPr>
        <p:txBody>
          <a:bodyPr>
            <a:noAutofit/>
          </a:bodyPr>
          <a:lstStyle/>
          <a:p>
            <a:r>
              <a:rPr lang="en-US" sz="2700" dirty="0">
                <a:solidFill>
                  <a:srgbClr val="002060"/>
                </a:solidFill>
                <a:latin typeface="Arial" panose="020B0604020202020204" pitchFamily="34" charset="0"/>
                <a:cs typeface="Arial" panose="020B0604020202020204" pitchFamily="34" charset="0"/>
              </a:rPr>
              <a:t>E.g. </a:t>
            </a:r>
            <a:r>
              <a:rPr lang="en-US" sz="2700" i="1" dirty="0" err="1">
                <a:solidFill>
                  <a:srgbClr val="002060"/>
                </a:solidFill>
                <a:latin typeface="Arial" panose="020B0604020202020204" pitchFamily="34" charset="0"/>
                <a:cs typeface="Arial" panose="020B0604020202020204" pitchFamily="34" charset="0"/>
              </a:rPr>
              <a:t>boc</a:t>
            </a:r>
            <a:r>
              <a:rPr lang="en-US" sz="2700" dirty="0">
                <a:solidFill>
                  <a:srgbClr val="002060"/>
                </a:solidFill>
                <a:latin typeface="Arial" panose="020B0604020202020204" pitchFamily="34" charset="0"/>
                <a:cs typeface="Arial" panose="020B0604020202020204" pitchFamily="34" charset="0"/>
              </a:rPr>
              <a:t> + vowel alternating PL &gt; </a:t>
            </a:r>
            <a:r>
              <a:rPr lang="en-US" sz="2700" i="1" dirty="0" err="1">
                <a:solidFill>
                  <a:srgbClr val="002060"/>
                </a:solidFill>
                <a:latin typeface="Arial" panose="020B0604020202020204" pitchFamily="34" charset="0"/>
                <a:cs typeface="Arial" panose="020B0604020202020204" pitchFamily="34" charset="0"/>
              </a:rPr>
              <a:t>boc</a:t>
            </a:r>
            <a:r>
              <a:rPr lang="en-US" sz="2700" dirty="0">
                <a:solidFill>
                  <a:srgbClr val="002060"/>
                </a:solidFill>
                <a:latin typeface="Arial" panose="020B0604020202020204" pitchFamily="34" charset="0"/>
                <a:cs typeface="Arial" panose="020B0604020202020204" pitchFamily="34" charset="0"/>
              </a:rPr>
              <a:t> + general PL involves a new analysis regarding which plural marker is appropriate for this item.</a:t>
            </a:r>
          </a:p>
          <a:p>
            <a:r>
              <a:rPr lang="en-US" sz="2700" dirty="0">
                <a:solidFill>
                  <a:srgbClr val="002060"/>
                </a:solidFill>
                <a:latin typeface="Arial" panose="020B0604020202020204" pitchFamily="34" charset="0"/>
                <a:cs typeface="Arial" panose="020B0604020202020204" pitchFamily="34" charset="0"/>
              </a:rPr>
              <a:t>Compare </a:t>
            </a:r>
            <a:r>
              <a:rPr lang="en-US" sz="2700" i="1" dirty="0">
                <a:solidFill>
                  <a:srgbClr val="002060"/>
                </a:solidFill>
                <a:latin typeface="Arial" panose="020B0604020202020204" pitchFamily="34" charset="0"/>
                <a:cs typeface="Arial" panose="020B0604020202020204" pitchFamily="34" charset="0"/>
              </a:rPr>
              <a:t>foot-feet</a:t>
            </a:r>
            <a:r>
              <a:rPr lang="en-US" sz="2700" dirty="0">
                <a:solidFill>
                  <a:srgbClr val="002060"/>
                </a:solidFill>
                <a:latin typeface="Arial" panose="020B0604020202020204" pitchFamily="34" charset="0"/>
                <a:cs typeface="Arial" panose="020B0604020202020204" pitchFamily="34" charset="0"/>
              </a:rPr>
              <a:t> which was neither analogized nor </a:t>
            </a:r>
            <a:r>
              <a:rPr lang="en-US" sz="2700" dirty="0" err="1">
                <a:solidFill>
                  <a:srgbClr val="002060"/>
                </a:solidFill>
                <a:latin typeface="Arial" panose="020B0604020202020204" pitchFamily="34" charset="0"/>
                <a:cs typeface="Arial" panose="020B0604020202020204" pitchFamily="34" charset="0"/>
              </a:rPr>
              <a:t>neoanalyzed</a:t>
            </a:r>
            <a:r>
              <a:rPr lang="en-US" sz="2700" dirty="0">
                <a:solidFill>
                  <a:srgbClr val="002060"/>
                </a:solidFill>
                <a:latin typeface="Arial" panose="020B0604020202020204" pitchFamily="34" charset="0"/>
                <a:cs typeface="Arial" panose="020B0604020202020204" pitchFamily="34" charset="0"/>
              </a:rPr>
              <a:t> despite the analogical thinking that leads children to innovate </a:t>
            </a:r>
            <a:r>
              <a:rPr lang="en-US" sz="2700" i="1" dirty="0">
                <a:solidFill>
                  <a:srgbClr val="002060"/>
                </a:solidFill>
                <a:latin typeface="Arial" panose="020B0604020202020204" pitchFamily="34" charset="0"/>
                <a:cs typeface="Arial" panose="020B0604020202020204" pitchFamily="34" charset="0"/>
              </a:rPr>
              <a:t>foots</a:t>
            </a:r>
            <a:r>
              <a:rPr lang="en-US" sz="2700" dirty="0">
                <a:solidFill>
                  <a:srgbClr val="002060"/>
                </a:solidFill>
                <a:latin typeface="Arial" panose="020B0604020202020204" pitchFamily="34" charset="0"/>
                <a:cs typeface="Arial" panose="020B0604020202020204" pitchFamily="34" charset="0"/>
              </a:rPr>
              <a:t> (later </a:t>
            </a:r>
            <a:r>
              <a:rPr lang="en-US" sz="2700" i="1" dirty="0" err="1">
                <a:solidFill>
                  <a:srgbClr val="002060"/>
                </a:solidFill>
                <a:latin typeface="Arial" panose="020B0604020202020204" pitchFamily="34" charset="0"/>
                <a:cs typeface="Arial" panose="020B0604020202020204" pitchFamily="34" charset="0"/>
              </a:rPr>
              <a:t>feets</a:t>
            </a:r>
            <a:r>
              <a:rPr lang="en-US" sz="2700" dirty="0">
                <a:solidFill>
                  <a:srgbClr val="002060"/>
                </a:solidFill>
                <a:latin typeface="Arial" panose="020B0604020202020204" pitchFamily="34" charset="0"/>
                <a:cs typeface="Arial" panose="020B0604020202020204" pitchFamily="34" charset="0"/>
              </a:rPr>
              <a:t>) and presumably enabled the change from plural </a:t>
            </a:r>
            <a:r>
              <a:rPr lang="en-US" sz="2700" i="1" dirty="0" err="1">
                <a:solidFill>
                  <a:srgbClr val="002060"/>
                </a:solidFill>
                <a:latin typeface="Arial" panose="020B0604020202020204" pitchFamily="34" charset="0"/>
                <a:cs typeface="Arial" panose="020B0604020202020204" pitchFamily="34" charset="0"/>
              </a:rPr>
              <a:t>bec</a:t>
            </a:r>
            <a:r>
              <a:rPr lang="en-US" sz="2700" dirty="0">
                <a:solidFill>
                  <a:srgbClr val="002060"/>
                </a:solidFill>
                <a:latin typeface="Arial" panose="020B0604020202020204" pitchFamily="34" charset="0"/>
                <a:cs typeface="Arial" panose="020B0604020202020204" pitchFamily="34" charset="0"/>
              </a:rPr>
              <a:t> to </a:t>
            </a:r>
            <a:r>
              <a:rPr lang="en-US" sz="2700" i="1" dirty="0">
                <a:solidFill>
                  <a:srgbClr val="002060"/>
                </a:solidFill>
                <a:latin typeface="Arial" panose="020B0604020202020204" pitchFamily="34" charset="0"/>
                <a:cs typeface="Arial" panose="020B0604020202020204" pitchFamily="34" charset="0"/>
              </a:rPr>
              <a:t>books</a:t>
            </a:r>
            <a:r>
              <a:rPr lang="en-US" sz="2700" dirty="0">
                <a:solidFill>
                  <a:srgbClr val="002060"/>
                </a:solidFill>
                <a:latin typeface="Arial" panose="020B0604020202020204" pitchFamily="34" charset="0"/>
                <a:cs typeface="Arial" panose="020B0604020202020204" pitchFamily="34" charset="0"/>
              </a:rPr>
              <a:t>).</a:t>
            </a:r>
          </a:p>
          <a:p>
            <a:r>
              <a:rPr lang="en-US" sz="2700" dirty="0">
                <a:solidFill>
                  <a:srgbClr val="002060"/>
                </a:solidFill>
                <a:latin typeface="Arial" panose="020B0604020202020204" pitchFamily="34" charset="0"/>
                <a:cs typeface="Arial" panose="020B0604020202020204" pitchFamily="34" charset="0"/>
              </a:rPr>
              <a:t>Bybee has thought a lot about why analogization does not happen, and proposes that is because highly frequent items are strongly represented in memory (see Bybee 2010: 24-25).</a:t>
            </a:r>
          </a:p>
          <a:p>
            <a:pPr marL="0" indent="0">
              <a:buNone/>
            </a:pPr>
            <a:r>
              <a:rPr lang="en-US" sz="2700" dirty="0">
                <a:solidFill>
                  <a:srgbClr val="002060"/>
                </a:solidFill>
                <a:latin typeface="Arial" panose="020B0604020202020204" pitchFamily="34" charset="0"/>
                <a:cs typeface="Arial" panose="020B0604020202020204" pitchFamily="34" charset="0"/>
              </a:rPr>
              <a:t>• I am puzzled by </a:t>
            </a:r>
            <a:r>
              <a:rPr lang="en-US" sz="2700" i="1" dirty="0">
                <a:solidFill>
                  <a:srgbClr val="002060"/>
                </a:solidFill>
                <a:latin typeface="Arial" panose="020B0604020202020204" pitchFamily="34" charset="0"/>
                <a:cs typeface="Arial" panose="020B0604020202020204" pitchFamily="34" charset="0"/>
              </a:rPr>
              <a:t>goose-geese</a:t>
            </a:r>
            <a:r>
              <a:rPr lang="en-US" sz="2700" dirty="0">
                <a:solidFill>
                  <a:srgbClr val="002060"/>
                </a:solidFill>
                <a:latin typeface="Arial" panose="020B0604020202020204" pitchFamily="34" charset="0"/>
                <a:cs typeface="Arial" panose="020B0604020202020204" pitchFamily="34" charset="0"/>
              </a:rPr>
              <a:t>, if this is so. </a:t>
            </a:r>
            <a:endParaRPr lang="en-FR" sz="2700" dirty="0">
              <a:solidFill>
                <a:srgbClr val="002060"/>
              </a:solidFill>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3BFFC070-C7DB-CC43-9E63-57CB5BA9038A}"/>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3235722-6680-094D-81B4-A0E1C5E584CC}"/>
              </a:ext>
            </a:extLst>
          </p:cNvPr>
          <p:cNvSpPr>
            <a:spLocks noGrp="1"/>
          </p:cNvSpPr>
          <p:nvPr>
            <p:ph type="sldNum" sz="quarter" idx="12"/>
          </p:nvPr>
        </p:nvSpPr>
        <p:spPr/>
        <p:txBody>
          <a:bodyPr/>
          <a:lstStyle/>
          <a:p>
            <a:fld id="{445D6A16-DBF7-2546-8F64-E616AA8F08E4}" type="slidenum">
              <a:rPr lang="en-FR" smtClean="0"/>
              <a:t>23</a:t>
            </a:fld>
            <a:endParaRPr lang="en-FR"/>
          </a:p>
        </p:txBody>
      </p:sp>
    </p:spTree>
    <p:extLst>
      <p:ext uri="{BB962C8B-B14F-4D97-AF65-F5344CB8AC3E}">
        <p14:creationId xmlns:p14="http://schemas.microsoft.com/office/powerpoint/2010/main" val="817930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821B-46B1-D741-BBF2-8D0EDF194C6E}"/>
              </a:ext>
            </a:extLst>
          </p:cNvPr>
          <p:cNvSpPr>
            <a:spLocks noGrp="1"/>
          </p:cNvSpPr>
          <p:nvPr>
            <p:ph type="title"/>
          </p:nvPr>
        </p:nvSpPr>
        <p:spPr>
          <a:xfrm>
            <a:off x="670932" y="301083"/>
            <a:ext cx="10515600" cy="843196"/>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of change: borrowing</a:t>
            </a:r>
          </a:p>
        </p:txBody>
      </p:sp>
      <p:sp>
        <p:nvSpPr>
          <p:cNvPr id="3" name="Content Placeholder 2">
            <a:extLst>
              <a:ext uri="{FF2B5EF4-FFF2-40B4-BE49-F238E27FC236}">
                <a16:creationId xmlns:a16="http://schemas.microsoft.com/office/drawing/2014/main" id="{EB2BDBAE-CB81-FD44-8F4C-198F60D0234B}"/>
              </a:ext>
            </a:extLst>
          </p:cNvPr>
          <p:cNvSpPr>
            <a:spLocks noGrp="1"/>
          </p:cNvSpPr>
          <p:nvPr>
            <p:ph idx="1"/>
          </p:nvPr>
        </p:nvSpPr>
        <p:spPr>
          <a:xfrm>
            <a:off x="838200" y="1494263"/>
            <a:ext cx="10515600" cy="4682700"/>
          </a:xfrm>
        </p:spPr>
        <p:txBody>
          <a:bodyPr>
            <a:normAutofit lnSpcReduction="10000"/>
          </a:bodyPr>
          <a:lstStyle/>
          <a:p>
            <a:r>
              <a:rPr lang="en-FR" dirty="0">
                <a:solidFill>
                  <a:srgbClr val="002060"/>
                </a:solidFill>
                <a:cs typeface="Arial" panose="020B0604020202020204" pitchFamily="34" charset="0"/>
              </a:rPr>
              <a:t>Contact with speakers from other groups inevitably leads to change.</a:t>
            </a:r>
          </a:p>
          <a:p>
            <a:r>
              <a:rPr lang="en-FR" dirty="0">
                <a:solidFill>
                  <a:srgbClr val="002060"/>
                </a:solidFill>
                <a:cs typeface="Arial" panose="020B0604020202020204" pitchFamily="34" charset="0"/>
              </a:rPr>
              <a:t>But</a:t>
            </a:r>
            <a:r>
              <a:rPr lang="en-FR" dirty="0">
                <a:solidFill>
                  <a:srgbClr val="00B050"/>
                </a:solidFill>
                <a:cs typeface="Arial" panose="020B0604020202020204" pitchFamily="34" charset="0"/>
              </a:rPr>
              <a:t> “[a]ny influence of language contact </a:t>
            </a:r>
            <a:r>
              <a:rPr lang="en-GB" dirty="0">
                <a:solidFill>
                  <a:srgbClr val="00B050"/>
                </a:solidFill>
                <a:cs typeface="Arial" panose="020B0604020202020204" pitchFamily="34" charset="0"/>
              </a:rPr>
              <a:t>on</a:t>
            </a:r>
            <a:r>
              <a:rPr lang="en-FR" dirty="0">
                <a:solidFill>
                  <a:srgbClr val="00B050"/>
                </a:solidFill>
                <a:cs typeface="Arial" panose="020B0604020202020204" pitchFamily="34" charset="0"/>
              </a:rPr>
              <a:t> language change beyond borrowing lexical items requires extensive bilingualism” </a:t>
            </a:r>
            <a:r>
              <a:rPr lang="en-FR" dirty="0">
                <a:solidFill>
                  <a:srgbClr val="002060"/>
                </a:solidFill>
                <a:cs typeface="Arial" panose="020B0604020202020204" pitchFamily="34" charset="0"/>
              </a:rPr>
              <a:t>(Bybee 2015: 248).</a:t>
            </a:r>
          </a:p>
          <a:p>
            <a:pPr lvl="0"/>
            <a:r>
              <a:rPr lang="en-FR" dirty="0">
                <a:solidFill>
                  <a:srgbClr val="002060"/>
                </a:solidFill>
                <a:cs typeface="Arial" panose="020B0604020202020204" pitchFamily="34" charset="0"/>
              </a:rPr>
              <a:t>We should not underestimate the role of writing and reading. There has recently been interest in the influence of translations and cultural traditions not only on literate writers and readers but on non-literate lg. users who listen to sermons, homilies, etc. </a:t>
            </a:r>
          </a:p>
          <a:p>
            <a:pPr lvl="0"/>
            <a:r>
              <a:rPr lang="en-GB" dirty="0">
                <a:solidFill>
                  <a:srgbClr val="002060"/>
                </a:solidFill>
                <a:cs typeface="Arial" panose="020B0604020202020204" pitchFamily="34" charset="0"/>
              </a:rPr>
              <a:t>See </a:t>
            </a:r>
            <a:r>
              <a:rPr lang="en-GB" dirty="0" err="1">
                <a:solidFill>
                  <a:srgbClr val="002060"/>
                </a:solidFill>
                <a:cs typeface="Arial" panose="020B0604020202020204" pitchFamily="34" charset="0"/>
              </a:rPr>
              <a:t>Borreguero</a:t>
            </a:r>
            <a:r>
              <a:rPr lang="en-GB" dirty="0">
                <a:solidFill>
                  <a:srgbClr val="002060"/>
                </a:solidFill>
                <a:cs typeface="Arial" panose="020B0604020202020204" pitchFamily="34" charset="0"/>
              </a:rPr>
              <a:t> </a:t>
            </a:r>
            <a:r>
              <a:rPr lang="en-GB" dirty="0" err="1">
                <a:solidFill>
                  <a:srgbClr val="002060"/>
                </a:solidFill>
                <a:cs typeface="Arial" panose="020B0604020202020204" pitchFamily="34" charset="0"/>
              </a:rPr>
              <a:t>Zuloaga’s</a:t>
            </a:r>
            <a:r>
              <a:rPr lang="en-GB" dirty="0">
                <a:solidFill>
                  <a:srgbClr val="002060"/>
                </a:solidFill>
                <a:cs typeface="Arial" panose="020B0604020202020204" pitchFamily="34" charset="0"/>
              </a:rPr>
              <a:t> (2018) constructional perspective on the importance of discourse traditions in the development of temporal adverbs into connectives in Italian and Spanish.</a:t>
            </a:r>
            <a:r>
              <a:rPr lang="en-FR" dirty="0">
                <a:solidFill>
                  <a:srgbClr val="002060"/>
                </a:solidFill>
                <a:cs typeface="Arial" panose="020B0604020202020204" pitchFamily="34" charset="0"/>
              </a:rPr>
              <a:t> </a:t>
            </a:r>
          </a:p>
        </p:txBody>
      </p:sp>
      <p:sp>
        <p:nvSpPr>
          <p:cNvPr id="4" name="Footer Placeholder 3">
            <a:extLst>
              <a:ext uri="{FF2B5EF4-FFF2-40B4-BE49-F238E27FC236}">
                <a16:creationId xmlns:a16="http://schemas.microsoft.com/office/drawing/2014/main" id="{C46F0333-6DC2-9545-AA4B-421968CB84C9}"/>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08D8410-D3E5-C742-BDED-C76CA7914ACB}"/>
              </a:ext>
            </a:extLst>
          </p:cNvPr>
          <p:cNvSpPr>
            <a:spLocks noGrp="1"/>
          </p:cNvSpPr>
          <p:nvPr>
            <p:ph type="sldNum" sz="quarter" idx="12"/>
          </p:nvPr>
        </p:nvSpPr>
        <p:spPr/>
        <p:txBody>
          <a:bodyPr/>
          <a:lstStyle/>
          <a:p>
            <a:fld id="{445D6A16-DBF7-2546-8F64-E616AA8F08E4}" type="slidenum">
              <a:rPr lang="en-FR" smtClean="0"/>
              <a:t>24</a:t>
            </a:fld>
            <a:endParaRPr lang="en-FR"/>
          </a:p>
        </p:txBody>
      </p:sp>
    </p:spTree>
    <p:extLst>
      <p:ext uri="{BB962C8B-B14F-4D97-AF65-F5344CB8AC3E}">
        <p14:creationId xmlns:p14="http://schemas.microsoft.com/office/powerpoint/2010/main" val="4293136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94CEA-D261-ED4F-9FB8-4CFB115C5D6E}"/>
              </a:ext>
            </a:extLst>
          </p:cNvPr>
          <p:cNvSpPr>
            <a:spLocks noGrp="1"/>
          </p:cNvSpPr>
          <p:nvPr>
            <p:ph type="title"/>
          </p:nvPr>
        </p:nvSpPr>
        <p:spPr>
          <a:xfrm>
            <a:off x="838200" y="365126"/>
            <a:ext cx="10515600" cy="794602"/>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pragmatic inferencing</a:t>
            </a:r>
          </a:p>
        </p:txBody>
      </p:sp>
      <p:sp>
        <p:nvSpPr>
          <p:cNvPr id="3" name="Content Placeholder 2">
            <a:extLst>
              <a:ext uri="{FF2B5EF4-FFF2-40B4-BE49-F238E27FC236}">
                <a16:creationId xmlns:a16="http://schemas.microsoft.com/office/drawing/2014/main" id="{B42ED50A-B5AD-D548-8490-A2DFE8CD878B}"/>
              </a:ext>
            </a:extLst>
          </p:cNvPr>
          <p:cNvSpPr>
            <a:spLocks noGrp="1"/>
          </p:cNvSpPr>
          <p:nvPr>
            <p:ph idx="1"/>
          </p:nvPr>
        </p:nvSpPr>
        <p:spPr>
          <a:xfrm>
            <a:off x="838200" y="1471961"/>
            <a:ext cx="10515600" cy="4705002"/>
          </a:xfrm>
        </p:spPr>
        <p:txBody>
          <a:bodyPr>
            <a:normAutofit/>
          </a:bodyPr>
          <a:lstStyle/>
          <a:p>
            <a:r>
              <a:rPr lang="en-FR" dirty="0">
                <a:solidFill>
                  <a:srgbClr val="002060"/>
                </a:solidFill>
                <a:cs typeface="Arial" panose="020B0604020202020204" pitchFamily="34" charset="0"/>
              </a:rPr>
              <a:t>Neoanalysis, analogy, and borrowing all impact most aspects of language. Pragmatic inferencing mainly impacts meaning.</a:t>
            </a:r>
          </a:p>
          <a:p>
            <a:r>
              <a:rPr lang="en-US" dirty="0">
                <a:solidFill>
                  <a:srgbClr val="002060"/>
                </a:solidFill>
                <a:cs typeface="Arial" panose="020B0604020202020204" pitchFamily="34" charset="0"/>
              </a:rPr>
              <a:t>Traugott &amp; Dasher (2002: 35) propose that: </a:t>
            </a:r>
            <a:r>
              <a:rPr lang="en-US" dirty="0">
                <a:solidFill>
                  <a:srgbClr val="00B050"/>
                </a:solidFill>
                <a:cs typeface="Arial" panose="020B0604020202020204" pitchFamily="34" charset="0"/>
              </a:rPr>
              <a:t>“historically there is a path from coded meanings to utterance-token meanings to utterance-type, pragmatically polysemous meanings to new semantically polysemous (coded) meanings”. </a:t>
            </a:r>
          </a:p>
          <a:p>
            <a:r>
              <a:rPr lang="en-US" dirty="0">
                <a:solidFill>
                  <a:srgbClr val="002060"/>
                </a:solidFill>
                <a:cs typeface="Arial" panose="020B0604020202020204" pitchFamily="34" charset="0"/>
              </a:rPr>
              <a:t>This hypothesis is called the Invited</a:t>
            </a:r>
          </a:p>
          <a:p>
            <a:pPr marL="0" indent="0">
              <a:buNone/>
            </a:pPr>
            <a:r>
              <a:rPr lang="en-US" dirty="0">
                <a:solidFill>
                  <a:srgbClr val="002060"/>
                </a:solidFill>
                <a:cs typeface="Arial" panose="020B0604020202020204" pitchFamily="34" charset="0"/>
              </a:rPr>
              <a:t>   Inferencing Theory of Semantic Change </a:t>
            </a:r>
          </a:p>
          <a:p>
            <a:pPr marL="0" indent="0">
              <a:buNone/>
            </a:pPr>
            <a:r>
              <a:rPr lang="en-US" dirty="0">
                <a:solidFill>
                  <a:srgbClr val="002060"/>
                </a:solidFill>
                <a:cs typeface="Arial" panose="020B0604020202020204" pitchFamily="34" charset="0"/>
              </a:rPr>
              <a:t>   (IITSC)</a:t>
            </a:r>
            <a:r>
              <a:rPr lang="en-FR" dirty="0">
                <a:solidFill>
                  <a:srgbClr val="002060"/>
                </a:solidFill>
                <a:cs typeface="Arial" panose="020B0604020202020204" pitchFamily="34" charset="0"/>
              </a:rPr>
              <a:t>.</a:t>
            </a:r>
          </a:p>
        </p:txBody>
      </p:sp>
      <p:sp>
        <p:nvSpPr>
          <p:cNvPr id="4" name="Footer Placeholder 3">
            <a:extLst>
              <a:ext uri="{FF2B5EF4-FFF2-40B4-BE49-F238E27FC236}">
                <a16:creationId xmlns:a16="http://schemas.microsoft.com/office/drawing/2014/main" id="{74E8A0AF-CE01-6B47-ABCA-E10DCFBDC52A}"/>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0E7A596-B1D7-494A-BCDB-9C27FE556B11}"/>
              </a:ext>
            </a:extLst>
          </p:cNvPr>
          <p:cNvSpPr>
            <a:spLocks noGrp="1"/>
          </p:cNvSpPr>
          <p:nvPr>
            <p:ph type="sldNum" sz="quarter" idx="12"/>
          </p:nvPr>
        </p:nvSpPr>
        <p:spPr/>
        <p:txBody>
          <a:bodyPr/>
          <a:lstStyle/>
          <a:p>
            <a:fld id="{445D6A16-DBF7-2546-8F64-E616AA8F08E4}" type="slidenum">
              <a:rPr lang="en-FR" smtClean="0"/>
              <a:t>25</a:t>
            </a:fld>
            <a:endParaRPr lang="en-FR"/>
          </a:p>
        </p:txBody>
      </p:sp>
      <p:pic>
        <p:nvPicPr>
          <p:cNvPr id="7" name="Picture 6" descr="A person wearing a suit and tie&#10;&#10;Description automatically generated">
            <a:extLst>
              <a:ext uri="{FF2B5EF4-FFF2-40B4-BE49-F238E27FC236}">
                <a16:creationId xmlns:a16="http://schemas.microsoft.com/office/drawing/2014/main" id="{41F9F751-7687-0E49-941F-BF360DC2804A}"/>
              </a:ext>
            </a:extLst>
          </p:cNvPr>
          <p:cNvPicPr>
            <a:picLocks noChangeAspect="1"/>
          </p:cNvPicPr>
          <p:nvPr/>
        </p:nvPicPr>
        <p:blipFill>
          <a:blip r:embed="rId2"/>
          <a:stretch>
            <a:fillRect/>
          </a:stretch>
        </p:blipFill>
        <p:spPr>
          <a:xfrm>
            <a:off x="8334022" y="4064528"/>
            <a:ext cx="1928812" cy="1928813"/>
          </a:xfrm>
          <a:prstGeom prst="rect">
            <a:avLst/>
          </a:prstGeom>
        </p:spPr>
      </p:pic>
    </p:spTree>
    <p:extLst>
      <p:ext uri="{BB962C8B-B14F-4D97-AF65-F5344CB8AC3E}">
        <p14:creationId xmlns:p14="http://schemas.microsoft.com/office/powerpoint/2010/main" val="276391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DE634-9A76-4B48-AC4C-560C08C400E2}"/>
              </a:ext>
            </a:extLst>
          </p:cNvPr>
          <p:cNvSpPr>
            <a:spLocks noGrp="1"/>
          </p:cNvSpPr>
          <p:nvPr>
            <p:ph type="title"/>
          </p:nvPr>
        </p:nvSpPr>
        <p:spPr>
          <a:xfrm>
            <a:off x="838200" y="136525"/>
            <a:ext cx="10515600" cy="67627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pragmatic inferencing</a:t>
            </a:r>
            <a:endParaRPr lang="en-FR" sz="4000" dirty="0"/>
          </a:p>
        </p:txBody>
      </p:sp>
      <p:sp>
        <p:nvSpPr>
          <p:cNvPr id="3" name="Content Placeholder 2">
            <a:extLst>
              <a:ext uri="{FF2B5EF4-FFF2-40B4-BE49-F238E27FC236}">
                <a16:creationId xmlns:a16="http://schemas.microsoft.com/office/drawing/2014/main" id="{70773F04-47D9-044B-856F-6B1693B930CD}"/>
              </a:ext>
            </a:extLst>
          </p:cNvPr>
          <p:cNvSpPr>
            <a:spLocks noGrp="1"/>
          </p:cNvSpPr>
          <p:nvPr>
            <p:ph idx="1"/>
          </p:nvPr>
        </p:nvSpPr>
        <p:spPr>
          <a:xfrm>
            <a:off x="760141" y="1117600"/>
            <a:ext cx="10515600" cy="4821683"/>
          </a:xfrm>
        </p:spPr>
        <p:txBody>
          <a:bodyPr>
            <a:normAutofit fontScale="92500" lnSpcReduction="10000"/>
          </a:bodyPr>
          <a:lstStyle/>
          <a:p>
            <a:r>
              <a:rPr lang="en-FR" dirty="0">
                <a:solidFill>
                  <a:srgbClr val="002060"/>
                </a:solidFill>
              </a:rPr>
              <a:t>There is nothing about context in the statement. And “coded” implies change is semantic. It is better stated as:</a:t>
            </a:r>
          </a:p>
          <a:p>
            <a:pPr marL="0" indent="0">
              <a:buNone/>
            </a:pPr>
            <a:r>
              <a:rPr lang="en-US" dirty="0">
                <a:solidFill>
                  <a:srgbClr val="00B050"/>
                </a:solidFill>
              </a:rPr>
              <a:t>       Linguistic data provides evidence that over time language users</a:t>
            </a:r>
          </a:p>
          <a:p>
            <a:pPr marL="0" indent="0">
              <a:buNone/>
            </a:pPr>
            <a:r>
              <a:rPr lang="en-US" dirty="0">
                <a:solidFill>
                  <a:srgbClr val="00B050"/>
                </a:solidFill>
              </a:rPr>
              <a:t>       may come to associate particular meanings with an expression </a:t>
            </a:r>
            <a:r>
              <a:rPr lang="en-US" i="1" dirty="0">
                <a:solidFill>
                  <a:srgbClr val="00B050"/>
                </a:solidFill>
              </a:rPr>
              <a:t>E</a:t>
            </a:r>
          </a:p>
          <a:p>
            <a:pPr marL="0" indent="0">
              <a:buNone/>
            </a:pPr>
            <a:r>
              <a:rPr lang="en-US" i="1" dirty="0">
                <a:solidFill>
                  <a:srgbClr val="00B050"/>
                </a:solidFill>
              </a:rPr>
              <a:t>      </a:t>
            </a:r>
            <a:r>
              <a:rPr lang="en-US" dirty="0">
                <a:solidFill>
                  <a:srgbClr val="00B050"/>
                </a:solidFill>
              </a:rPr>
              <a:t> and later generations may interpret these as conventionalized</a:t>
            </a:r>
          </a:p>
          <a:p>
            <a:pPr marL="0" indent="0">
              <a:buNone/>
            </a:pPr>
            <a:r>
              <a:rPr lang="en-US" dirty="0">
                <a:solidFill>
                  <a:srgbClr val="00B050"/>
                </a:solidFill>
              </a:rPr>
              <a:t>       meanings. </a:t>
            </a:r>
          </a:p>
          <a:p>
            <a:pPr marL="0" indent="0">
              <a:buNone/>
            </a:pPr>
            <a:r>
              <a:rPr lang="en-US" dirty="0">
                <a:solidFill>
                  <a:srgbClr val="002060"/>
                </a:solidFill>
              </a:rPr>
              <a:t>•  By “meanings” is meant “semantics, pragmatics, discourse functions”.</a:t>
            </a:r>
          </a:p>
          <a:p>
            <a:pPr marL="0" indent="0">
              <a:buNone/>
            </a:pPr>
            <a:r>
              <a:rPr lang="en-US" dirty="0">
                <a:solidFill>
                  <a:srgbClr val="002060"/>
                </a:solidFill>
              </a:rPr>
              <a:t>•  By hypothesis, the mechanism that enables such changes is that </a:t>
            </a:r>
          </a:p>
          <a:p>
            <a:pPr marL="0" indent="0">
              <a:buNone/>
            </a:pPr>
            <a:r>
              <a:rPr lang="en-US" dirty="0">
                <a:solidFill>
                  <a:srgbClr val="002060"/>
                </a:solidFill>
              </a:rPr>
              <a:t>    SP/</a:t>
            </a:r>
            <a:r>
              <a:rPr lang="en-US" dirty="0" err="1">
                <a:solidFill>
                  <a:srgbClr val="002060"/>
                </a:solidFill>
              </a:rPr>
              <a:t>Ws</a:t>
            </a:r>
            <a:r>
              <a:rPr lang="en-US" dirty="0">
                <a:solidFill>
                  <a:srgbClr val="002060"/>
                </a:solidFill>
              </a:rPr>
              <a:t> implicate pragmatic meanings and invite AD/Rs to interpret them </a:t>
            </a:r>
          </a:p>
          <a:p>
            <a:pPr marL="0" indent="0">
              <a:buNone/>
            </a:pPr>
            <a:r>
              <a:rPr lang="en-US" dirty="0">
                <a:solidFill>
                  <a:srgbClr val="002060"/>
                </a:solidFill>
              </a:rPr>
              <a:t>    in specific discourse contexts, while AD/Rs may infer those or different</a:t>
            </a:r>
          </a:p>
          <a:p>
            <a:pPr marL="0" indent="0">
              <a:buNone/>
            </a:pPr>
            <a:r>
              <a:rPr lang="en-US" dirty="0">
                <a:solidFill>
                  <a:srgbClr val="002060"/>
                </a:solidFill>
              </a:rPr>
              <a:t>    meanings. </a:t>
            </a:r>
            <a:endParaRPr lang="en-FR" dirty="0">
              <a:solidFill>
                <a:srgbClr val="002060"/>
              </a:solidFill>
            </a:endParaRPr>
          </a:p>
          <a:p>
            <a:pPr marL="0" indent="0">
              <a:buNone/>
            </a:pPr>
            <a:endParaRPr lang="en-FR" dirty="0"/>
          </a:p>
        </p:txBody>
      </p:sp>
      <p:sp>
        <p:nvSpPr>
          <p:cNvPr id="4" name="Footer Placeholder 3">
            <a:extLst>
              <a:ext uri="{FF2B5EF4-FFF2-40B4-BE49-F238E27FC236}">
                <a16:creationId xmlns:a16="http://schemas.microsoft.com/office/drawing/2014/main" id="{DAA8512E-19A4-2A4B-96DB-A4F45F7CC36F}"/>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7E439140-8B35-4A4A-BCD3-5051120FFB30}"/>
              </a:ext>
            </a:extLst>
          </p:cNvPr>
          <p:cNvSpPr>
            <a:spLocks noGrp="1"/>
          </p:cNvSpPr>
          <p:nvPr>
            <p:ph type="sldNum" sz="quarter" idx="12"/>
          </p:nvPr>
        </p:nvSpPr>
        <p:spPr/>
        <p:txBody>
          <a:bodyPr/>
          <a:lstStyle/>
          <a:p>
            <a:fld id="{445D6A16-DBF7-2546-8F64-E616AA8F08E4}" type="slidenum">
              <a:rPr lang="en-FR" smtClean="0"/>
              <a:t>26</a:t>
            </a:fld>
            <a:endParaRPr lang="en-FR"/>
          </a:p>
        </p:txBody>
      </p:sp>
    </p:spTree>
    <p:extLst>
      <p:ext uri="{BB962C8B-B14F-4D97-AF65-F5344CB8AC3E}">
        <p14:creationId xmlns:p14="http://schemas.microsoft.com/office/powerpoint/2010/main" val="1965133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D3BFC-5E2C-6844-9731-63EEE1D1EFEB}"/>
              </a:ext>
            </a:extLst>
          </p:cNvPr>
          <p:cNvSpPr>
            <a:spLocks noGrp="1"/>
          </p:cNvSpPr>
          <p:nvPr>
            <p:ph type="title"/>
          </p:nvPr>
        </p:nvSpPr>
        <p:spPr>
          <a:xfrm>
            <a:off x="838200" y="249237"/>
            <a:ext cx="10515600" cy="86360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Mechanisms: pragmatic inferencing</a:t>
            </a:r>
            <a:endParaRPr lang="en-FR" sz="4000" dirty="0"/>
          </a:p>
        </p:txBody>
      </p:sp>
      <p:sp>
        <p:nvSpPr>
          <p:cNvPr id="3" name="Content Placeholder 2">
            <a:extLst>
              <a:ext uri="{FF2B5EF4-FFF2-40B4-BE49-F238E27FC236}">
                <a16:creationId xmlns:a16="http://schemas.microsoft.com/office/drawing/2014/main" id="{8088E22C-2C71-844B-9829-BEDB766D6685}"/>
              </a:ext>
            </a:extLst>
          </p:cNvPr>
          <p:cNvSpPr>
            <a:spLocks noGrp="1"/>
          </p:cNvSpPr>
          <p:nvPr>
            <p:ph idx="1"/>
          </p:nvPr>
        </p:nvSpPr>
        <p:spPr>
          <a:xfrm>
            <a:off x="838200" y="1293541"/>
            <a:ext cx="10515600" cy="4883422"/>
          </a:xfrm>
        </p:spPr>
        <p:txBody>
          <a:bodyPr>
            <a:normAutofit fontScale="92500" lnSpcReduction="10000"/>
          </a:bodyPr>
          <a:lstStyle/>
          <a:p>
            <a:r>
              <a:rPr lang="en-FR" dirty="0">
                <a:solidFill>
                  <a:srgbClr val="002060"/>
                </a:solidFill>
                <a:cs typeface="Arial" panose="020B0604020202020204" pitchFamily="34" charset="0"/>
              </a:rPr>
              <a:t>For example, T&amp;T (2013: 218) discuss (5):</a:t>
            </a:r>
          </a:p>
          <a:p>
            <a:pPr marL="0" indent="0">
              <a:buNone/>
            </a:pPr>
            <a:r>
              <a:rPr lang="en-US" dirty="0">
                <a:solidFill>
                  <a:srgbClr val="00B050"/>
                </a:solidFill>
                <a:cs typeface="Arial" panose="020B0604020202020204" pitchFamily="34" charset="0"/>
              </a:rPr>
              <a:t>(5) </a:t>
            </a:r>
            <a:r>
              <a:rPr lang="en-US" dirty="0" err="1">
                <a:solidFill>
                  <a:srgbClr val="00B050"/>
                </a:solidFill>
                <a:cs typeface="Arial" panose="020B0604020202020204" pitchFamily="34" charset="0"/>
              </a:rPr>
              <a:t>ther</a:t>
            </a:r>
            <a:r>
              <a:rPr lang="en-US" dirty="0">
                <a:solidFill>
                  <a:srgbClr val="00B050"/>
                </a:solidFill>
                <a:cs typeface="Arial" panose="020B0604020202020204" pitchFamily="34" charset="0"/>
              </a:rPr>
              <a:t>     passed a </a:t>
            </a:r>
            <a:r>
              <a:rPr lang="en-US" dirty="0" err="1">
                <a:solidFill>
                  <a:srgbClr val="00B050"/>
                </a:solidFill>
                <a:cs typeface="Arial" panose="020B0604020202020204" pitchFamily="34" charset="0"/>
              </a:rPr>
              <a:t>theef</a:t>
            </a:r>
            <a:r>
              <a:rPr lang="en-US" dirty="0">
                <a:solidFill>
                  <a:srgbClr val="00B050"/>
                </a:solidFill>
                <a:cs typeface="Arial" panose="020B0604020202020204" pitchFamily="34" charset="0"/>
              </a:rPr>
              <a:t> </a:t>
            </a:r>
            <a:r>
              <a:rPr lang="en-US" dirty="0" err="1">
                <a:solidFill>
                  <a:srgbClr val="00B050"/>
                </a:solidFill>
                <a:cs typeface="Arial" panose="020B0604020202020204" pitchFamily="34" charset="0"/>
              </a:rPr>
              <a:t>byfore</a:t>
            </a:r>
            <a:r>
              <a:rPr lang="en-US" dirty="0">
                <a:solidFill>
                  <a:srgbClr val="00B050"/>
                </a:solidFill>
                <a:cs typeface="Arial" panose="020B0604020202020204" pitchFamily="34" charset="0"/>
              </a:rPr>
              <a:t>  </a:t>
            </a:r>
            <a:r>
              <a:rPr lang="en-US" dirty="0" err="1">
                <a:solidFill>
                  <a:srgbClr val="00B050"/>
                </a:solidFill>
                <a:cs typeface="Arial" panose="020B0604020202020204" pitchFamily="34" charset="0"/>
              </a:rPr>
              <a:t>alexandre</a:t>
            </a:r>
            <a:r>
              <a:rPr lang="en-US" dirty="0">
                <a:solidFill>
                  <a:srgbClr val="00B050"/>
                </a:solidFill>
                <a:cs typeface="Arial" panose="020B0604020202020204" pitchFamily="34" charset="0"/>
              </a:rPr>
              <a:t> that</a:t>
            </a:r>
            <a:r>
              <a:rPr lang="en-US" b="1" i="1" dirty="0">
                <a:solidFill>
                  <a:srgbClr val="00B050"/>
                </a:solidFill>
                <a:cs typeface="Arial" panose="020B0604020202020204" pitchFamily="34" charset="0"/>
              </a:rPr>
              <a:t>  was </a:t>
            </a:r>
            <a:r>
              <a:rPr lang="en-US" b="1" i="1" dirty="0" err="1">
                <a:solidFill>
                  <a:srgbClr val="00B050"/>
                </a:solidFill>
                <a:cs typeface="Arial" panose="020B0604020202020204" pitchFamily="34" charset="0"/>
              </a:rPr>
              <a:t>goyng</a:t>
            </a:r>
            <a:r>
              <a:rPr lang="en-US" b="1" i="1" dirty="0">
                <a:solidFill>
                  <a:srgbClr val="00B050"/>
                </a:solidFill>
                <a:cs typeface="Arial" panose="020B0604020202020204" pitchFamily="34" charset="0"/>
              </a:rPr>
              <a:t> to </a:t>
            </a:r>
            <a:endParaRPr lang="en-US" dirty="0">
              <a:solidFill>
                <a:srgbClr val="00B050"/>
              </a:solidFill>
              <a:cs typeface="Arial" panose="020B0604020202020204" pitchFamily="34" charset="0"/>
            </a:endParaRPr>
          </a:p>
          <a:p>
            <a:pPr marL="0" indent="0">
              <a:buNone/>
            </a:pPr>
            <a:r>
              <a:rPr lang="en-US" dirty="0">
                <a:solidFill>
                  <a:srgbClr val="00B050"/>
                </a:solidFill>
                <a:cs typeface="Arial" panose="020B0604020202020204" pitchFamily="34" charset="0"/>
              </a:rPr>
              <a:t>      there   passed a thief   before  Alexander who was going  to</a:t>
            </a:r>
          </a:p>
          <a:p>
            <a:pPr marL="0" indent="0">
              <a:buNone/>
            </a:pPr>
            <a:r>
              <a:rPr lang="en-US" dirty="0">
                <a:solidFill>
                  <a:srgbClr val="00B050"/>
                </a:solidFill>
                <a:cs typeface="Arial" panose="020B0604020202020204" pitchFamily="34" charset="0"/>
              </a:rPr>
              <a:t>      be hanged  </a:t>
            </a:r>
            <a:r>
              <a:rPr lang="en-US" dirty="0" err="1">
                <a:solidFill>
                  <a:srgbClr val="00B050"/>
                </a:solidFill>
                <a:cs typeface="Arial" panose="020B0604020202020204" pitchFamily="34" charset="0"/>
              </a:rPr>
              <a:t>whiche</a:t>
            </a:r>
            <a:r>
              <a:rPr lang="en-US" dirty="0">
                <a:solidFill>
                  <a:srgbClr val="00B050"/>
                </a:solidFill>
                <a:cs typeface="Arial" panose="020B0604020202020204" pitchFamily="34" charset="0"/>
              </a:rPr>
              <a:t> </a:t>
            </a:r>
            <a:r>
              <a:rPr lang="en-US" dirty="0" err="1">
                <a:solidFill>
                  <a:srgbClr val="00B050"/>
                </a:solidFill>
                <a:cs typeface="Arial" panose="020B0604020202020204" pitchFamily="34" charset="0"/>
              </a:rPr>
              <a:t>saide</a:t>
            </a:r>
            <a:r>
              <a:rPr lang="en-US" dirty="0">
                <a:solidFill>
                  <a:srgbClr val="00B050"/>
                </a:solidFill>
                <a:cs typeface="Arial" panose="020B0604020202020204" pitchFamily="34" charset="0"/>
              </a:rPr>
              <a:t> …</a:t>
            </a:r>
          </a:p>
          <a:p>
            <a:pPr marL="0" indent="0">
              <a:buNone/>
            </a:pPr>
            <a:r>
              <a:rPr lang="en-US" dirty="0">
                <a:solidFill>
                  <a:srgbClr val="00B050"/>
                </a:solidFill>
                <a:cs typeface="Arial" panose="020B0604020202020204" pitchFamily="34" charset="0"/>
              </a:rPr>
              <a:t>      be hanged  who      said  … </a:t>
            </a:r>
            <a:endParaRPr lang="en-FR" dirty="0">
              <a:solidFill>
                <a:srgbClr val="00B050"/>
              </a:solidFill>
              <a:cs typeface="Arial" panose="020B0604020202020204" pitchFamily="34" charset="0"/>
            </a:endParaRPr>
          </a:p>
          <a:p>
            <a:pPr marL="0" indent="0">
              <a:buNone/>
            </a:pPr>
            <a:r>
              <a:rPr lang="en-US" sz="2600" dirty="0">
                <a:solidFill>
                  <a:srgbClr val="00B050"/>
                </a:solidFill>
                <a:cs typeface="Arial" panose="020B0604020202020204" pitchFamily="34" charset="0"/>
              </a:rPr>
              <a:t>      (1477 </a:t>
            </a:r>
            <a:r>
              <a:rPr lang="en-US" sz="2600" dirty="0" err="1">
                <a:solidFill>
                  <a:srgbClr val="00B050"/>
                </a:solidFill>
                <a:cs typeface="Arial" panose="020B0604020202020204" pitchFamily="34" charset="0"/>
              </a:rPr>
              <a:t>Mubashshir</a:t>
            </a:r>
            <a:r>
              <a:rPr lang="en-US" sz="2600" dirty="0">
                <a:solidFill>
                  <a:srgbClr val="00B050"/>
                </a:solidFill>
                <a:cs typeface="Arial" panose="020B0604020202020204" pitchFamily="34" charset="0"/>
              </a:rPr>
              <a:t> ibn </a:t>
            </a:r>
            <a:r>
              <a:rPr lang="en-US" sz="2600" dirty="0" err="1">
                <a:solidFill>
                  <a:srgbClr val="00B050"/>
                </a:solidFill>
                <a:cs typeface="Arial" panose="020B0604020202020204" pitchFamily="34" charset="0"/>
              </a:rPr>
              <a:t>Fatik</a:t>
            </a:r>
            <a:r>
              <a:rPr lang="en-US" sz="2600" dirty="0">
                <a:solidFill>
                  <a:srgbClr val="00B050"/>
                </a:solidFill>
                <a:cs typeface="Arial" panose="020B0604020202020204" pitchFamily="34" charset="0"/>
              </a:rPr>
              <a:t>, Abu al-</a:t>
            </a:r>
            <a:r>
              <a:rPr lang="en-US" sz="2600" dirty="0" err="1">
                <a:solidFill>
                  <a:srgbClr val="00B050"/>
                </a:solidFill>
                <a:cs typeface="Arial" panose="020B0604020202020204" pitchFamily="34" charset="0"/>
              </a:rPr>
              <a:t>Wafa</a:t>
            </a:r>
            <a:r>
              <a:rPr lang="en-US" sz="2600" dirty="0">
                <a:solidFill>
                  <a:srgbClr val="00B050"/>
                </a:solidFill>
                <a:cs typeface="Arial" panose="020B0604020202020204" pitchFamily="34" charset="0"/>
              </a:rPr>
              <a:t>', 11th</a:t>
            </a:r>
            <a:r>
              <a:rPr lang="en-US" sz="2600" baseline="30000" dirty="0">
                <a:solidFill>
                  <a:srgbClr val="00B050"/>
                </a:solidFill>
                <a:cs typeface="Arial" panose="020B0604020202020204" pitchFamily="34" charset="0"/>
              </a:rPr>
              <a:t> </a:t>
            </a:r>
            <a:r>
              <a:rPr lang="en-US" sz="2600" dirty="0">
                <a:solidFill>
                  <a:srgbClr val="00B050"/>
                </a:solidFill>
                <a:cs typeface="Arial" panose="020B0604020202020204" pitchFamily="34" charset="0"/>
              </a:rPr>
              <a:t>C; </a:t>
            </a:r>
            <a:r>
              <a:rPr lang="en-US" sz="2600" i="1" dirty="0" err="1">
                <a:solidFill>
                  <a:srgbClr val="00B050"/>
                </a:solidFill>
                <a:cs typeface="Arial" panose="020B0604020202020204" pitchFamily="34" charset="0"/>
              </a:rPr>
              <a:t>Dictes</a:t>
            </a:r>
            <a:r>
              <a:rPr lang="en-US" sz="2600" i="1" dirty="0">
                <a:solidFill>
                  <a:srgbClr val="00B050"/>
                </a:solidFill>
                <a:cs typeface="Arial" panose="020B0604020202020204" pitchFamily="34" charset="0"/>
              </a:rPr>
              <a:t> or</a:t>
            </a:r>
          </a:p>
          <a:p>
            <a:pPr marL="0" indent="0">
              <a:buNone/>
            </a:pPr>
            <a:r>
              <a:rPr lang="en-US" sz="2600" i="1" dirty="0">
                <a:solidFill>
                  <a:srgbClr val="00B050"/>
                </a:solidFill>
                <a:cs typeface="Arial" panose="020B0604020202020204" pitchFamily="34" charset="0"/>
              </a:rPr>
              <a:t>      </a:t>
            </a:r>
            <a:r>
              <a:rPr lang="en-US" sz="2600" i="1" dirty="0" err="1">
                <a:solidFill>
                  <a:srgbClr val="00B050"/>
                </a:solidFill>
                <a:cs typeface="Arial" panose="020B0604020202020204" pitchFamily="34" charset="0"/>
              </a:rPr>
              <a:t>sayengis</a:t>
            </a:r>
            <a:r>
              <a:rPr lang="en-US" sz="2600" i="1" dirty="0">
                <a:solidFill>
                  <a:srgbClr val="00B050"/>
                </a:solidFill>
                <a:cs typeface="Arial" panose="020B0604020202020204" pitchFamily="34" charset="0"/>
              </a:rPr>
              <a:t> of the </a:t>
            </a:r>
            <a:r>
              <a:rPr lang="en-US" sz="2600" i="1" dirty="0" err="1">
                <a:solidFill>
                  <a:srgbClr val="00B050"/>
                </a:solidFill>
                <a:cs typeface="Arial" panose="020B0604020202020204" pitchFamily="34" charset="0"/>
              </a:rPr>
              <a:t>philosophhres</a:t>
            </a:r>
            <a:r>
              <a:rPr lang="en-US" sz="2600" dirty="0">
                <a:solidFill>
                  <a:srgbClr val="00B050"/>
                </a:solidFill>
                <a:cs typeface="Arial" panose="020B0604020202020204" pitchFamily="34" charset="0"/>
              </a:rPr>
              <a:t> [EEBO])</a:t>
            </a:r>
          </a:p>
          <a:p>
            <a:pPr marL="0" indent="0">
              <a:buNone/>
            </a:pPr>
            <a:r>
              <a:rPr lang="en-US" dirty="0">
                <a:solidFill>
                  <a:srgbClr val="002060"/>
                </a:solidFill>
                <a:cs typeface="Arial" panose="020B0604020202020204" pitchFamily="34" charset="0"/>
              </a:rPr>
              <a:t>•  The thief was being walked to his execution: ‘motion with a</a:t>
            </a:r>
          </a:p>
          <a:p>
            <a:pPr marL="0" indent="0">
              <a:buNone/>
            </a:pPr>
            <a:r>
              <a:rPr lang="en-US" dirty="0">
                <a:solidFill>
                  <a:srgbClr val="002060"/>
                </a:solidFill>
                <a:cs typeface="Arial" panose="020B0604020202020204" pitchFamily="34" charset="0"/>
              </a:rPr>
              <a:t>    purpose’.</a:t>
            </a:r>
          </a:p>
          <a:p>
            <a:pPr marL="0" indent="0">
              <a:buNone/>
            </a:pPr>
            <a:r>
              <a:rPr lang="en-US" dirty="0">
                <a:solidFill>
                  <a:srgbClr val="002060"/>
                </a:solidFill>
                <a:cs typeface="Arial" panose="020B0604020202020204" pitchFamily="34" charset="0"/>
              </a:rPr>
              <a:t>•  Relevant inferences: execution was in the future, the thief </a:t>
            </a:r>
          </a:p>
          <a:p>
            <a:pPr marL="0" indent="0">
              <a:buNone/>
            </a:pPr>
            <a:r>
              <a:rPr lang="en-US" dirty="0">
                <a:solidFill>
                  <a:srgbClr val="002060"/>
                </a:solidFill>
                <a:cs typeface="Arial" panose="020B0604020202020204" pitchFamily="34" charset="0"/>
              </a:rPr>
              <a:t>    was minimally agentive in the event.</a:t>
            </a:r>
          </a:p>
          <a:p>
            <a:pPr marL="0" indent="0">
              <a:buNone/>
            </a:pPr>
            <a:endParaRPr lang="en-FR"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3719588D-D88B-B144-81CB-51918D239F9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2B320C1-929D-5348-8592-8FE0DAC93F95}"/>
              </a:ext>
            </a:extLst>
          </p:cNvPr>
          <p:cNvSpPr>
            <a:spLocks noGrp="1"/>
          </p:cNvSpPr>
          <p:nvPr>
            <p:ph type="sldNum" sz="quarter" idx="12"/>
          </p:nvPr>
        </p:nvSpPr>
        <p:spPr/>
        <p:txBody>
          <a:bodyPr/>
          <a:lstStyle/>
          <a:p>
            <a:fld id="{445D6A16-DBF7-2546-8F64-E616AA8F08E4}" type="slidenum">
              <a:rPr lang="en-FR" smtClean="0"/>
              <a:t>27</a:t>
            </a:fld>
            <a:endParaRPr lang="en-FR"/>
          </a:p>
        </p:txBody>
      </p:sp>
    </p:spTree>
    <p:extLst>
      <p:ext uri="{BB962C8B-B14F-4D97-AF65-F5344CB8AC3E}">
        <p14:creationId xmlns:p14="http://schemas.microsoft.com/office/powerpoint/2010/main" val="313153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614CA-DAE1-7A44-B834-E16E23CDC1B9}"/>
              </a:ext>
            </a:extLst>
          </p:cNvPr>
          <p:cNvSpPr>
            <a:spLocks noGrp="1"/>
          </p:cNvSpPr>
          <p:nvPr>
            <p:ph type="title"/>
          </p:nvPr>
        </p:nvSpPr>
        <p:spPr>
          <a:xfrm>
            <a:off x="838200" y="365126"/>
            <a:ext cx="10515600" cy="560564"/>
          </a:xfrm>
        </p:spPr>
        <p:txBody>
          <a:bodyPr>
            <a:noAutofit/>
          </a:bodyPr>
          <a:lstStyle/>
          <a:p>
            <a:pPr algn="ctr"/>
            <a:r>
              <a:rPr lang="en-FR" sz="3600" dirty="0">
                <a:solidFill>
                  <a:srgbClr val="7030A0"/>
                </a:solidFill>
                <a:latin typeface="Arial" panose="020B0604020202020204" pitchFamily="34" charset="0"/>
                <a:cs typeface="Arial" panose="020B0604020202020204" pitchFamily="34" charset="0"/>
              </a:rPr>
              <a:t>Mechanisms of change: pragmatic inferencing</a:t>
            </a:r>
          </a:p>
        </p:txBody>
      </p:sp>
      <p:sp>
        <p:nvSpPr>
          <p:cNvPr id="3" name="Content Placeholder 2">
            <a:extLst>
              <a:ext uri="{FF2B5EF4-FFF2-40B4-BE49-F238E27FC236}">
                <a16:creationId xmlns:a16="http://schemas.microsoft.com/office/drawing/2014/main" id="{431FEB3F-EB3F-2241-8C93-3781E363CC94}"/>
              </a:ext>
            </a:extLst>
          </p:cNvPr>
          <p:cNvSpPr>
            <a:spLocks noGrp="1"/>
          </p:cNvSpPr>
          <p:nvPr>
            <p:ph idx="1"/>
          </p:nvPr>
        </p:nvSpPr>
        <p:spPr>
          <a:xfrm>
            <a:off x="838200" y="1207911"/>
            <a:ext cx="10515600" cy="4486684"/>
          </a:xfrm>
        </p:spPr>
        <p:txBody>
          <a:bodyPr>
            <a:noAutofit/>
          </a:bodyPr>
          <a:lstStyle/>
          <a:p>
            <a:pPr marL="0" indent="0">
              <a:buNone/>
            </a:pPr>
            <a:r>
              <a:rPr lang="en-US" dirty="0">
                <a:solidFill>
                  <a:srgbClr val="002060"/>
                </a:solidFill>
                <a:cs typeface="Arial" panose="020B0604020202020204" pitchFamily="34" charset="0"/>
              </a:rPr>
              <a:t>• T&amp;T propose that such inferences led to neoanalysis as a</a:t>
            </a:r>
          </a:p>
          <a:p>
            <a:pPr marL="0" indent="0">
              <a:buNone/>
            </a:pPr>
            <a:r>
              <a:rPr lang="en-US" dirty="0">
                <a:solidFill>
                  <a:srgbClr val="002060"/>
                </a:solidFill>
                <a:cs typeface="Arial" panose="020B0604020202020204" pitchFamily="34" charset="0"/>
              </a:rPr>
              <a:t>    relative future in the early 17thC (a case of subjectification as SP</a:t>
            </a:r>
          </a:p>
          <a:p>
            <a:pPr marL="0" indent="0">
              <a:buNone/>
            </a:pPr>
            <a:r>
              <a:rPr lang="en-US" dirty="0">
                <a:solidFill>
                  <a:srgbClr val="002060"/>
                </a:solidFill>
                <a:cs typeface="Arial" panose="020B0604020202020204" pitchFamily="34" charset="0"/>
              </a:rPr>
              <a:t>    establishes the temporal relationship). </a:t>
            </a:r>
          </a:p>
          <a:p>
            <a:pPr marL="0" indent="0">
              <a:buNone/>
            </a:pPr>
            <a:r>
              <a:rPr lang="en-US" dirty="0">
                <a:solidFill>
                  <a:srgbClr val="00B050"/>
                </a:solidFill>
                <a:cs typeface="Arial" panose="020B0604020202020204" pitchFamily="34" charset="0"/>
              </a:rPr>
              <a:t>(6) So, for want of a Cord, </a:t>
            </a:r>
            <a:r>
              <a:rPr lang="en-US" dirty="0" err="1">
                <a:solidFill>
                  <a:srgbClr val="00B050"/>
                </a:solidFill>
                <a:cs typeface="Arial" panose="020B0604020202020204" pitchFamily="34" charset="0"/>
              </a:rPr>
              <a:t>hee</a:t>
            </a:r>
            <a:r>
              <a:rPr lang="en-US" dirty="0">
                <a:solidFill>
                  <a:srgbClr val="00B050"/>
                </a:solidFill>
                <a:cs typeface="Arial" panose="020B0604020202020204" pitchFamily="34" charset="0"/>
              </a:rPr>
              <a:t> </a:t>
            </a:r>
            <a:r>
              <a:rPr lang="en-US" dirty="0" err="1">
                <a:solidFill>
                  <a:srgbClr val="00B050"/>
                </a:solidFill>
                <a:cs typeface="Arial" panose="020B0604020202020204" pitchFamily="34" charset="0"/>
              </a:rPr>
              <a:t>tooke</a:t>
            </a:r>
            <a:r>
              <a:rPr lang="en-US" dirty="0">
                <a:solidFill>
                  <a:srgbClr val="00B050"/>
                </a:solidFill>
                <a:cs typeface="Arial" panose="020B0604020202020204" pitchFamily="34" charset="0"/>
              </a:rPr>
              <a:t> his </a:t>
            </a:r>
            <a:r>
              <a:rPr lang="en-US" dirty="0" err="1">
                <a:solidFill>
                  <a:srgbClr val="00B050"/>
                </a:solidFill>
                <a:cs typeface="Arial" panose="020B0604020202020204" pitchFamily="34" charset="0"/>
              </a:rPr>
              <a:t>owne</a:t>
            </a:r>
            <a:r>
              <a:rPr lang="en-US" dirty="0">
                <a:solidFill>
                  <a:srgbClr val="00B050"/>
                </a:solidFill>
                <a:cs typeface="Arial" panose="020B0604020202020204" pitchFamily="34" charset="0"/>
              </a:rPr>
              <a:t> garters off; and </a:t>
            </a:r>
          </a:p>
          <a:p>
            <a:pPr marL="0" indent="0">
              <a:buNone/>
            </a:pPr>
            <a:r>
              <a:rPr lang="en-US" dirty="0">
                <a:solidFill>
                  <a:srgbClr val="00B050"/>
                </a:solidFill>
                <a:cs typeface="Arial" panose="020B0604020202020204" pitchFamily="34" charset="0"/>
              </a:rPr>
              <a:t>      as he </a:t>
            </a:r>
            <a:r>
              <a:rPr lang="en-US" b="1" dirty="0">
                <a:solidFill>
                  <a:srgbClr val="00B050"/>
                </a:solidFill>
                <a:cs typeface="Arial" panose="020B0604020202020204" pitchFamily="34" charset="0"/>
              </a:rPr>
              <a:t>was going to </a:t>
            </a:r>
            <a:r>
              <a:rPr lang="en-US" dirty="0">
                <a:solidFill>
                  <a:srgbClr val="00B050"/>
                </a:solidFill>
                <a:cs typeface="Arial" panose="020B0604020202020204" pitchFamily="34" charset="0"/>
              </a:rPr>
              <a:t>make a </a:t>
            </a:r>
            <a:r>
              <a:rPr lang="en-US" dirty="0" err="1">
                <a:solidFill>
                  <a:srgbClr val="00B050"/>
                </a:solidFill>
                <a:cs typeface="Arial" panose="020B0604020202020204" pitchFamily="34" charset="0"/>
              </a:rPr>
              <a:t>nooze</a:t>
            </a:r>
            <a:r>
              <a:rPr lang="en-US" dirty="0">
                <a:solidFill>
                  <a:srgbClr val="00B050"/>
                </a:solidFill>
                <a:cs typeface="Arial" panose="020B0604020202020204" pitchFamily="34" charset="0"/>
              </a:rPr>
              <a:t> (‘noose’), I </a:t>
            </a:r>
            <a:r>
              <a:rPr lang="en-US" dirty="0" err="1">
                <a:solidFill>
                  <a:srgbClr val="00B050"/>
                </a:solidFill>
                <a:cs typeface="Arial" panose="020B0604020202020204" pitchFamily="34" charset="0"/>
              </a:rPr>
              <a:t>watch’d</a:t>
            </a:r>
            <a:r>
              <a:rPr lang="en-US" dirty="0">
                <a:solidFill>
                  <a:srgbClr val="00B050"/>
                </a:solidFill>
                <a:cs typeface="Arial" panose="020B0604020202020204" pitchFamily="34" charset="0"/>
              </a:rPr>
              <a:t> my</a:t>
            </a:r>
          </a:p>
          <a:p>
            <a:pPr marL="0" indent="0">
              <a:buNone/>
            </a:pPr>
            <a:r>
              <a:rPr lang="en-US" dirty="0">
                <a:solidFill>
                  <a:srgbClr val="00B050"/>
                </a:solidFill>
                <a:cs typeface="Arial" panose="020B0604020202020204" pitchFamily="34" charset="0"/>
              </a:rPr>
              <a:t>      time and </a:t>
            </a:r>
            <a:r>
              <a:rPr lang="en-US" dirty="0" err="1">
                <a:solidFill>
                  <a:srgbClr val="00B050"/>
                </a:solidFill>
                <a:cs typeface="Arial" panose="020B0604020202020204" pitchFamily="34" charset="0"/>
              </a:rPr>
              <a:t>ranne</a:t>
            </a:r>
            <a:r>
              <a:rPr lang="en-US" dirty="0">
                <a:solidFill>
                  <a:srgbClr val="00B050"/>
                </a:solidFill>
                <a:cs typeface="Arial" panose="020B0604020202020204" pitchFamily="34" charset="0"/>
              </a:rPr>
              <a:t> away.</a:t>
            </a:r>
          </a:p>
          <a:p>
            <a:pPr marL="0" indent="0">
              <a:buNone/>
            </a:pPr>
            <a:r>
              <a:rPr lang="en-US" sz="2400" dirty="0">
                <a:solidFill>
                  <a:srgbClr val="00B050"/>
                </a:solidFill>
                <a:cs typeface="Arial" panose="020B0604020202020204" pitchFamily="34" charset="0"/>
              </a:rPr>
              <a:t>       (1611 Tourneur, </a:t>
            </a:r>
            <a:r>
              <a:rPr lang="en-US" sz="2400" i="1" dirty="0">
                <a:solidFill>
                  <a:srgbClr val="00B050"/>
                </a:solidFill>
                <a:cs typeface="Arial" panose="020B0604020202020204" pitchFamily="34" charset="0"/>
              </a:rPr>
              <a:t>The Atheist’s </a:t>
            </a:r>
            <a:r>
              <a:rPr lang="en-US" sz="2400" i="1" dirty="0" err="1">
                <a:solidFill>
                  <a:srgbClr val="00B050"/>
                </a:solidFill>
                <a:cs typeface="Arial" panose="020B0604020202020204" pitchFamily="34" charset="0"/>
              </a:rPr>
              <a:t>Tragedie</a:t>
            </a:r>
            <a:r>
              <a:rPr lang="en-US" sz="2400" i="1" dirty="0">
                <a:solidFill>
                  <a:srgbClr val="00B050"/>
                </a:solidFill>
                <a:cs typeface="Arial" panose="020B0604020202020204" pitchFamily="34" charset="0"/>
              </a:rPr>
              <a:t> </a:t>
            </a:r>
            <a:r>
              <a:rPr lang="en-US" sz="2400" dirty="0">
                <a:solidFill>
                  <a:srgbClr val="00B050"/>
                </a:solidFill>
                <a:cs typeface="Arial" panose="020B0604020202020204" pitchFamily="34" charset="0"/>
              </a:rPr>
              <a:t>[LION; Garrett 2012: 69; T&amp;T 2013: 221])</a:t>
            </a:r>
          </a:p>
          <a:p>
            <a:pPr marL="0" indent="0">
              <a:buNone/>
            </a:pPr>
            <a:endParaRPr lang="en-US" dirty="0">
              <a:solidFill>
                <a:srgbClr val="00B050"/>
              </a:solidFill>
              <a:cs typeface="Arial" panose="020B0604020202020204" pitchFamily="34" charset="0"/>
            </a:endParaRPr>
          </a:p>
        </p:txBody>
      </p:sp>
      <p:sp>
        <p:nvSpPr>
          <p:cNvPr id="4" name="Footer Placeholder 3">
            <a:extLst>
              <a:ext uri="{FF2B5EF4-FFF2-40B4-BE49-F238E27FC236}">
                <a16:creationId xmlns:a16="http://schemas.microsoft.com/office/drawing/2014/main" id="{055D4FC1-EBEE-294E-A807-ED7DF6CEB69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BAF1DD9-AC97-4F40-ACAB-F3BCAA09D78C}"/>
              </a:ext>
            </a:extLst>
          </p:cNvPr>
          <p:cNvSpPr>
            <a:spLocks noGrp="1"/>
          </p:cNvSpPr>
          <p:nvPr>
            <p:ph type="sldNum" sz="quarter" idx="12"/>
          </p:nvPr>
        </p:nvSpPr>
        <p:spPr/>
        <p:txBody>
          <a:bodyPr/>
          <a:lstStyle/>
          <a:p>
            <a:fld id="{445D6A16-DBF7-2546-8F64-E616AA8F08E4}" type="slidenum">
              <a:rPr lang="en-FR" smtClean="0"/>
              <a:t>28</a:t>
            </a:fld>
            <a:endParaRPr lang="en-FR"/>
          </a:p>
        </p:txBody>
      </p:sp>
    </p:spTree>
    <p:extLst>
      <p:ext uri="{BB962C8B-B14F-4D97-AF65-F5344CB8AC3E}">
        <p14:creationId xmlns:p14="http://schemas.microsoft.com/office/powerpoint/2010/main" val="2034951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67670-5F17-414B-909B-D71BFD1D0D54}"/>
              </a:ext>
            </a:extLst>
          </p:cNvPr>
          <p:cNvSpPr>
            <a:spLocks noGrp="1"/>
          </p:cNvSpPr>
          <p:nvPr>
            <p:ph type="title"/>
          </p:nvPr>
        </p:nvSpPr>
        <p:spPr/>
        <p:txBody>
          <a:bodyPr>
            <a:normAutofit/>
          </a:bodyPr>
          <a:lstStyle/>
          <a:p>
            <a:pPr algn="ctr"/>
            <a:r>
              <a:rPr lang="en-FR" sz="3600" dirty="0">
                <a:solidFill>
                  <a:srgbClr val="7030A0"/>
                </a:solidFill>
                <a:latin typeface="Arial" panose="020B0604020202020204" pitchFamily="34" charset="0"/>
                <a:cs typeface="Arial" panose="020B0604020202020204" pitchFamily="34" charset="0"/>
              </a:rPr>
              <a:t>Mechanisms of change: pragmatic inferencing</a:t>
            </a:r>
            <a:endParaRPr lang="en-FR" sz="3600" dirty="0"/>
          </a:p>
        </p:txBody>
      </p:sp>
      <p:sp>
        <p:nvSpPr>
          <p:cNvPr id="3" name="Content Placeholder 2">
            <a:extLst>
              <a:ext uri="{FF2B5EF4-FFF2-40B4-BE49-F238E27FC236}">
                <a16:creationId xmlns:a16="http://schemas.microsoft.com/office/drawing/2014/main" id="{4944E713-F54F-684D-9373-17F96AECE479}"/>
              </a:ext>
            </a:extLst>
          </p:cNvPr>
          <p:cNvSpPr>
            <a:spLocks noGrp="1"/>
          </p:cNvSpPr>
          <p:nvPr>
            <p:ph idx="1"/>
          </p:nvPr>
        </p:nvSpPr>
        <p:spPr/>
        <p:txBody>
          <a:bodyPr/>
          <a:lstStyle/>
          <a:p>
            <a:pPr marL="0" indent="0">
              <a:buNone/>
            </a:pPr>
            <a:r>
              <a:rPr lang="en-US" dirty="0">
                <a:solidFill>
                  <a:srgbClr val="002060"/>
                </a:solidFill>
                <a:cs typeface="Arial" panose="020B0604020202020204" pitchFamily="34" charset="0"/>
              </a:rPr>
              <a:t>•  Early 18thC there was further subjectification and neoanalysis as a </a:t>
            </a:r>
          </a:p>
          <a:p>
            <a:pPr marL="0" indent="0">
              <a:buNone/>
            </a:pPr>
            <a:r>
              <a:rPr lang="en-US" dirty="0">
                <a:solidFill>
                  <a:srgbClr val="002060"/>
                </a:solidFill>
                <a:cs typeface="Arial" panose="020B0604020202020204" pitchFamily="34" charset="0"/>
              </a:rPr>
              <a:t>    deictic future:</a:t>
            </a:r>
          </a:p>
          <a:p>
            <a:pPr marL="0" indent="0">
              <a:buNone/>
            </a:pPr>
            <a:r>
              <a:rPr lang="en-US" dirty="0">
                <a:solidFill>
                  <a:srgbClr val="00B050"/>
                </a:solidFill>
                <a:cs typeface="Arial" panose="020B0604020202020204" pitchFamily="34" charset="0"/>
              </a:rPr>
              <a:t>(7) I am afraid there is going to be such a calm among us, that …</a:t>
            </a:r>
          </a:p>
          <a:p>
            <a:pPr marL="0" indent="0">
              <a:buNone/>
            </a:pPr>
            <a:r>
              <a:rPr lang="en-US" sz="2400" dirty="0">
                <a:solidFill>
                  <a:srgbClr val="00B050"/>
                </a:solidFill>
                <a:cs typeface="Arial" panose="020B0604020202020204" pitchFamily="34" charset="0"/>
              </a:rPr>
              <a:t>      (1725 </a:t>
            </a:r>
            <a:r>
              <a:rPr lang="en-US" sz="2400" dirty="0" err="1">
                <a:solidFill>
                  <a:srgbClr val="00B050"/>
                </a:solidFill>
                <a:cs typeface="Arial" panose="020B0604020202020204" pitchFamily="34" charset="0"/>
              </a:rPr>
              <a:t>Odingsells</a:t>
            </a:r>
            <a:r>
              <a:rPr lang="en-US" sz="2400" dirty="0">
                <a:solidFill>
                  <a:srgbClr val="00B050"/>
                </a:solidFill>
                <a:cs typeface="Arial" panose="020B0604020202020204" pitchFamily="34" charset="0"/>
              </a:rPr>
              <a:t>, </a:t>
            </a:r>
            <a:r>
              <a:rPr lang="en-US" sz="2400" i="1" dirty="0">
                <a:solidFill>
                  <a:srgbClr val="00B050"/>
                </a:solidFill>
                <a:cs typeface="Arial" panose="020B0604020202020204" pitchFamily="34" charset="0"/>
              </a:rPr>
              <a:t>The bath </a:t>
            </a:r>
            <a:r>
              <a:rPr lang="en-US" sz="2400" i="1" dirty="0" err="1">
                <a:solidFill>
                  <a:srgbClr val="00B050"/>
                </a:solidFill>
                <a:cs typeface="Arial" panose="020B0604020202020204" pitchFamily="34" charset="0"/>
              </a:rPr>
              <a:t>unmask’d</a:t>
            </a:r>
            <a:r>
              <a:rPr lang="en-US" sz="2400" dirty="0">
                <a:solidFill>
                  <a:srgbClr val="00B050"/>
                </a:solidFill>
                <a:cs typeface="Arial" panose="020B0604020202020204" pitchFamily="34" charset="0"/>
              </a:rPr>
              <a:t> [LION: English Prose Drama; T&amp;T 2013:</a:t>
            </a:r>
          </a:p>
          <a:p>
            <a:pPr marL="0" indent="0">
              <a:buNone/>
            </a:pPr>
            <a:r>
              <a:rPr lang="en-US" sz="2400" dirty="0">
                <a:solidFill>
                  <a:srgbClr val="00B050"/>
                </a:solidFill>
                <a:cs typeface="Arial" panose="020B0604020202020204" pitchFamily="34" charset="0"/>
              </a:rPr>
              <a:t>      222)</a:t>
            </a:r>
          </a:p>
          <a:p>
            <a:pPr marL="0" indent="0">
              <a:buNone/>
            </a:pPr>
            <a:endParaRPr lang="en-FR" dirty="0"/>
          </a:p>
        </p:txBody>
      </p:sp>
      <p:sp>
        <p:nvSpPr>
          <p:cNvPr id="4" name="Footer Placeholder 3">
            <a:extLst>
              <a:ext uri="{FF2B5EF4-FFF2-40B4-BE49-F238E27FC236}">
                <a16:creationId xmlns:a16="http://schemas.microsoft.com/office/drawing/2014/main" id="{ED89C30A-26CF-D04F-B8DC-8B9A8CD317F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B106290-B409-984B-8776-6D343837FA4C}"/>
              </a:ext>
            </a:extLst>
          </p:cNvPr>
          <p:cNvSpPr>
            <a:spLocks noGrp="1"/>
          </p:cNvSpPr>
          <p:nvPr>
            <p:ph type="sldNum" sz="quarter" idx="12"/>
          </p:nvPr>
        </p:nvSpPr>
        <p:spPr/>
        <p:txBody>
          <a:bodyPr/>
          <a:lstStyle/>
          <a:p>
            <a:fld id="{445D6A16-DBF7-2546-8F64-E616AA8F08E4}" type="slidenum">
              <a:rPr lang="en-FR" smtClean="0"/>
              <a:t>29</a:t>
            </a:fld>
            <a:endParaRPr lang="en-FR"/>
          </a:p>
        </p:txBody>
      </p:sp>
    </p:spTree>
    <p:extLst>
      <p:ext uri="{BB962C8B-B14F-4D97-AF65-F5344CB8AC3E}">
        <p14:creationId xmlns:p14="http://schemas.microsoft.com/office/powerpoint/2010/main" val="263957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69B6A-7318-5A42-B6E1-981844D6670A}"/>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Outline</a:t>
            </a:r>
          </a:p>
        </p:txBody>
      </p:sp>
      <p:sp>
        <p:nvSpPr>
          <p:cNvPr id="3" name="Content Placeholder 2">
            <a:extLst>
              <a:ext uri="{FF2B5EF4-FFF2-40B4-BE49-F238E27FC236}">
                <a16:creationId xmlns:a16="http://schemas.microsoft.com/office/drawing/2014/main" id="{E427C376-819C-584D-8E6B-7AE7E13C39DF}"/>
              </a:ext>
            </a:extLst>
          </p:cNvPr>
          <p:cNvSpPr>
            <a:spLocks noGrp="1"/>
          </p:cNvSpPr>
          <p:nvPr>
            <p:ph idx="1"/>
          </p:nvPr>
        </p:nvSpPr>
        <p:spPr/>
        <p:txBody>
          <a:bodyPr/>
          <a:lstStyle/>
          <a:p>
            <a:pPr marL="0" indent="0">
              <a:buNone/>
            </a:pPr>
            <a:r>
              <a:rPr lang="en-FR" dirty="0">
                <a:solidFill>
                  <a:srgbClr val="002060"/>
                </a:solidFill>
              </a:rPr>
              <a:t>2B.  Constructionalization and constructional changes as defined in</a:t>
            </a:r>
          </a:p>
          <a:p>
            <a:pPr marL="0" indent="0">
              <a:buNone/>
            </a:pPr>
            <a:r>
              <a:rPr lang="en-FR" dirty="0">
                <a:solidFill>
                  <a:srgbClr val="002060"/>
                </a:solidFill>
              </a:rPr>
              <a:t>                    Traugott &amp; Trousdale (2013)</a:t>
            </a:r>
          </a:p>
          <a:p>
            <a:pPr marL="0" indent="0">
              <a:buNone/>
            </a:pPr>
            <a:r>
              <a:rPr lang="en-FR" dirty="0">
                <a:solidFill>
                  <a:srgbClr val="002060"/>
                </a:solidFill>
              </a:rPr>
              <a:t>        Critiquing the definitions</a:t>
            </a:r>
          </a:p>
          <a:p>
            <a:pPr marL="0" indent="0">
              <a:buNone/>
            </a:pPr>
            <a:r>
              <a:rPr lang="en-FR" dirty="0">
                <a:solidFill>
                  <a:srgbClr val="002060"/>
                </a:solidFill>
              </a:rPr>
              <a:t>        A revised characterization of constructionalization</a:t>
            </a:r>
          </a:p>
          <a:p>
            <a:pPr marL="0" indent="0">
              <a:buNone/>
            </a:pPr>
            <a:r>
              <a:rPr lang="en-FR" dirty="0">
                <a:solidFill>
                  <a:srgbClr val="002060"/>
                </a:solidFill>
              </a:rPr>
              <a:t>        Pre-constructionalization changes</a:t>
            </a:r>
          </a:p>
          <a:p>
            <a:pPr marL="0" indent="0">
              <a:buNone/>
            </a:pPr>
            <a:r>
              <a:rPr lang="en-FR" dirty="0">
                <a:solidFill>
                  <a:srgbClr val="002060"/>
                </a:solidFill>
              </a:rPr>
              <a:t>        Post-constructionalization changes</a:t>
            </a:r>
          </a:p>
          <a:p>
            <a:pPr marL="0" indent="0">
              <a:buNone/>
            </a:pPr>
            <a:r>
              <a:rPr lang="en-FR" dirty="0">
                <a:solidFill>
                  <a:srgbClr val="002060"/>
                </a:solidFill>
              </a:rPr>
              <a:t>        A revised characterization of constructional changes</a:t>
            </a:r>
          </a:p>
        </p:txBody>
      </p:sp>
      <p:sp>
        <p:nvSpPr>
          <p:cNvPr id="4" name="Footer Placeholder 3">
            <a:extLst>
              <a:ext uri="{FF2B5EF4-FFF2-40B4-BE49-F238E27FC236}">
                <a16:creationId xmlns:a16="http://schemas.microsoft.com/office/drawing/2014/main" id="{508C8472-E3AA-F246-BD43-1993FDBD2F3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3A2E15E-E18C-0348-A344-6BE4A469EDB2}"/>
              </a:ext>
            </a:extLst>
          </p:cNvPr>
          <p:cNvSpPr>
            <a:spLocks noGrp="1"/>
          </p:cNvSpPr>
          <p:nvPr>
            <p:ph type="sldNum" sz="quarter" idx="12"/>
          </p:nvPr>
        </p:nvSpPr>
        <p:spPr/>
        <p:txBody>
          <a:bodyPr/>
          <a:lstStyle/>
          <a:p>
            <a:fld id="{445D6A16-DBF7-2546-8F64-E616AA8F08E4}" type="slidenum">
              <a:rPr lang="en-FR" smtClean="0"/>
              <a:t>3</a:t>
            </a:fld>
            <a:endParaRPr lang="en-FR"/>
          </a:p>
        </p:txBody>
      </p:sp>
    </p:spTree>
    <p:extLst>
      <p:ext uri="{BB962C8B-B14F-4D97-AF65-F5344CB8AC3E}">
        <p14:creationId xmlns:p14="http://schemas.microsoft.com/office/powerpoint/2010/main" val="24526585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835B7-082B-E74F-BBB6-863D5A0D5040}"/>
              </a:ext>
            </a:extLst>
          </p:cNvPr>
          <p:cNvSpPr>
            <a:spLocks noGrp="1"/>
          </p:cNvSpPr>
          <p:nvPr>
            <p:ph type="title"/>
          </p:nvPr>
        </p:nvSpPr>
        <p:spPr>
          <a:xfrm>
            <a:off x="838200" y="136525"/>
            <a:ext cx="10515600" cy="1139119"/>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Subjectification</a:t>
            </a:r>
          </a:p>
        </p:txBody>
      </p:sp>
      <p:sp>
        <p:nvSpPr>
          <p:cNvPr id="3" name="Content Placeholder 2">
            <a:extLst>
              <a:ext uri="{FF2B5EF4-FFF2-40B4-BE49-F238E27FC236}">
                <a16:creationId xmlns:a16="http://schemas.microsoft.com/office/drawing/2014/main" id="{A7580086-BFC3-A841-AF27-E211839B56DC}"/>
              </a:ext>
            </a:extLst>
          </p:cNvPr>
          <p:cNvSpPr>
            <a:spLocks noGrp="1"/>
          </p:cNvSpPr>
          <p:nvPr>
            <p:ph idx="1"/>
          </p:nvPr>
        </p:nvSpPr>
        <p:spPr>
          <a:xfrm>
            <a:off x="838200" y="1433689"/>
            <a:ext cx="10515600" cy="4743274"/>
          </a:xfrm>
        </p:spPr>
        <p:txBody>
          <a:bodyPr/>
          <a:lstStyle/>
          <a:p>
            <a:r>
              <a:rPr lang="en-FR" dirty="0">
                <a:solidFill>
                  <a:srgbClr val="002060"/>
                </a:solidFill>
              </a:rPr>
              <a:t>I mentioned subjectification. This is characterized in Traugott &amp; Dasher (2002:95) as:</a:t>
            </a:r>
          </a:p>
          <a:p>
            <a:pPr marL="0" indent="0">
              <a:buNone/>
            </a:pPr>
            <a:r>
              <a:rPr lang="en-FR" dirty="0">
                <a:solidFill>
                  <a:srgbClr val="00B050"/>
                </a:solidFill>
              </a:rPr>
              <a:t>       “Meanings tend to become increasingly based in the speaker’s</a:t>
            </a:r>
          </a:p>
          <a:p>
            <a:pPr marL="0" indent="0">
              <a:buNone/>
            </a:pPr>
            <a:r>
              <a:rPr lang="en-FR" dirty="0">
                <a:solidFill>
                  <a:srgbClr val="00B050"/>
                </a:solidFill>
              </a:rPr>
              <a:t>       subjective belief state/attitude toward the proposition” </a:t>
            </a:r>
          </a:p>
          <a:p>
            <a:pPr marL="0" indent="0">
              <a:buNone/>
            </a:pPr>
            <a:r>
              <a:rPr lang="en-FR" dirty="0">
                <a:solidFill>
                  <a:srgbClr val="002060"/>
                </a:solidFill>
              </a:rPr>
              <a:t>• We thought of it as a “mechanism”.</a:t>
            </a:r>
          </a:p>
          <a:p>
            <a:pPr marL="0" indent="0">
              <a:buNone/>
            </a:pPr>
            <a:r>
              <a:rPr lang="en-FR" dirty="0">
                <a:solidFill>
                  <a:srgbClr val="002060"/>
                </a:solidFill>
              </a:rPr>
              <a:t>• But that is problematic: it is not a mechanism (a “how?”) of change</a:t>
            </a:r>
          </a:p>
          <a:p>
            <a:pPr marL="0" indent="0">
              <a:buNone/>
            </a:pPr>
            <a:r>
              <a:rPr lang="en-FR" dirty="0">
                <a:solidFill>
                  <a:srgbClr val="002060"/>
                </a:solidFill>
              </a:rPr>
              <a:t>   like neoanalysis or analogy.</a:t>
            </a:r>
          </a:p>
          <a:p>
            <a:pPr marL="0" indent="0">
              <a:buNone/>
            </a:pPr>
            <a:r>
              <a:rPr lang="en-FR" dirty="0">
                <a:solidFill>
                  <a:srgbClr val="002060"/>
                </a:solidFill>
              </a:rPr>
              <a:t>• Langacker (1990) and elsewhere thinks of it as construal.</a:t>
            </a:r>
          </a:p>
        </p:txBody>
      </p:sp>
      <p:sp>
        <p:nvSpPr>
          <p:cNvPr id="4" name="Footer Placeholder 3">
            <a:extLst>
              <a:ext uri="{FF2B5EF4-FFF2-40B4-BE49-F238E27FC236}">
                <a16:creationId xmlns:a16="http://schemas.microsoft.com/office/drawing/2014/main" id="{E98905FF-A073-5147-A857-C872403BC1C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780DCA5-62E8-C445-AD53-EC99F05E5935}"/>
              </a:ext>
            </a:extLst>
          </p:cNvPr>
          <p:cNvSpPr>
            <a:spLocks noGrp="1"/>
          </p:cNvSpPr>
          <p:nvPr>
            <p:ph type="sldNum" sz="quarter" idx="12"/>
          </p:nvPr>
        </p:nvSpPr>
        <p:spPr/>
        <p:txBody>
          <a:bodyPr/>
          <a:lstStyle/>
          <a:p>
            <a:fld id="{445D6A16-DBF7-2546-8F64-E616AA8F08E4}" type="slidenum">
              <a:rPr lang="en-FR" smtClean="0"/>
              <a:t>30</a:t>
            </a:fld>
            <a:endParaRPr lang="en-FR"/>
          </a:p>
        </p:txBody>
      </p:sp>
    </p:spTree>
    <p:extLst>
      <p:ext uri="{BB962C8B-B14F-4D97-AF65-F5344CB8AC3E}">
        <p14:creationId xmlns:p14="http://schemas.microsoft.com/office/powerpoint/2010/main" val="3028780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F6E62-A4AD-F54B-9E36-8EA9A68FCA24}"/>
              </a:ext>
            </a:extLst>
          </p:cNvPr>
          <p:cNvSpPr>
            <a:spLocks noGrp="1"/>
          </p:cNvSpPr>
          <p:nvPr>
            <p:ph type="title"/>
          </p:nvPr>
        </p:nvSpPr>
        <p:spPr/>
        <p:txBody>
          <a:bodyPr/>
          <a:lstStyle/>
          <a:p>
            <a:pPr algn="ctr"/>
            <a:r>
              <a:rPr lang="en-FR" dirty="0">
                <a:solidFill>
                  <a:srgbClr val="7030A0"/>
                </a:solidFill>
                <a:latin typeface="Arial" panose="020B0604020202020204" pitchFamily="34" charset="0"/>
                <a:cs typeface="Arial" panose="020B0604020202020204" pitchFamily="34" charset="0"/>
              </a:rPr>
              <a:t>Subjectification</a:t>
            </a:r>
            <a:endParaRPr lang="en-FR" dirty="0"/>
          </a:p>
        </p:txBody>
      </p:sp>
      <p:sp>
        <p:nvSpPr>
          <p:cNvPr id="3" name="Content Placeholder 2">
            <a:extLst>
              <a:ext uri="{FF2B5EF4-FFF2-40B4-BE49-F238E27FC236}">
                <a16:creationId xmlns:a16="http://schemas.microsoft.com/office/drawing/2014/main" id="{8713E691-25EA-6D47-88CE-2C26DDEA0B0A}"/>
              </a:ext>
            </a:extLst>
          </p:cNvPr>
          <p:cNvSpPr>
            <a:spLocks noGrp="1"/>
          </p:cNvSpPr>
          <p:nvPr>
            <p:ph idx="1"/>
          </p:nvPr>
        </p:nvSpPr>
        <p:spPr/>
        <p:txBody>
          <a:bodyPr>
            <a:normAutofit fontScale="92500" lnSpcReduction="20000"/>
          </a:bodyPr>
          <a:lstStyle/>
          <a:p>
            <a:r>
              <a:rPr lang="en-FR" dirty="0">
                <a:solidFill>
                  <a:srgbClr val="002060"/>
                </a:solidFill>
                <a:latin typeface="Arial" panose="020B0604020202020204" pitchFamily="34" charset="0"/>
                <a:cs typeface="Arial" panose="020B0604020202020204" pitchFamily="34" charset="0"/>
              </a:rPr>
              <a:t>Langacker (1990: 23) on </a:t>
            </a:r>
            <a:r>
              <a:rPr lang="en-FR" i="1" dirty="0">
                <a:solidFill>
                  <a:srgbClr val="002060"/>
                </a:solidFill>
                <a:latin typeface="Arial" panose="020B0604020202020204" pitchFamily="34" charset="0"/>
                <a:cs typeface="Arial" panose="020B0604020202020204" pitchFamily="34" charset="0"/>
              </a:rPr>
              <a:t>BE </a:t>
            </a:r>
            <a:r>
              <a:rPr lang="en-GB" i="1" dirty="0">
                <a:solidFill>
                  <a:srgbClr val="002060"/>
                </a:solidFill>
                <a:latin typeface="Arial" panose="020B0604020202020204" pitchFamily="34" charset="0"/>
                <a:cs typeface="Arial" panose="020B0604020202020204" pitchFamily="34" charset="0"/>
              </a:rPr>
              <a:t>go</a:t>
            </a:r>
            <a:r>
              <a:rPr lang="en-FR" i="1" dirty="0">
                <a:solidFill>
                  <a:srgbClr val="002060"/>
                </a:solidFill>
                <a:latin typeface="Arial" panose="020B0604020202020204" pitchFamily="34" charset="0"/>
                <a:cs typeface="Arial" panose="020B0604020202020204" pitchFamily="34" charset="0"/>
              </a:rPr>
              <a:t>ing to V</a:t>
            </a:r>
            <a:r>
              <a:rPr lang="en-FR" dirty="0">
                <a:solidFill>
                  <a:srgbClr val="002060"/>
                </a:solidFill>
                <a:latin typeface="Arial" panose="020B0604020202020204" pitchFamily="34" charset="0"/>
                <a:cs typeface="Arial" panose="020B0604020202020204" pitchFamily="34" charset="0"/>
              </a:rPr>
              <a:t> in:</a:t>
            </a:r>
          </a:p>
          <a:p>
            <a:pPr marL="0" indent="0">
              <a:buNone/>
            </a:pPr>
            <a:r>
              <a:rPr lang="en-FR" dirty="0">
                <a:solidFill>
                  <a:srgbClr val="00B050"/>
                </a:solidFill>
                <a:latin typeface="Arial" panose="020B0604020202020204" pitchFamily="34" charset="0"/>
                <a:cs typeface="Arial" panose="020B0604020202020204" pitchFamily="34" charset="0"/>
              </a:rPr>
              <a:t>(8)  </a:t>
            </a:r>
            <a:r>
              <a:rPr lang="en-GB" dirty="0">
                <a:solidFill>
                  <a:srgbClr val="00B050"/>
                </a:solidFill>
                <a:latin typeface="Arial" panose="020B0604020202020204" pitchFamily="34" charset="0"/>
                <a:cs typeface="Arial" panose="020B0604020202020204" pitchFamily="34" charset="0"/>
              </a:rPr>
              <a:t>A</a:t>
            </a:r>
            <a:r>
              <a:rPr lang="en-FR" dirty="0">
                <a:solidFill>
                  <a:srgbClr val="00B050"/>
                </a:solidFill>
                <a:latin typeface="Arial" panose="020B0604020202020204" pitchFamily="34" charset="0"/>
                <a:cs typeface="Arial" panose="020B0604020202020204" pitchFamily="34" charset="0"/>
              </a:rPr>
              <a:t>n earthquake </a:t>
            </a:r>
            <a:r>
              <a:rPr lang="en-FR" b="1" dirty="0">
                <a:solidFill>
                  <a:srgbClr val="00B050"/>
                </a:solidFill>
                <a:latin typeface="Arial" panose="020B0604020202020204" pitchFamily="34" charset="0"/>
                <a:cs typeface="Arial" panose="020B0604020202020204" pitchFamily="34" charset="0"/>
              </a:rPr>
              <a:t>is going to </a:t>
            </a:r>
            <a:r>
              <a:rPr lang="en-FR" dirty="0">
                <a:solidFill>
                  <a:srgbClr val="00B050"/>
                </a:solidFill>
                <a:latin typeface="Arial" panose="020B0604020202020204" pitchFamily="34" charset="0"/>
                <a:cs typeface="Arial" panose="020B0604020202020204" pitchFamily="34" charset="0"/>
              </a:rPr>
              <a:t>destroy that town </a:t>
            </a:r>
          </a:p>
          <a:p>
            <a:pPr marL="0" indent="0">
              <a:buNone/>
            </a:pPr>
            <a:r>
              <a:rPr lang="en-FR" dirty="0">
                <a:solidFill>
                  <a:srgbClr val="002060"/>
                </a:solidFill>
                <a:latin typeface="Arial" panose="020B0604020202020204" pitchFamily="34" charset="0"/>
                <a:cs typeface="Arial" panose="020B0604020202020204" pitchFamily="34" charset="0"/>
              </a:rPr>
              <a:t>• He says: </a:t>
            </a:r>
            <a:r>
              <a:rPr lang="en-FR" dirty="0">
                <a:solidFill>
                  <a:srgbClr val="00B050"/>
                </a:solidFill>
                <a:latin typeface="Arial" panose="020B0604020202020204" pitchFamily="34" charset="0"/>
                <a:cs typeface="Arial" panose="020B0604020202020204" pitchFamily="34" charset="0"/>
              </a:rPr>
              <a:t>“[I]t is not the subject who traverses the path … it is</a:t>
            </a:r>
          </a:p>
          <a:p>
            <a:pPr marL="0" indent="0">
              <a:buNone/>
            </a:pPr>
            <a:r>
              <a:rPr lang="en-FR" dirty="0">
                <a:solidFill>
                  <a:srgbClr val="00B050"/>
                </a:solidFill>
                <a:latin typeface="Arial" panose="020B0604020202020204" pitchFamily="34" charset="0"/>
                <a:cs typeface="Arial" panose="020B0604020202020204" pitchFamily="34" charset="0"/>
              </a:rPr>
              <a:t>       instead the speaker/conceptualizer, who traces mentally along</a:t>
            </a:r>
          </a:p>
          <a:p>
            <a:pPr marL="0" indent="0">
              <a:buNone/>
            </a:pPr>
            <a:r>
              <a:rPr lang="en-FR" dirty="0">
                <a:solidFill>
                  <a:srgbClr val="00B050"/>
                </a:solidFill>
                <a:latin typeface="Arial" panose="020B0604020202020204" pitchFamily="34" charset="0"/>
                <a:cs typeface="Arial" panose="020B0604020202020204" pitchFamily="34" charset="0"/>
              </a:rPr>
              <a:t>       the path in order to situate the process in relation to a</a:t>
            </a:r>
          </a:p>
          <a:p>
            <a:pPr marL="0" indent="0">
              <a:buNone/>
            </a:pPr>
            <a:r>
              <a:rPr lang="en-FR" dirty="0">
                <a:solidFill>
                  <a:srgbClr val="00B050"/>
                </a:solidFill>
                <a:latin typeface="Arial" panose="020B0604020202020204" pitchFamily="34" charset="0"/>
                <a:cs typeface="Arial" panose="020B0604020202020204" pitchFamily="34" charset="0"/>
              </a:rPr>
              <a:t>       reference point”.</a:t>
            </a:r>
          </a:p>
          <a:p>
            <a:pPr marL="0" indent="0">
              <a:buNone/>
            </a:pPr>
            <a:r>
              <a:rPr lang="en-FR" dirty="0">
                <a:solidFill>
                  <a:srgbClr val="002060"/>
                </a:solidFill>
                <a:latin typeface="Arial" panose="020B0604020202020204" pitchFamily="34" charset="0"/>
                <a:cs typeface="Arial" panose="020B0604020202020204" pitchFamily="34" charset="0"/>
              </a:rPr>
              <a:t>•  This does not characterize change (</a:t>
            </a:r>
            <a:r>
              <a:rPr lang="en-FR" i="1" dirty="0">
                <a:solidFill>
                  <a:srgbClr val="002060"/>
                </a:solidFill>
                <a:latin typeface="Arial" panose="020B0604020202020204" pitchFamily="34" charset="0"/>
                <a:cs typeface="Arial" panose="020B0604020202020204" pitchFamily="34" charset="0"/>
              </a:rPr>
              <a:t>-ation</a:t>
            </a:r>
            <a:r>
              <a:rPr lang="en-FR" dirty="0">
                <a:solidFill>
                  <a:srgbClr val="002060"/>
                </a:solidFill>
                <a:latin typeface="Arial" panose="020B0604020202020204" pitchFamily="34" charset="0"/>
                <a:cs typeface="Arial" panose="020B0604020202020204" pitchFamily="34" charset="0"/>
              </a:rPr>
              <a:t>) in my view, nor does it</a:t>
            </a:r>
          </a:p>
          <a:p>
            <a:pPr marL="0" indent="0">
              <a:buNone/>
            </a:pPr>
            <a:r>
              <a:rPr lang="en-FR" dirty="0">
                <a:solidFill>
                  <a:srgbClr val="002060"/>
                </a:solidFill>
                <a:latin typeface="Arial" panose="020B0604020202020204" pitchFamily="34" charset="0"/>
                <a:cs typeface="Arial" panose="020B0604020202020204" pitchFamily="34" charset="0"/>
              </a:rPr>
              <a:t>   account for the fact that certain types of linguistic function</a:t>
            </a:r>
          </a:p>
          <a:p>
            <a:pPr marL="0" indent="0">
              <a:buNone/>
            </a:pPr>
            <a:r>
              <a:rPr lang="en-FR" dirty="0">
                <a:solidFill>
                  <a:srgbClr val="002060"/>
                </a:solidFill>
                <a:latin typeface="Arial" panose="020B0604020202020204" pitchFamily="34" charset="0"/>
                <a:cs typeface="Arial" panose="020B0604020202020204" pitchFamily="34" charset="0"/>
              </a:rPr>
              <a:t>   always entail some degree of subjectivity, e.g. tense, aspect,</a:t>
            </a:r>
          </a:p>
          <a:p>
            <a:pPr marL="0" indent="0">
              <a:buNone/>
            </a:pPr>
            <a:r>
              <a:rPr lang="en-FR" dirty="0">
                <a:solidFill>
                  <a:srgbClr val="002060"/>
                </a:solidFill>
                <a:latin typeface="Arial" panose="020B0604020202020204" pitchFamily="34" charset="0"/>
                <a:cs typeface="Arial" panose="020B0604020202020204" pitchFamily="34" charset="0"/>
              </a:rPr>
              <a:t>   modality, DSMs, illocutionary use of speech act verbs.</a:t>
            </a:r>
            <a:endParaRPr lang="en-FR" dirty="0"/>
          </a:p>
        </p:txBody>
      </p:sp>
      <p:sp>
        <p:nvSpPr>
          <p:cNvPr id="4" name="Footer Placeholder 3">
            <a:extLst>
              <a:ext uri="{FF2B5EF4-FFF2-40B4-BE49-F238E27FC236}">
                <a16:creationId xmlns:a16="http://schemas.microsoft.com/office/drawing/2014/main" id="{91775846-DFCF-0C4A-A94E-F7CCFFE3514B}"/>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67048F6-3FC7-CE4D-9E49-70BDDD81CAD6}"/>
              </a:ext>
            </a:extLst>
          </p:cNvPr>
          <p:cNvSpPr>
            <a:spLocks noGrp="1"/>
          </p:cNvSpPr>
          <p:nvPr>
            <p:ph type="sldNum" sz="quarter" idx="12"/>
          </p:nvPr>
        </p:nvSpPr>
        <p:spPr/>
        <p:txBody>
          <a:bodyPr/>
          <a:lstStyle/>
          <a:p>
            <a:fld id="{445D6A16-DBF7-2546-8F64-E616AA8F08E4}" type="slidenum">
              <a:rPr lang="en-FR" smtClean="0"/>
              <a:t>31</a:t>
            </a:fld>
            <a:endParaRPr lang="en-FR"/>
          </a:p>
        </p:txBody>
      </p:sp>
    </p:spTree>
    <p:extLst>
      <p:ext uri="{BB962C8B-B14F-4D97-AF65-F5344CB8AC3E}">
        <p14:creationId xmlns:p14="http://schemas.microsoft.com/office/powerpoint/2010/main" val="2283559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3EE53-6B3D-1745-AB81-B6A2E813C364}"/>
              </a:ext>
            </a:extLst>
          </p:cNvPr>
          <p:cNvSpPr>
            <a:spLocks noGrp="1"/>
          </p:cNvSpPr>
          <p:nvPr>
            <p:ph type="title"/>
          </p:nvPr>
        </p:nvSpPr>
        <p:spPr>
          <a:xfrm>
            <a:off x="838200" y="237067"/>
            <a:ext cx="10515600" cy="824089"/>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Subjectification</a:t>
            </a:r>
            <a:endParaRPr lang="en-FR" sz="4000" dirty="0"/>
          </a:p>
        </p:txBody>
      </p:sp>
      <p:sp>
        <p:nvSpPr>
          <p:cNvPr id="3" name="Content Placeholder 2">
            <a:extLst>
              <a:ext uri="{FF2B5EF4-FFF2-40B4-BE49-F238E27FC236}">
                <a16:creationId xmlns:a16="http://schemas.microsoft.com/office/drawing/2014/main" id="{D9373D59-89C4-4D43-B508-E8BC011AAA58}"/>
              </a:ext>
            </a:extLst>
          </p:cNvPr>
          <p:cNvSpPr>
            <a:spLocks noGrp="1"/>
          </p:cNvSpPr>
          <p:nvPr>
            <p:ph idx="1"/>
          </p:nvPr>
        </p:nvSpPr>
        <p:spPr/>
        <p:txBody>
          <a:bodyPr>
            <a:normAutofit fontScale="92500" lnSpcReduction="20000"/>
          </a:bodyPr>
          <a:lstStyle/>
          <a:p>
            <a:pPr marL="0" indent="0">
              <a:buNone/>
            </a:pPr>
            <a:r>
              <a:rPr lang="en-US" dirty="0">
                <a:solidFill>
                  <a:srgbClr val="002060"/>
                </a:solidFill>
                <a:latin typeface="Arial" panose="020B0604020202020204" pitchFamily="34" charset="0"/>
                <a:cs typeface="Arial" panose="020B0604020202020204" pitchFamily="34" charset="0"/>
              </a:rPr>
              <a:t>• I now have a framework to rethink the link between</a:t>
            </a:r>
          </a:p>
          <a:p>
            <a:pPr marL="0" indent="0">
              <a:buNone/>
            </a:pPr>
            <a:r>
              <a:rPr lang="en-US" dirty="0">
                <a:solidFill>
                  <a:srgbClr val="002060"/>
                </a:solidFill>
                <a:latin typeface="Arial" panose="020B0604020202020204" pitchFamily="34" charset="0"/>
                <a:cs typeface="Arial" panose="020B0604020202020204" pitchFamily="34" charset="0"/>
              </a:rPr>
              <a:t>  subjectification and Gzn that I identified in Traugott (1995 and</a:t>
            </a:r>
          </a:p>
          <a:p>
            <a:pPr marL="0" indent="0">
              <a:buNone/>
            </a:pPr>
            <a:r>
              <a:rPr lang="en-US" dirty="0">
                <a:solidFill>
                  <a:srgbClr val="002060"/>
                </a:solidFill>
                <a:latin typeface="Arial" panose="020B0604020202020204" pitchFamily="34" charset="0"/>
                <a:cs typeface="Arial" panose="020B0604020202020204" pitchFamily="34" charset="0"/>
              </a:rPr>
              <a:t>  elsewhere). I hypothesize that it arises because:</a:t>
            </a:r>
          </a:p>
          <a:p>
            <a:pPr marL="0" indent="0">
              <a:buNone/>
            </a:pPr>
            <a:r>
              <a:rPr lang="en-US" dirty="0">
                <a:solidFill>
                  <a:srgbClr val="00B050"/>
                </a:solidFill>
                <a:latin typeface="Arial" panose="020B0604020202020204" pitchFamily="34" charset="0"/>
                <a:cs typeface="Arial" panose="020B0604020202020204" pitchFamily="34" charset="0"/>
              </a:rPr>
              <a:t>      Any new procedural will minimally inherit low subjectivity and/or</a:t>
            </a:r>
          </a:p>
          <a:p>
            <a:pPr marL="0" indent="0">
              <a:buNone/>
            </a:pPr>
            <a:r>
              <a:rPr lang="en-US" dirty="0">
                <a:solidFill>
                  <a:srgbClr val="00B050"/>
                </a:solidFill>
                <a:latin typeface="Arial" panose="020B0604020202020204" pitchFamily="34" charset="0"/>
                <a:cs typeface="Arial" panose="020B0604020202020204" pitchFamily="34" charset="0"/>
              </a:rPr>
              <a:t>      low intersubjectivity from the schema to which it is recruited.</a:t>
            </a:r>
          </a:p>
          <a:p>
            <a:pPr marL="0" indent="0">
              <a:buNone/>
            </a:pPr>
            <a:r>
              <a:rPr lang="en-US" dirty="0">
                <a:solidFill>
                  <a:srgbClr val="00B050"/>
                </a:solidFill>
                <a:latin typeface="Arial" panose="020B0604020202020204" pitchFamily="34" charset="0"/>
                <a:cs typeface="Arial" panose="020B0604020202020204" pitchFamily="34" charset="0"/>
              </a:rPr>
              <a:t>      Subjectification and intersubjectification of a particular Cxn will</a:t>
            </a:r>
          </a:p>
          <a:p>
            <a:pPr marL="0" indent="0">
              <a:buNone/>
            </a:pPr>
            <a:r>
              <a:rPr lang="en-US" dirty="0">
                <a:solidFill>
                  <a:srgbClr val="00B050"/>
                </a:solidFill>
                <a:latin typeface="Arial" panose="020B0604020202020204" pitchFamily="34" charset="0"/>
                <a:cs typeface="Arial" panose="020B0604020202020204" pitchFamily="34" charset="0"/>
              </a:rPr>
              <a:t>      have occurred at a low level. This is a default of the functional</a:t>
            </a:r>
          </a:p>
          <a:p>
            <a:pPr marL="0" indent="0">
              <a:buNone/>
            </a:pPr>
            <a:r>
              <a:rPr lang="en-US" dirty="0">
                <a:solidFill>
                  <a:srgbClr val="00B050"/>
                </a:solidFill>
                <a:latin typeface="Arial" panose="020B0604020202020204" pitchFamily="34" charset="0"/>
                <a:cs typeface="Arial" panose="020B0604020202020204" pitchFamily="34" charset="0"/>
              </a:rPr>
              <a:t>      change and the task to which the expression is put. </a:t>
            </a:r>
          </a:p>
          <a:p>
            <a:pPr marL="0" indent="0">
              <a:buNone/>
            </a:pPr>
            <a:r>
              <a:rPr lang="en-US" dirty="0">
                <a:solidFill>
                  <a:srgbClr val="002060"/>
                </a:solidFill>
                <a:latin typeface="Arial" panose="020B0604020202020204" pitchFamily="34" charset="0"/>
                <a:cs typeface="Arial" panose="020B0604020202020204" pitchFamily="34" charset="0"/>
              </a:rPr>
              <a:t>• This will be discussed more fully in connection with the rise of</a:t>
            </a:r>
          </a:p>
          <a:p>
            <a:pPr marL="0" indent="0">
              <a:buNone/>
            </a:pPr>
            <a:r>
              <a:rPr lang="en-US" dirty="0">
                <a:solidFill>
                  <a:srgbClr val="002060"/>
                </a:solidFill>
                <a:latin typeface="Arial" panose="020B0604020202020204" pitchFamily="34" charset="0"/>
                <a:cs typeface="Arial" panose="020B0604020202020204" pitchFamily="34" charset="0"/>
              </a:rPr>
              <a:t>   DSMs and especially DMs.</a:t>
            </a:r>
            <a:endParaRPr lang="en-FR" dirty="0">
              <a:solidFill>
                <a:srgbClr val="002060"/>
              </a:solidFill>
            </a:endParaRPr>
          </a:p>
        </p:txBody>
      </p:sp>
      <p:sp>
        <p:nvSpPr>
          <p:cNvPr id="4" name="Footer Placeholder 3">
            <a:extLst>
              <a:ext uri="{FF2B5EF4-FFF2-40B4-BE49-F238E27FC236}">
                <a16:creationId xmlns:a16="http://schemas.microsoft.com/office/drawing/2014/main" id="{2334C04A-222F-3D45-8503-350AB1C16A9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AC84D75-3057-4048-B02F-0D0F497FF392}"/>
              </a:ext>
            </a:extLst>
          </p:cNvPr>
          <p:cNvSpPr>
            <a:spLocks noGrp="1"/>
          </p:cNvSpPr>
          <p:nvPr>
            <p:ph type="sldNum" sz="quarter" idx="12"/>
          </p:nvPr>
        </p:nvSpPr>
        <p:spPr/>
        <p:txBody>
          <a:bodyPr/>
          <a:lstStyle/>
          <a:p>
            <a:fld id="{445D6A16-DBF7-2546-8F64-E616AA8F08E4}" type="slidenum">
              <a:rPr lang="en-FR" smtClean="0"/>
              <a:t>32</a:t>
            </a:fld>
            <a:endParaRPr lang="en-FR"/>
          </a:p>
        </p:txBody>
      </p:sp>
    </p:spTree>
    <p:extLst>
      <p:ext uri="{BB962C8B-B14F-4D97-AF65-F5344CB8AC3E}">
        <p14:creationId xmlns:p14="http://schemas.microsoft.com/office/powerpoint/2010/main" val="3249614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3281C-1CB9-1A4B-AE4D-B5A120191AA2}"/>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Intersubjectification</a:t>
            </a:r>
            <a:endParaRPr lang="en-FR" sz="4000" dirty="0"/>
          </a:p>
        </p:txBody>
      </p:sp>
      <p:sp>
        <p:nvSpPr>
          <p:cNvPr id="3" name="Content Placeholder 2">
            <a:extLst>
              <a:ext uri="{FF2B5EF4-FFF2-40B4-BE49-F238E27FC236}">
                <a16:creationId xmlns:a16="http://schemas.microsoft.com/office/drawing/2014/main" id="{D25DFB42-81C0-824A-93AB-DF1C97B17490}"/>
              </a:ext>
            </a:extLst>
          </p:cNvPr>
          <p:cNvSpPr>
            <a:spLocks noGrp="1"/>
          </p:cNvSpPr>
          <p:nvPr>
            <p:ph idx="1"/>
          </p:nvPr>
        </p:nvSpPr>
        <p:spPr/>
        <p:txBody>
          <a:bodyPr>
            <a:normAutofit/>
          </a:bodyPr>
          <a:lstStyle/>
          <a:p>
            <a:r>
              <a:rPr lang="en-FR" dirty="0">
                <a:solidFill>
                  <a:srgbClr val="002060"/>
                </a:solidFill>
              </a:rPr>
              <a:t>Sometimes contextual uses lead to intersubjectification, the development of meanings that pay attention to the AD/R’s face.</a:t>
            </a:r>
          </a:p>
          <a:p>
            <a:r>
              <a:rPr lang="en-FR" dirty="0">
                <a:solidFill>
                  <a:srgbClr val="002060"/>
                </a:solidFill>
              </a:rPr>
              <a:t>We will discuss the development of hedged uses of </a:t>
            </a:r>
            <a:r>
              <a:rPr lang="en-FR" i="1" dirty="0">
                <a:solidFill>
                  <a:srgbClr val="002060"/>
                </a:solidFill>
              </a:rPr>
              <a:t>by the way.</a:t>
            </a:r>
          </a:p>
          <a:p>
            <a:r>
              <a:rPr lang="en-FR" dirty="0">
                <a:solidFill>
                  <a:srgbClr val="002060"/>
                </a:solidFill>
              </a:rPr>
              <a:t>Intersubjectification as discussed in Traugott &amp; Dasher (2002) and esewhere is a historical processes, not construal (as in Langacker 1990). T&amp;D called it a “mechanism”, but again, I now think it is the result of use in a Cxn with a specific intersubjective function (e.g.</a:t>
            </a:r>
          </a:p>
          <a:p>
            <a:pPr marL="0" indent="0">
              <a:buNone/>
            </a:pPr>
            <a:r>
              <a:rPr lang="en-FR" dirty="0">
                <a:solidFill>
                  <a:srgbClr val="002060"/>
                </a:solidFill>
              </a:rPr>
              <a:t>   (im)politeness).</a:t>
            </a:r>
          </a:p>
        </p:txBody>
      </p:sp>
      <p:sp>
        <p:nvSpPr>
          <p:cNvPr id="4" name="Footer Placeholder 3">
            <a:extLst>
              <a:ext uri="{FF2B5EF4-FFF2-40B4-BE49-F238E27FC236}">
                <a16:creationId xmlns:a16="http://schemas.microsoft.com/office/drawing/2014/main" id="{FBAF603A-BFC8-8E44-B236-3BD612FB052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0FF20CF-3ADC-E14E-B743-5B8D0DEA22A9}"/>
              </a:ext>
            </a:extLst>
          </p:cNvPr>
          <p:cNvSpPr>
            <a:spLocks noGrp="1"/>
          </p:cNvSpPr>
          <p:nvPr>
            <p:ph type="sldNum" sz="quarter" idx="12"/>
          </p:nvPr>
        </p:nvSpPr>
        <p:spPr/>
        <p:txBody>
          <a:bodyPr/>
          <a:lstStyle/>
          <a:p>
            <a:fld id="{445D6A16-DBF7-2546-8F64-E616AA8F08E4}" type="slidenum">
              <a:rPr lang="en-FR" smtClean="0"/>
              <a:t>33</a:t>
            </a:fld>
            <a:endParaRPr lang="en-FR"/>
          </a:p>
        </p:txBody>
      </p:sp>
    </p:spTree>
    <p:extLst>
      <p:ext uri="{BB962C8B-B14F-4D97-AF65-F5344CB8AC3E}">
        <p14:creationId xmlns:p14="http://schemas.microsoft.com/office/powerpoint/2010/main" val="21325740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A0569-28E1-BA46-8B10-84259A4E08A8}"/>
              </a:ext>
            </a:extLst>
          </p:cNvPr>
          <p:cNvSpPr>
            <a:spLocks noGrp="1"/>
          </p:cNvSpPr>
          <p:nvPr>
            <p:ph type="title"/>
          </p:nvPr>
        </p:nvSpPr>
        <p:spPr>
          <a:xfrm>
            <a:off x="838200" y="365125"/>
            <a:ext cx="10515600" cy="605719"/>
          </a:xfrm>
        </p:spPr>
        <p:txBody>
          <a:bodyPr>
            <a:normAutofit fontScale="90000"/>
          </a:bodyPr>
          <a:lstStyle/>
          <a:p>
            <a:pPr algn="ctr"/>
            <a:r>
              <a:rPr lang="en-FR" sz="4000" dirty="0">
                <a:solidFill>
                  <a:srgbClr val="7030A0"/>
                </a:solidFill>
                <a:latin typeface="Arial" panose="020B0604020202020204" pitchFamily="34" charset="0"/>
                <a:cs typeface="Arial" panose="020B0604020202020204" pitchFamily="34" charset="0"/>
              </a:rPr>
              <a:t>Intersubjectification</a:t>
            </a:r>
            <a:endParaRPr lang="en-FR" sz="4000" dirty="0"/>
          </a:p>
        </p:txBody>
      </p:sp>
      <p:sp>
        <p:nvSpPr>
          <p:cNvPr id="3" name="Content Placeholder 2">
            <a:extLst>
              <a:ext uri="{FF2B5EF4-FFF2-40B4-BE49-F238E27FC236}">
                <a16:creationId xmlns:a16="http://schemas.microsoft.com/office/drawing/2014/main" id="{389F090F-45CC-8D46-9B47-11428D355ADF}"/>
              </a:ext>
            </a:extLst>
          </p:cNvPr>
          <p:cNvSpPr>
            <a:spLocks noGrp="1"/>
          </p:cNvSpPr>
          <p:nvPr>
            <p:ph idx="1"/>
          </p:nvPr>
        </p:nvSpPr>
        <p:spPr>
          <a:xfrm>
            <a:off x="838200" y="1196622"/>
            <a:ext cx="10515600" cy="4980341"/>
          </a:xfrm>
        </p:spPr>
        <p:txBody>
          <a:bodyPr/>
          <a:lstStyle/>
          <a:p>
            <a:r>
              <a:rPr lang="en-FR" dirty="0">
                <a:solidFill>
                  <a:srgbClr val="002060"/>
                </a:solidFill>
              </a:rPr>
              <a:t>Meanings come to be more subjective, or more intersubjective than they were earlier.</a:t>
            </a:r>
          </a:p>
          <a:p>
            <a:r>
              <a:rPr lang="en-FR" dirty="0">
                <a:solidFill>
                  <a:srgbClr val="002060"/>
                </a:solidFill>
                <a:cs typeface="Arial" panose="020B0604020202020204" pitchFamily="34" charset="0"/>
              </a:rPr>
              <a:t>So when questions in final position (for which answers are expected) came to be routinized as attitudinal tags (for which no answer is expected), an alre</a:t>
            </a:r>
            <a:r>
              <a:rPr lang="en-GB" dirty="0">
                <a:solidFill>
                  <a:srgbClr val="002060"/>
                </a:solidFill>
                <a:cs typeface="Arial" panose="020B0604020202020204" pitchFamily="34" charset="0"/>
              </a:rPr>
              <a:t>ad</a:t>
            </a:r>
            <a:r>
              <a:rPr lang="en-FR" dirty="0">
                <a:solidFill>
                  <a:srgbClr val="002060"/>
                </a:solidFill>
                <a:cs typeface="Arial" panose="020B0604020202020204" pitchFamily="34" charset="0"/>
              </a:rPr>
              <a:t>y intersubjective expression became subjectified: </a:t>
            </a:r>
          </a:p>
          <a:p>
            <a:pPr marL="0" indent="0">
              <a:buNone/>
            </a:pPr>
            <a:r>
              <a:rPr lang="en-FR" dirty="0">
                <a:solidFill>
                  <a:srgbClr val="00B050"/>
                </a:solidFill>
                <a:cs typeface="Arial" panose="020B0604020202020204" pitchFamily="34" charset="0"/>
              </a:rPr>
              <a:t>(9) I told you, </a:t>
            </a:r>
            <a:r>
              <a:rPr lang="en-FR" b="1" dirty="0">
                <a:solidFill>
                  <a:srgbClr val="00B050"/>
                </a:solidFill>
                <a:cs typeface="Arial" panose="020B0604020202020204" pitchFamily="34" charset="0"/>
              </a:rPr>
              <a:t>did I not? </a:t>
            </a:r>
            <a:r>
              <a:rPr lang="en-GB" dirty="0">
                <a:solidFill>
                  <a:srgbClr val="00B050"/>
                </a:solidFill>
                <a:cs typeface="Arial" panose="020B0604020202020204" pitchFamily="34" charset="0"/>
              </a:rPr>
              <a:t>T</a:t>
            </a:r>
            <a:r>
              <a:rPr lang="en-FR" dirty="0">
                <a:solidFill>
                  <a:srgbClr val="00B050"/>
                </a:solidFill>
                <a:cs typeface="Arial" panose="020B0604020202020204" pitchFamily="34" charset="0"/>
              </a:rPr>
              <a:t>hat there would be a fray [‘struggle’].</a:t>
            </a:r>
          </a:p>
          <a:p>
            <a:pPr marL="0" indent="0">
              <a:buNone/>
            </a:pPr>
            <a:r>
              <a:rPr lang="en-FR" dirty="0">
                <a:solidFill>
                  <a:srgbClr val="00B050"/>
                </a:solidFill>
                <a:cs typeface="Arial" panose="020B0604020202020204" pitchFamily="34" charset="0"/>
              </a:rPr>
              <a:t>     </a:t>
            </a:r>
            <a:r>
              <a:rPr lang="en-FR" sz="2400" dirty="0">
                <a:solidFill>
                  <a:srgbClr val="00B050"/>
                </a:solidFill>
                <a:cs typeface="Arial" panose="020B0604020202020204" pitchFamily="34" charset="0"/>
              </a:rPr>
              <a:t> (1550 </a:t>
            </a:r>
            <a:r>
              <a:rPr lang="en-FR" sz="2400" i="1" dirty="0">
                <a:solidFill>
                  <a:srgbClr val="00B050"/>
                </a:solidFill>
                <a:cs typeface="Arial" panose="020B0604020202020204" pitchFamily="34" charset="0"/>
              </a:rPr>
              <a:t>Iacob and Esau </a:t>
            </a:r>
            <a:r>
              <a:rPr lang="en-FR" sz="2400" dirty="0">
                <a:solidFill>
                  <a:srgbClr val="00B050"/>
                </a:solidFill>
                <a:cs typeface="Arial" panose="020B0604020202020204" pitchFamily="34" charset="0"/>
              </a:rPr>
              <a:t>[Tottie &amp; Hoffmann 2009: 142])</a:t>
            </a:r>
          </a:p>
          <a:p>
            <a:pPr marL="0" indent="0">
              <a:buNone/>
            </a:pPr>
            <a:r>
              <a:rPr lang="en-FR" dirty="0">
                <a:solidFill>
                  <a:srgbClr val="002060"/>
                </a:solidFill>
                <a:cs typeface="Arial" panose="020B0604020202020204" pitchFamily="34" charset="0"/>
              </a:rPr>
              <a:t>• This change is NOT a counterexample to intersubjectification! It is</a:t>
            </a:r>
          </a:p>
          <a:p>
            <a:pPr marL="0" indent="0">
              <a:buNone/>
            </a:pPr>
            <a:r>
              <a:rPr lang="en-FR" dirty="0">
                <a:solidFill>
                  <a:srgbClr val="002060"/>
                </a:solidFill>
                <a:cs typeface="Arial" panose="020B0604020202020204" pitchFamily="34" charset="0"/>
              </a:rPr>
              <a:t>    an example of how discourse function predicts the type of</a:t>
            </a:r>
          </a:p>
          <a:p>
            <a:pPr marL="0" indent="0">
              <a:buNone/>
            </a:pPr>
            <a:r>
              <a:rPr lang="en-FR" dirty="0">
                <a:solidFill>
                  <a:srgbClr val="002060"/>
                </a:solidFill>
                <a:cs typeface="Arial" panose="020B0604020202020204" pitchFamily="34" charset="0"/>
              </a:rPr>
              <a:t>    (inter)subjectivity that will arise as the result of change.</a:t>
            </a:r>
            <a:endParaRPr lang="en-FR" dirty="0">
              <a:solidFill>
                <a:srgbClr val="00B050"/>
              </a:solidFill>
              <a:cs typeface="Arial" panose="020B0604020202020204" pitchFamily="34" charset="0"/>
            </a:endParaRPr>
          </a:p>
        </p:txBody>
      </p:sp>
      <p:sp>
        <p:nvSpPr>
          <p:cNvPr id="4" name="Footer Placeholder 3">
            <a:extLst>
              <a:ext uri="{FF2B5EF4-FFF2-40B4-BE49-F238E27FC236}">
                <a16:creationId xmlns:a16="http://schemas.microsoft.com/office/drawing/2014/main" id="{DDE38653-ABA1-7049-AE2E-2279EBE7A09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AA57CDF-D56F-7D4E-A2F6-7331C1C5DCDC}"/>
              </a:ext>
            </a:extLst>
          </p:cNvPr>
          <p:cNvSpPr>
            <a:spLocks noGrp="1"/>
          </p:cNvSpPr>
          <p:nvPr>
            <p:ph type="sldNum" sz="quarter" idx="12"/>
          </p:nvPr>
        </p:nvSpPr>
        <p:spPr/>
        <p:txBody>
          <a:bodyPr/>
          <a:lstStyle/>
          <a:p>
            <a:fld id="{445D6A16-DBF7-2546-8F64-E616AA8F08E4}" type="slidenum">
              <a:rPr lang="en-FR" smtClean="0"/>
              <a:t>34</a:t>
            </a:fld>
            <a:endParaRPr lang="en-FR"/>
          </a:p>
        </p:txBody>
      </p:sp>
    </p:spTree>
    <p:extLst>
      <p:ext uri="{BB962C8B-B14F-4D97-AF65-F5344CB8AC3E}">
        <p14:creationId xmlns:p14="http://schemas.microsoft.com/office/powerpoint/2010/main" val="24706154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CB366-1114-4341-B185-3B54FA9655C0}"/>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Summary</a:t>
            </a:r>
          </a:p>
        </p:txBody>
      </p:sp>
      <p:sp>
        <p:nvSpPr>
          <p:cNvPr id="3" name="Content Placeholder 2">
            <a:extLst>
              <a:ext uri="{FF2B5EF4-FFF2-40B4-BE49-F238E27FC236}">
                <a16:creationId xmlns:a16="http://schemas.microsoft.com/office/drawing/2014/main" id="{03875D8C-5EAD-D54F-862C-1F6723B9DEE0}"/>
              </a:ext>
            </a:extLst>
          </p:cNvPr>
          <p:cNvSpPr>
            <a:spLocks noGrp="1"/>
          </p:cNvSpPr>
          <p:nvPr>
            <p:ph idx="1"/>
          </p:nvPr>
        </p:nvSpPr>
        <p:spPr/>
        <p:txBody>
          <a:bodyPr/>
          <a:lstStyle/>
          <a:p>
            <a:r>
              <a:rPr lang="en-FR" dirty="0">
                <a:solidFill>
                  <a:srgbClr val="002060"/>
                </a:solidFill>
              </a:rPr>
              <a:t>Language change is the development of shared, conventionalized usage.</a:t>
            </a:r>
          </a:p>
          <a:p>
            <a:r>
              <a:rPr lang="en-FR" dirty="0">
                <a:solidFill>
                  <a:srgbClr val="002060"/>
                </a:solidFill>
              </a:rPr>
              <a:t>The major motivations for change are: language acquisition (throughout life), group identities, differences between perception and production.</a:t>
            </a:r>
          </a:p>
          <a:p>
            <a:r>
              <a:rPr lang="en-FR" dirty="0">
                <a:solidFill>
                  <a:srgbClr val="002060"/>
                </a:solidFill>
              </a:rPr>
              <a:t>The major mechanisms for changes are analogy, neoanalysis and borrowing.</a:t>
            </a:r>
            <a:endParaRPr lang="en-FR" dirty="0"/>
          </a:p>
        </p:txBody>
      </p:sp>
      <p:sp>
        <p:nvSpPr>
          <p:cNvPr id="4" name="Footer Placeholder 3">
            <a:extLst>
              <a:ext uri="{FF2B5EF4-FFF2-40B4-BE49-F238E27FC236}">
                <a16:creationId xmlns:a16="http://schemas.microsoft.com/office/drawing/2014/main" id="{A84754E5-706E-4649-BB8A-5AA98F6324C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701E823-7F82-9442-A4A2-44964E1C3AA3}"/>
              </a:ext>
            </a:extLst>
          </p:cNvPr>
          <p:cNvSpPr>
            <a:spLocks noGrp="1"/>
          </p:cNvSpPr>
          <p:nvPr>
            <p:ph type="sldNum" sz="quarter" idx="12"/>
          </p:nvPr>
        </p:nvSpPr>
        <p:spPr/>
        <p:txBody>
          <a:bodyPr/>
          <a:lstStyle/>
          <a:p>
            <a:fld id="{445D6A16-DBF7-2546-8F64-E616AA8F08E4}" type="slidenum">
              <a:rPr lang="en-FR" smtClean="0"/>
              <a:t>35</a:t>
            </a:fld>
            <a:endParaRPr lang="en-FR"/>
          </a:p>
        </p:txBody>
      </p:sp>
    </p:spTree>
    <p:extLst>
      <p:ext uri="{BB962C8B-B14F-4D97-AF65-F5344CB8AC3E}">
        <p14:creationId xmlns:p14="http://schemas.microsoft.com/office/powerpoint/2010/main" val="480910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A1F7F-A570-3D4C-A446-FBD43664EE3F}"/>
              </a:ext>
            </a:extLst>
          </p:cNvPr>
          <p:cNvSpPr>
            <a:spLocks noGrp="1"/>
          </p:cNvSpPr>
          <p:nvPr>
            <p:ph type="ctrTitle"/>
          </p:nvPr>
        </p:nvSpPr>
        <p:spPr>
          <a:xfrm>
            <a:off x="1524000" y="846666"/>
            <a:ext cx="9144000" cy="3138311"/>
          </a:xfrm>
        </p:spPr>
        <p:txBody>
          <a:bodyPr>
            <a:noAutofit/>
          </a:bodyPr>
          <a:lstStyle/>
          <a:p>
            <a:br>
              <a:rPr lang="en-FR" sz="3600" dirty="0">
                <a:solidFill>
                  <a:srgbClr val="7030A0"/>
                </a:solidFill>
                <a:latin typeface="Algerian" pitchFamily="82" charset="77"/>
              </a:rPr>
            </a:br>
            <a:br>
              <a:rPr lang="en-FR" sz="3600" dirty="0">
                <a:solidFill>
                  <a:srgbClr val="7030A0"/>
                </a:solidFill>
                <a:latin typeface="Algerian" pitchFamily="82" charset="77"/>
              </a:rPr>
            </a:br>
            <a:br>
              <a:rPr lang="en-FR" sz="3600" dirty="0">
                <a:solidFill>
                  <a:srgbClr val="7030A0"/>
                </a:solidFill>
                <a:latin typeface="Algerian" pitchFamily="82" charset="77"/>
              </a:rPr>
            </a:br>
            <a:br>
              <a:rPr lang="en-FR" sz="3600" dirty="0">
                <a:solidFill>
                  <a:srgbClr val="7030A0"/>
                </a:solidFill>
                <a:latin typeface="Algerian" pitchFamily="82" charset="77"/>
              </a:rPr>
            </a:br>
            <a:br>
              <a:rPr lang="en-FR" sz="3600">
                <a:solidFill>
                  <a:srgbClr val="7030A0"/>
                </a:solidFill>
                <a:latin typeface="Algerian" pitchFamily="82" charset="77"/>
              </a:rPr>
            </a:br>
            <a:r>
              <a:rPr lang="en-FR" sz="3600">
                <a:solidFill>
                  <a:srgbClr val="7030A0"/>
                </a:solidFill>
                <a:latin typeface="Algerian" pitchFamily="82" charset="77"/>
              </a:rPr>
              <a:t>PART </a:t>
            </a:r>
            <a:r>
              <a:rPr lang="en-FR" sz="3600" dirty="0">
                <a:solidFill>
                  <a:srgbClr val="7030A0"/>
                </a:solidFill>
                <a:latin typeface="Algerian" pitchFamily="82" charset="77"/>
              </a:rPr>
              <a:t>2B: </a:t>
            </a:r>
            <a:br>
              <a:rPr lang="en-FR" sz="3600" dirty="0">
                <a:solidFill>
                  <a:srgbClr val="7030A0"/>
                </a:solidFill>
                <a:latin typeface="Algerian" pitchFamily="82" charset="77"/>
              </a:rPr>
            </a:br>
            <a:r>
              <a:rPr lang="en-FR" sz="3600" dirty="0">
                <a:solidFill>
                  <a:srgbClr val="7030A0"/>
                </a:solidFill>
                <a:latin typeface="Algerian" pitchFamily="82" charset="77"/>
              </a:rPr>
              <a:t>ConstructionalIzation and constructional changes</a:t>
            </a:r>
            <a:br>
              <a:rPr lang="en-FR" sz="9600" dirty="0">
                <a:solidFill>
                  <a:srgbClr val="7030A0"/>
                </a:solidFill>
                <a:latin typeface="Algerian" pitchFamily="82" charset="77"/>
              </a:rPr>
            </a:br>
            <a:br>
              <a:rPr lang="en-FR" sz="4000" dirty="0">
                <a:solidFill>
                  <a:srgbClr val="7030A0"/>
                </a:solidFill>
                <a:latin typeface="Algerian" pitchFamily="82" charset="77"/>
                <a:cs typeface="Algerian" panose="020F0502020204030204" pitchFamily="34" charset="0"/>
              </a:rPr>
            </a:br>
            <a:endParaRPr lang="en-FR" sz="3600" dirty="0">
              <a:latin typeface="Algerian" pitchFamily="82" charset="77"/>
            </a:endParaRPr>
          </a:p>
        </p:txBody>
      </p:sp>
    </p:spTree>
    <p:extLst>
      <p:ext uri="{BB962C8B-B14F-4D97-AF65-F5344CB8AC3E}">
        <p14:creationId xmlns:p14="http://schemas.microsoft.com/office/powerpoint/2010/main" val="24673365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E1DD7-E605-284D-841B-7271560208C9}"/>
              </a:ext>
            </a:extLst>
          </p:cNvPr>
          <p:cNvSpPr>
            <a:spLocks noGrp="1"/>
          </p:cNvSpPr>
          <p:nvPr>
            <p:ph type="title"/>
          </p:nvPr>
        </p:nvSpPr>
        <p:spPr>
          <a:xfrm>
            <a:off x="838200" y="136525"/>
            <a:ext cx="10515600" cy="755297"/>
          </a:xfrm>
        </p:spPr>
        <p:txBody>
          <a:bodyPr/>
          <a:lstStyle/>
          <a:p>
            <a:pPr algn="ctr"/>
            <a:r>
              <a:rPr lang="en-FR" dirty="0">
                <a:solidFill>
                  <a:srgbClr val="7030A0"/>
                </a:solidFill>
                <a:latin typeface="Arial" panose="020B0604020202020204" pitchFamily="34" charset="0"/>
                <a:cs typeface="Arial" panose="020B0604020202020204" pitchFamily="34" charset="0"/>
              </a:rPr>
              <a:t>Background</a:t>
            </a:r>
          </a:p>
        </p:txBody>
      </p:sp>
      <p:sp>
        <p:nvSpPr>
          <p:cNvPr id="3" name="Content Placeholder 2">
            <a:extLst>
              <a:ext uri="{FF2B5EF4-FFF2-40B4-BE49-F238E27FC236}">
                <a16:creationId xmlns:a16="http://schemas.microsoft.com/office/drawing/2014/main" id="{9A666F11-591B-484C-B1FA-71CC93228B79}"/>
              </a:ext>
            </a:extLst>
          </p:cNvPr>
          <p:cNvSpPr>
            <a:spLocks noGrp="1"/>
          </p:cNvSpPr>
          <p:nvPr>
            <p:ph idx="1"/>
          </p:nvPr>
        </p:nvSpPr>
        <p:spPr>
          <a:xfrm>
            <a:off x="838200" y="1049868"/>
            <a:ext cx="10515600" cy="5443008"/>
          </a:xfrm>
        </p:spPr>
        <p:txBody>
          <a:bodyPr>
            <a:normAutofit fontScale="92500" lnSpcReduction="10000"/>
          </a:bodyPr>
          <a:lstStyle/>
          <a:p>
            <a:r>
              <a:rPr lang="en-FR" sz="2900" dirty="0">
                <a:solidFill>
                  <a:srgbClr val="002060"/>
                </a:solidFill>
              </a:rPr>
              <a:t>The issues discussed so far are foundational to much functional historical linguistics, including “Diachronic CxG”.</a:t>
            </a:r>
          </a:p>
          <a:p>
            <a:r>
              <a:rPr lang="en-FR" sz="2900" dirty="0">
                <a:solidFill>
                  <a:srgbClr val="002060"/>
                </a:solidFill>
              </a:rPr>
              <a:t>What does a constructional perspective on change focus on?</a:t>
            </a:r>
          </a:p>
          <a:p>
            <a:pPr marL="0" indent="0">
              <a:buNone/>
            </a:pPr>
            <a:r>
              <a:rPr lang="en-FR" sz="2900" dirty="0">
                <a:solidFill>
                  <a:srgbClr val="002060"/>
                </a:solidFill>
              </a:rPr>
              <a:t>   -  development of conventionalized patterns (analogical thinking</a:t>
            </a:r>
          </a:p>
          <a:p>
            <a:pPr marL="0" indent="0">
              <a:buNone/>
            </a:pPr>
            <a:r>
              <a:rPr lang="en-FR" sz="2900" dirty="0">
                <a:solidFill>
                  <a:srgbClr val="002060"/>
                </a:solidFill>
              </a:rPr>
              <a:t>      and analogization are important here),</a:t>
            </a:r>
          </a:p>
          <a:p>
            <a:pPr marL="0" indent="0">
              <a:buNone/>
            </a:pPr>
            <a:r>
              <a:rPr lang="en-FR" sz="2900" dirty="0">
                <a:solidFill>
                  <a:srgbClr val="002060"/>
                </a:solidFill>
              </a:rPr>
              <a:t>   -  assemblies of linguistic contexts (collocations are important here),</a:t>
            </a:r>
          </a:p>
          <a:p>
            <a:pPr marL="0" indent="0">
              <a:buNone/>
            </a:pPr>
            <a:r>
              <a:rPr lang="en-FR" sz="2900" dirty="0">
                <a:solidFill>
                  <a:srgbClr val="002060"/>
                </a:solidFill>
              </a:rPr>
              <a:t>   -  changes in “constructional space” (strength of alternatives).</a:t>
            </a:r>
          </a:p>
          <a:p>
            <a:pPr marL="0" indent="0">
              <a:buNone/>
            </a:pPr>
            <a:r>
              <a:rPr lang="en-FR" sz="2900" dirty="0">
                <a:solidFill>
                  <a:srgbClr val="002060"/>
                </a:solidFill>
              </a:rPr>
              <a:t>• Traugott &amp; Trousdale (T&amp;T) (2013) proposed a distinction between</a:t>
            </a:r>
          </a:p>
          <a:p>
            <a:pPr marL="0" indent="0">
              <a:buNone/>
            </a:pPr>
            <a:r>
              <a:rPr lang="en-FR" sz="2900" dirty="0">
                <a:solidFill>
                  <a:srgbClr val="002060"/>
                </a:solidFill>
              </a:rPr>
              <a:t>   constructionalization and constructional changes.</a:t>
            </a:r>
          </a:p>
          <a:p>
            <a:pPr marL="0" indent="0">
              <a:buNone/>
            </a:pPr>
            <a:r>
              <a:rPr lang="en-FR" sz="2900" dirty="0">
                <a:solidFill>
                  <a:srgbClr val="002060"/>
                </a:solidFill>
              </a:rPr>
              <a:t>• Aspects of the distinction have been challenged and I present both the</a:t>
            </a:r>
          </a:p>
          <a:p>
            <a:pPr marL="0" indent="0">
              <a:buNone/>
            </a:pPr>
            <a:r>
              <a:rPr lang="en-FR" sz="2900" dirty="0">
                <a:solidFill>
                  <a:srgbClr val="002060"/>
                </a:solidFill>
              </a:rPr>
              <a:t>   original and the revised characterizations.</a:t>
            </a:r>
          </a:p>
          <a:p>
            <a:pPr marL="0" indent="0">
              <a:buNone/>
            </a:pPr>
            <a:r>
              <a:rPr lang="en-FR" sz="2900" dirty="0">
                <a:solidFill>
                  <a:srgbClr val="002060"/>
                </a:solidFill>
              </a:rPr>
              <a:t>• First, some comments on linguistic, “internal” context.</a:t>
            </a:r>
          </a:p>
          <a:p>
            <a:pPr marL="0" indent="0">
              <a:buNone/>
            </a:pPr>
            <a:endParaRPr lang="en-FR" dirty="0"/>
          </a:p>
        </p:txBody>
      </p:sp>
      <p:sp>
        <p:nvSpPr>
          <p:cNvPr id="4" name="Slide Number Placeholder 3">
            <a:extLst>
              <a:ext uri="{FF2B5EF4-FFF2-40B4-BE49-F238E27FC236}">
                <a16:creationId xmlns:a16="http://schemas.microsoft.com/office/drawing/2014/main" id="{56BEC4CE-1063-6044-9DDC-B4237714EC47}"/>
              </a:ext>
            </a:extLst>
          </p:cNvPr>
          <p:cNvSpPr>
            <a:spLocks noGrp="1"/>
          </p:cNvSpPr>
          <p:nvPr>
            <p:ph type="sldNum" sz="quarter" idx="12"/>
          </p:nvPr>
        </p:nvSpPr>
        <p:spPr/>
        <p:txBody>
          <a:bodyPr/>
          <a:lstStyle/>
          <a:p>
            <a:fld id="{6CB5C294-4F48-1F43-AF2D-6E20CC28772C}" type="slidenum">
              <a:rPr lang="en-FR" smtClean="0"/>
              <a:t>37</a:t>
            </a:fld>
            <a:endParaRPr lang="en-FR"/>
          </a:p>
        </p:txBody>
      </p:sp>
    </p:spTree>
    <p:extLst>
      <p:ext uri="{BB962C8B-B14F-4D97-AF65-F5344CB8AC3E}">
        <p14:creationId xmlns:p14="http://schemas.microsoft.com/office/powerpoint/2010/main" val="39802646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81E5A-5489-5641-B2CB-0BF7A75928B5}"/>
              </a:ext>
            </a:extLst>
          </p:cNvPr>
          <p:cNvSpPr>
            <a:spLocks noGrp="1"/>
          </p:cNvSpPr>
          <p:nvPr>
            <p:ph type="title"/>
          </p:nvPr>
        </p:nvSpPr>
        <p:spPr>
          <a:xfrm>
            <a:off x="838200" y="365125"/>
            <a:ext cx="10515600" cy="549275"/>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Context</a:t>
            </a:r>
          </a:p>
        </p:txBody>
      </p:sp>
      <p:sp>
        <p:nvSpPr>
          <p:cNvPr id="3" name="Content Placeholder 2">
            <a:extLst>
              <a:ext uri="{FF2B5EF4-FFF2-40B4-BE49-F238E27FC236}">
                <a16:creationId xmlns:a16="http://schemas.microsoft.com/office/drawing/2014/main" id="{003BFE01-AC97-BB45-AD75-349CEECA27AC}"/>
              </a:ext>
            </a:extLst>
          </p:cNvPr>
          <p:cNvSpPr>
            <a:spLocks noGrp="1"/>
          </p:cNvSpPr>
          <p:nvPr>
            <p:ph idx="1"/>
          </p:nvPr>
        </p:nvSpPr>
        <p:spPr>
          <a:xfrm>
            <a:off x="838200" y="992458"/>
            <a:ext cx="10515600" cy="5363891"/>
          </a:xfrm>
        </p:spPr>
        <p:txBody>
          <a:bodyPr>
            <a:normAutofit fontScale="92500" lnSpcReduction="10000"/>
          </a:bodyPr>
          <a:lstStyle/>
          <a:p>
            <a:r>
              <a:rPr lang="en-US" sz="3000" dirty="0">
                <a:solidFill>
                  <a:srgbClr val="002060"/>
                </a:solidFill>
                <a:cs typeface="Arial" panose="020B0604020202020204" pitchFamily="34" charset="0"/>
              </a:rPr>
              <a:t>Bybee et al. (1994: 297) said: </a:t>
            </a:r>
            <a:r>
              <a:rPr lang="en-US" sz="3000" dirty="0">
                <a:solidFill>
                  <a:srgbClr val="00B050"/>
                </a:solidFill>
                <a:cs typeface="Arial" panose="020B0604020202020204" pitchFamily="34" charset="0"/>
              </a:rPr>
              <a:t>“everything that happens to the meaning of a gram </a:t>
            </a:r>
            <a:r>
              <a:rPr lang="en-US" sz="3000" dirty="0">
                <a:solidFill>
                  <a:srgbClr val="002060"/>
                </a:solidFill>
                <a:cs typeface="Arial" panose="020B0604020202020204" pitchFamily="34" charset="0"/>
              </a:rPr>
              <a:t>[‘</a:t>
            </a:r>
            <a:r>
              <a:rPr lang="en-GB" sz="3000" dirty="0">
                <a:solidFill>
                  <a:srgbClr val="002060"/>
                </a:solidFill>
                <a:cs typeface="Arial" panose="020B0604020202020204" pitchFamily="34" charset="0"/>
              </a:rPr>
              <a:t>grammatical morpheme’] </a:t>
            </a:r>
            <a:r>
              <a:rPr lang="en-US" sz="3000" dirty="0">
                <a:solidFill>
                  <a:srgbClr val="00B050"/>
                </a:solidFill>
                <a:cs typeface="Arial" panose="020B0604020202020204" pitchFamily="34" charset="0"/>
              </a:rPr>
              <a:t>happens because of the contexts in which it is used”. </a:t>
            </a:r>
            <a:r>
              <a:rPr lang="en-GB" sz="3000" dirty="0">
                <a:solidFill>
                  <a:srgbClr val="002060"/>
                </a:solidFill>
                <a:cs typeface="Arial" panose="020B0604020202020204" pitchFamily="34" charset="0"/>
              </a:rPr>
              <a:t>The context for this statement is grammaticalization.</a:t>
            </a:r>
          </a:p>
          <a:p>
            <a:r>
              <a:rPr lang="en-US" sz="3000" dirty="0">
                <a:solidFill>
                  <a:srgbClr val="002060"/>
                </a:solidFill>
                <a:cs typeface="Arial" panose="020B0604020202020204" pitchFamily="34" charset="0"/>
              </a:rPr>
              <a:t>Contexts that can be gleaned from corpora are primarily linguistic, specifically the text surrounding an expression (called “co-text” in Catford 1965: 31). </a:t>
            </a:r>
          </a:p>
          <a:p>
            <a:r>
              <a:rPr lang="en-US" sz="3000" dirty="0" err="1">
                <a:solidFill>
                  <a:srgbClr val="002060"/>
                </a:solidFill>
                <a:cs typeface="Arial" panose="020B0604020202020204" pitchFamily="34" charset="0"/>
              </a:rPr>
              <a:t>Constructionalists</a:t>
            </a:r>
            <a:r>
              <a:rPr lang="en-US" sz="3000" dirty="0">
                <a:solidFill>
                  <a:srgbClr val="002060"/>
                </a:solidFill>
                <a:cs typeface="Arial" panose="020B0604020202020204" pitchFamily="34" charset="0"/>
              </a:rPr>
              <a:t> (and others) look for replicated contexts in:</a:t>
            </a:r>
          </a:p>
          <a:p>
            <a:pPr marL="0" indent="0">
              <a:buNone/>
            </a:pPr>
            <a:r>
              <a:rPr lang="en-US" sz="3000" dirty="0">
                <a:solidFill>
                  <a:srgbClr val="002060"/>
                </a:solidFill>
                <a:cs typeface="Arial" panose="020B0604020202020204" pitchFamily="34" charset="0"/>
              </a:rPr>
              <a:t>  -  the “syntagmatic” linear flow of speech/writing (“collocations”),</a:t>
            </a:r>
          </a:p>
          <a:p>
            <a:pPr marL="0" indent="0">
              <a:buNone/>
            </a:pPr>
            <a:r>
              <a:rPr lang="en-US" sz="3000" dirty="0">
                <a:solidFill>
                  <a:srgbClr val="002060"/>
                </a:solidFill>
                <a:cs typeface="Arial" panose="020B0604020202020204" pitchFamily="34" charset="0"/>
              </a:rPr>
              <a:t>  -  the choice of “paradigmatic” alternatives in a particular slot,</a:t>
            </a:r>
          </a:p>
          <a:p>
            <a:pPr marL="0" indent="0">
              <a:buNone/>
            </a:pPr>
            <a:r>
              <a:rPr lang="en-US" sz="3000" dirty="0">
                <a:solidFill>
                  <a:srgbClr val="002060"/>
                </a:solidFill>
                <a:cs typeface="Arial" panose="020B0604020202020204" pitchFamily="34" charset="0"/>
              </a:rPr>
              <a:t>  -  systemic changes such as word order, vowel shifts and how these</a:t>
            </a:r>
          </a:p>
          <a:p>
            <a:pPr marL="0" indent="0">
              <a:buNone/>
            </a:pPr>
            <a:r>
              <a:rPr lang="en-US" sz="3000" dirty="0">
                <a:solidFill>
                  <a:srgbClr val="002060"/>
                </a:solidFill>
                <a:cs typeface="Arial" panose="020B0604020202020204" pitchFamily="34" charset="0"/>
              </a:rPr>
              <a:t>     relate to syntagmatic and paradigmatic changes.</a:t>
            </a:r>
          </a:p>
          <a:p>
            <a:endParaRPr lang="en-FR" dirty="0"/>
          </a:p>
        </p:txBody>
      </p:sp>
      <p:sp>
        <p:nvSpPr>
          <p:cNvPr id="4" name="Slide Number Placeholder 3">
            <a:extLst>
              <a:ext uri="{FF2B5EF4-FFF2-40B4-BE49-F238E27FC236}">
                <a16:creationId xmlns:a16="http://schemas.microsoft.com/office/drawing/2014/main" id="{8CA16A15-FDE1-B04D-A1C7-81B4AA0EB0A2}"/>
              </a:ext>
            </a:extLst>
          </p:cNvPr>
          <p:cNvSpPr>
            <a:spLocks noGrp="1"/>
          </p:cNvSpPr>
          <p:nvPr>
            <p:ph type="sldNum" sz="quarter" idx="12"/>
          </p:nvPr>
        </p:nvSpPr>
        <p:spPr/>
        <p:txBody>
          <a:bodyPr/>
          <a:lstStyle/>
          <a:p>
            <a:fld id="{6CB5C294-4F48-1F43-AF2D-6E20CC28772C}" type="slidenum">
              <a:rPr lang="en-FR" smtClean="0"/>
              <a:t>38</a:t>
            </a:fld>
            <a:endParaRPr lang="en-FR"/>
          </a:p>
        </p:txBody>
      </p:sp>
    </p:spTree>
    <p:extLst>
      <p:ext uri="{BB962C8B-B14F-4D97-AF65-F5344CB8AC3E}">
        <p14:creationId xmlns:p14="http://schemas.microsoft.com/office/powerpoint/2010/main" val="27916308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F904F-C29A-A04E-B86D-F7B64F1752D7}"/>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Constructionalization in T&amp;T</a:t>
            </a:r>
          </a:p>
        </p:txBody>
      </p:sp>
      <p:sp>
        <p:nvSpPr>
          <p:cNvPr id="3" name="Content Placeholder 2">
            <a:extLst>
              <a:ext uri="{FF2B5EF4-FFF2-40B4-BE49-F238E27FC236}">
                <a16:creationId xmlns:a16="http://schemas.microsoft.com/office/drawing/2014/main" id="{23640DF3-16FE-D842-892F-E97CE90C947E}"/>
              </a:ext>
            </a:extLst>
          </p:cNvPr>
          <p:cNvSpPr>
            <a:spLocks noGrp="1"/>
          </p:cNvSpPr>
          <p:nvPr>
            <p:ph idx="1"/>
          </p:nvPr>
        </p:nvSpPr>
        <p:spPr>
          <a:xfrm>
            <a:off x="747889" y="1690688"/>
            <a:ext cx="10515600" cy="4351338"/>
          </a:xfrm>
        </p:spPr>
        <p:txBody>
          <a:bodyPr>
            <a:noAutofit/>
          </a:bodyPr>
          <a:lstStyle/>
          <a:p>
            <a:r>
              <a:rPr lang="en-US" dirty="0">
                <a:solidFill>
                  <a:srgbClr val="002060"/>
                </a:solidFill>
              </a:rPr>
              <a:t>Since form and meaning are combined in a construction T&amp;T (2013: 22) proposed to use the term “constructionalization” (Cxzn) (a term first used in Rostila 2004 and taken up in Noël 2007) to refer to:</a:t>
            </a:r>
          </a:p>
          <a:p>
            <a:pPr marL="0" indent="0">
              <a:buNone/>
            </a:pPr>
            <a:r>
              <a:rPr lang="en-US" dirty="0"/>
              <a:t>      </a:t>
            </a:r>
            <a:r>
              <a:rPr lang="en-US" dirty="0">
                <a:solidFill>
                  <a:srgbClr val="00B050"/>
                </a:solidFill>
              </a:rPr>
              <a:t>“the creation of </a:t>
            </a:r>
            <a:r>
              <a:rPr lang="en-US" dirty="0" err="1">
                <a:solidFill>
                  <a:srgbClr val="00B050"/>
                </a:solidFill>
              </a:rPr>
              <a:t>form</a:t>
            </a:r>
            <a:r>
              <a:rPr lang="en-US" baseline="-25000" dirty="0" err="1">
                <a:solidFill>
                  <a:srgbClr val="00B050"/>
                </a:solidFill>
              </a:rPr>
              <a:t>new</a:t>
            </a:r>
            <a:r>
              <a:rPr lang="en-US" dirty="0" err="1">
                <a:solidFill>
                  <a:srgbClr val="00B050"/>
                </a:solidFill>
              </a:rPr>
              <a:t>-meaning</a:t>
            </a:r>
            <a:r>
              <a:rPr lang="en-US" i="1" baseline="-25000" dirty="0" err="1">
                <a:solidFill>
                  <a:srgbClr val="00B050"/>
                </a:solidFill>
              </a:rPr>
              <a:t>new</a:t>
            </a:r>
            <a:r>
              <a:rPr lang="en-US" dirty="0">
                <a:solidFill>
                  <a:srgbClr val="00B050"/>
                </a:solidFill>
              </a:rPr>
              <a:t> (combinations of) signs. It</a:t>
            </a:r>
          </a:p>
          <a:p>
            <a:pPr marL="0" indent="0">
              <a:buNone/>
            </a:pPr>
            <a:r>
              <a:rPr lang="en-US" dirty="0">
                <a:solidFill>
                  <a:srgbClr val="00B050"/>
                </a:solidFill>
              </a:rPr>
              <a:t>      forms new type nodes, which have new syntax or morphology and</a:t>
            </a:r>
          </a:p>
          <a:p>
            <a:pPr marL="0" indent="0">
              <a:buNone/>
            </a:pPr>
            <a:r>
              <a:rPr lang="en-US" dirty="0">
                <a:solidFill>
                  <a:srgbClr val="00B050"/>
                </a:solidFill>
              </a:rPr>
              <a:t>      new coded meanings, in the linguistic population of speakers. It is</a:t>
            </a:r>
          </a:p>
          <a:p>
            <a:pPr marL="0" indent="0">
              <a:buNone/>
            </a:pPr>
            <a:r>
              <a:rPr lang="en-US" dirty="0">
                <a:solidFill>
                  <a:srgbClr val="00B050"/>
                </a:solidFill>
              </a:rPr>
              <a:t>      accompanied by changes in degree of schematicity, productivity,</a:t>
            </a:r>
          </a:p>
          <a:p>
            <a:pPr marL="0" indent="0">
              <a:buNone/>
            </a:pPr>
            <a:r>
              <a:rPr lang="en-US" dirty="0">
                <a:solidFill>
                  <a:srgbClr val="00B050"/>
                </a:solidFill>
              </a:rPr>
              <a:t>      and compositionality.</a:t>
            </a:r>
          </a:p>
          <a:p>
            <a:pPr marL="0" indent="0">
              <a:buNone/>
            </a:pPr>
            <a:r>
              <a:rPr lang="en-US" dirty="0">
                <a:solidFill>
                  <a:srgbClr val="002060"/>
                </a:solidFill>
              </a:rPr>
              <a:t>(</a:t>
            </a:r>
            <a:r>
              <a:rPr lang="en-GB" dirty="0">
                <a:solidFill>
                  <a:srgbClr val="002060"/>
                </a:solidFill>
              </a:rPr>
              <a:t>“Nodes” in CxG are constructions with network links to other Cxns.)</a:t>
            </a:r>
            <a:r>
              <a:rPr lang="en-FR" dirty="0">
                <a:solidFill>
                  <a:srgbClr val="002060"/>
                </a:solidFill>
              </a:rPr>
              <a:t> </a:t>
            </a:r>
          </a:p>
        </p:txBody>
      </p:sp>
      <p:sp>
        <p:nvSpPr>
          <p:cNvPr id="4" name="Slide Number Placeholder 3">
            <a:extLst>
              <a:ext uri="{FF2B5EF4-FFF2-40B4-BE49-F238E27FC236}">
                <a16:creationId xmlns:a16="http://schemas.microsoft.com/office/drawing/2014/main" id="{E2CEB789-D60A-8245-9694-EC078D783810}"/>
              </a:ext>
            </a:extLst>
          </p:cNvPr>
          <p:cNvSpPr>
            <a:spLocks noGrp="1"/>
          </p:cNvSpPr>
          <p:nvPr>
            <p:ph type="sldNum" sz="quarter" idx="12"/>
          </p:nvPr>
        </p:nvSpPr>
        <p:spPr/>
        <p:txBody>
          <a:bodyPr/>
          <a:lstStyle/>
          <a:p>
            <a:fld id="{6CB5C294-4F48-1F43-AF2D-6E20CC28772C}" type="slidenum">
              <a:rPr lang="en-FR" smtClean="0"/>
              <a:t>39</a:t>
            </a:fld>
            <a:endParaRPr lang="en-FR"/>
          </a:p>
        </p:txBody>
      </p:sp>
    </p:spTree>
    <p:extLst>
      <p:ext uri="{BB962C8B-B14F-4D97-AF65-F5344CB8AC3E}">
        <p14:creationId xmlns:p14="http://schemas.microsoft.com/office/powerpoint/2010/main" val="2079029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2EDF9-A662-CE42-A0D0-2E63AC29D6FB}"/>
              </a:ext>
            </a:extLst>
          </p:cNvPr>
          <p:cNvSpPr>
            <a:spLocks noGrp="1"/>
          </p:cNvSpPr>
          <p:nvPr>
            <p:ph type="title"/>
          </p:nvPr>
        </p:nvSpPr>
        <p:spPr>
          <a:xfrm>
            <a:off x="838200" y="365126"/>
            <a:ext cx="10515600" cy="683090"/>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Introducing language change</a:t>
            </a:r>
            <a:endParaRPr lang="en-FR" dirty="0"/>
          </a:p>
        </p:txBody>
      </p:sp>
      <p:sp>
        <p:nvSpPr>
          <p:cNvPr id="3" name="Content Placeholder 2">
            <a:extLst>
              <a:ext uri="{FF2B5EF4-FFF2-40B4-BE49-F238E27FC236}">
                <a16:creationId xmlns:a16="http://schemas.microsoft.com/office/drawing/2014/main" id="{D1565986-96C8-2047-B667-ECDD83C0F4F5}"/>
              </a:ext>
            </a:extLst>
          </p:cNvPr>
          <p:cNvSpPr>
            <a:spLocks noGrp="1"/>
          </p:cNvSpPr>
          <p:nvPr>
            <p:ph idx="1"/>
          </p:nvPr>
        </p:nvSpPr>
        <p:spPr>
          <a:xfrm>
            <a:off x="704386" y="1248937"/>
            <a:ext cx="10515600" cy="5243937"/>
          </a:xfrm>
        </p:spPr>
        <p:txBody>
          <a:bodyPr/>
          <a:lstStyle/>
          <a:p>
            <a:pPr marL="0" indent="0">
              <a:buNone/>
            </a:pPr>
            <a:r>
              <a:rPr lang="en-FR" dirty="0">
                <a:solidFill>
                  <a:srgbClr val="002060"/>
                </a:solidFill>
                <a:cs typeface="Arial" panose="020B0604020202020204" pitchFamily="34" charset="0"/>
              </a:rPr>
              <a:t>“Language change” is a shorthand for a complex process of</a:t>
            </a:r>
          </a:p>
          <a:p>
            <a:pPr marL="0" indent="0">
              <a:buNone/>
            </a:pPr>
            <a:r>
              <a:rPr lang="en-GB" dirty="0">
                <a:solidFill>
                  <a:srgbClr val="002060"/>
                </a:solidFill>
                <a:cs typeface="Arial" panose="020B0604020202020204" pitchFamily="34" charset="0"/>
              </a:rPr>
              <a:t>i</a:t>
            </a:r>
            <a:r>
              <a:rPr lang="en-FR" dirty="0">
                <a:solidFill>
                  <a:srgbClr val="002060"/>
                </a:solidFill>
                <a:cs typeface="Arial" panose="020B0604020202020204" pitchFamily="34" charset="0"/>
              </a:rPr>
              <a:t>ndividuals learning and transmitting conventionalized features of a linguistic system.</a:t>
            </a:r>
          </a:p>
          <a:p>
            <a:pPr marL="0" indent="0">
              <a:buNone/>
            </a:pPr>
            <a:r>
              <a:rPr lang="en-FR" dirty="0">
                <a:solidFill>
                  <a:srgbClr val="002060"/>
                </a:solidFill>
                <a:cs typeface="Arial" panose="020B0604020202020204" pitchFamily="34" charset="0"/>
              </a:rPr>
              <a:t>• </a:t>
            </a:r>
            <a:r>
              <a:rPr lang="en-FR" dirty="0">
                <a:solidFill>
                  <a:srgbClr val="00B050"/>
                </a:solidFill>
                <a:cs typeface="Arial" panose="020B0604020202020204" pitchFamily="34" charset="0"/>
              </a:rPr>
              <a:t>“Change is built into the way language is used” </a:t>
            </a:r>
            <a:r>
              <a:rPr lang="en-FR" dirty="0">
                <a:solidFill>
                  <a:srgbClr val="002060"/>
                </a:solidFill>
                <a:cs typeface="Arial" panose="020B0604020202020204" pitchFamily="34" charset="0"/>
              </a:rPr>
              <a:t>(Bybee 2015:1). </a:t>
            </a:r>
          </a:p>
          <a:p>
            <a:pPr marL="0" indent="0">
              <a:buNone/>
            </a:pPr>
            <a:r>
              <a:rPr lang="en-FR" dirty="0">
                <a:solidFill>
                  <a:srgbClr val="002060"/>
                </a:solidFill>
                <a:cs typeface="Arial" panose="020B0604020202020204" pitchFamily="34" charset="0"/>
              </a:rPr>
              <a:t>• </a:t>
            </a:r>
            <a:r>
              <a:rPr lang="en-FR" dirty="0">
                <a:solidFill>
                  <a:srgbClr val="00B050"/>
                </a:solidFill>
                <a:cs typeface="Arial" panose="020B0604020202020204" pitchFamily="34" charset="0"/>
              </a:rPr>
              <a:t>“The mental processes that are at play when speakers and</a:t>
            </a:r>
          </a:p>
          <a:p>
            <a:pPr marL="0" indent="0">
              <a:buNone/>
            </a:pPr>
            <a:r>
              <a:rPr lang="en-FR" dirty="0">
                <a:solidFill>
                  <a:srgbClr val="00B050"/>
                </a:solidFill>
                <a:cs typeface="Arial" panose="020B0604020202020204" pitchFamily="34" charset="0"/>
              </a:rPr>
              <a:t>   listeners communicate are the main causes</a:t>
            </a:r>
          </a:p>
          <a:p>
            <a:pPr marL="0" indent="0">
              <a:buNone/>
            </a:pPr>
            <a:r>
              <a:rPr lang="en-FR" dirty="0">
                <a:solidFill>
                  <a:srgbClr val="00B050"/>
                </a:solidFill>
                <a:cs typeface="Arial" panose="020B0604020202020204" pitchFamily="34" charset="0"/>
              </a:rPr>
              <a:t>   of change” </a:t>
            </a:r>
            <a:r>
              <a:rPr lang="en-FR" dirty="0">
                <a:solidFill>
                  <a:srgbClr val="002060"/>
                </a:solidFill>
                <a:cs typeface="Arial" panose="020B0604020202020204" pitchFamily="34" charset="0"/>
              </a:rPr>
              <a:t>(Bybee 2015: 1).</a:t>
            </a:r>
          </a:p>
        </p:txBody>
      </p:sp>
      <p:pic>
        <p:nvPicPr>
          <p:cNvPr id="5" name="Picture 4" descr="A person posing for the camera&#10;&#10;Description automatically generated">
            <a:extLst>
              <a:ext uri="{FF2B5EF4-FFF2-40B4-BE49-F238E27FC236}">
                <a16:creationId xmlns:a16="http://schemas.microsoft.com/office/drawing/2014/main" id="{C07A994C-2733-1146-AC62-497B517E4969}"/>
              </a:ext>
            </a:extLst>
          </p:cNvPr>
          <p:cNvPicPr>
            <a:picLocks noChangeAspect="1"/>
          </p:cNvPicPr>
          <p:nvPr/>
        </p:nvPicPr>
        <p:blipFill>
          <a:blip r:embed="rId2"/>
          <a:stretch>
            <a:fillRect/>
          </a:stretch>
        </p:blipFill>
        <p:spPr>
          <a:xfrm>
            <a:off x="8153400" y="3615629"/>
            <a:ext cx="2540000" cy="2540000"/>
          </a:xfrm>
          <a:prstGeom prst="rect">
            <a:avLst/>
          </a:prstGeom>
        </p:spPr>
      </p:pic>
      <p:sp>
        <p:nvSpPr>
          <p:cNvPr id="4" name="Footer Placeholder 3">
            <a:extLst>
              <a:ext uri="{FF2B5EF4-FFF2-40B4-BE49-F238E27FC236}">
                <a16:creationId xmlns:a16="http://schemas.microsoft.com/office/drawing/2014/main" id="{DB0CA3C1-EBEF-1241-B14B-1E9F86D0FDEA}"/>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3E95BC36-22D6-BD4A-BEDE-D04DD3825B2C}"/>
              </a:ext>
            </a:extLst>
          </p:cNvPr>
          <p:cNvSpPr>
            <a:spLocks noGrp="1"/>
          </p:cNvSpPr>
          <p:nvPr>
            <p:ph type="sldNum" sz="quarter" idx="12"/>
          </p:nvPr>
        </p:nvSpPr>
        <p:spPr/>
        <p:txBody>
          <a:bodyPr/>
          <a:lstStyle/>
          <a:p>
            <a:fld id="{445D6A16-DBF7-2546-8F64-E616AA8F08E4}" type="slidenum">
              <a:rPr lang="en-FR" smtClean="0"/>
              <a:t>4</a:t>
            </a:fld>
            <a:endParaRPr lang="en-FR"/>
          </a:p>
        </p:txBody>
      </p:sp>
    </p:spTree>
    <p:extLst>
      <p:ext uri="{BB962C8B-B14F-4D97-AF65-F5344CB8AC3E}">
        <p14:creationId xmlns:p14="http://schemas.microsoft.com/office/powerpoint/2010/main" val="32179244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03E42-78E2-6D40-B8FE-BD4C54C14BB0}"/>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Constructional changes</a:t>
            </a:r>
          </a:p>
        </p:txBody>
      </p:sp>
      <p:sp>
        <p:nvSpPr>
          <p:cNvPr id="3" name="Content Placeholder 2">
            <a:extLst>
              <a:ext uri="{FF2B5EF4-FFF2-40B4-BE49-F238E27FC236}">
                <a16:creationId xmlns:a16="http://schemas.microsoft.com/office/drawing/2014/main" id="{98AC848B-1F10-D343-A208-8DDAD51BB10D}"/>
              </a:ext>
            </a:extLst>
          </p:cNvPr>
          <p:cNvSpPr>
            <a:spLocks noGrp="1"/>
          </p:cNvSpPr>
          <p:nvPr>
            <p:ph idx="1"/>
          </p:nvPr>
        </p:nvSpPr>
        <p:spPr/>
        <p:txBody>
          <a:bodyPr/>
          <a:lstStyle/>
          <a:p>
            <a:r>
              <a:rPr lang="en-US" dirty="0">
                <a:solidFill>
                  <a:srgbClr val="002060"/>
                </a:solidFill>
              </a:rPr>
              <a:t>Since changes do not always result in a new [[F] </a:t>
            </a:r>
            <a:r>
              <a:rPr lang="fr-FR" dirty="0">
                <a:solidFill>
                  <a:srgbClr val="002060"/>
                </a:solidFill>
              </a:rPr>
              <a:t>↔</a:t>
            </a:r>
            <a:r>
              <a:rPr lang="en-FR" dirty="0">
                <a:solidFill>
                  <a:srgbClr val="002060"/>
                </a:solidFill>
              </a:rPr>
              <a:t> </a:t>
            </a:r>
            <a:r>
              <a:rPr lang="en-US" dirty="0">
                <a:solidFill>
                  <a:srgbClr val="002060"/>
                </a:solidFill>
              </a:rPr>
              <a:t> [M]] pairing, e.g. reduction of </a:t>
            </a:r>
            <a:r>
              <a:rPr lang="en-US" i="1" dirty="0">
                <a:solidFill>
                  <a:srgbClr val="002060"/>
                </a:solidFill>
              </a:rPr>
              <a:t>BE going to</a:t>
            </a:r>
            <a:r>
              <a:rPr lang="en-US" dirty="0">
                <a:solidFill>
                  <a:srgbClr val="002060"/>
                </a:solidFill>
              </a:rPr>
              <a:t> V ‘future’ to </a:t>
            </a:r>
            <a:r>
              <a:rPr lang="en-US" i="1" dirty="0">
                <a:solidFill>
                  <a:srgbClr val="002060"/>
                </a:solidFill>
              </a:rPr>
              <a:t>BE gonna V</a:t>
            </a:r>
            <a:r>
              <a:rPr lang="en-US" dirty="0">
                <a:solidFill>
                  <a:srgbClr val="002060"/>
                </a:solidFill>
              </a:rPr>
              <a:t>, we proposed a distinction between Cxzn and constructional changes (CCs) (T&amp;T</a:t>
            </a:r>
          </a:p>
          <a:p>
            <a:pPr marL="0" indent="0">
              <a:buNone/>
            </a:pPr>
            <a:r>
              <a:rPr lang="en-US" dirty="0">
                <a:solidFill>
                  <a:srgbClr val="002060"/>
                </a:solidFill>
              </a:rPr>
              <a:t>   2013: 26):</a:t>
            </a:r>
          </a:p>
          <a:p>
            <a:pPr marL="0" indent="0">
              <a:buNone/>
            </a:pPr>
            <a:r>
              <a:rPr lang="en-US" dirty="0">
                <a:solidFill>
                  <a:srgbClr val="00B050"/>
                </a:solidFill>
              </a:rPr>
              <a:t>      “A constructional change is a change affecting one internal</a:t>
            </a:r>
          </a:p>
          <a:p>
            <a:pPr marL="0" indent="0">
              <a:buNone/>
            </a:pPr>
            <a:r>
              <a:rPr lang="en-US" dirty="0">
                <a:solidFill>
                  <a:srgbClr val="00B050"/>
                </a:solidFill>
              </a:rPr>
              <a:t>      dimension of a construction. It does not involve the creation of a</a:t>
            </a:r>
          </a:p>
          <a:p>
            <a:pPr marL="0" indent="0">
              <a:buNone/>
            </a:pPr>
            <a:r>
              <a:rPr lang="en-US" dirty="0">
                <a:solidFill>
                  <a:srgbClr val="00B050"/>
                </a:solidFill>
              </a:rPr>
              <a:t>      new node”.</a:t>
            </a:r>
            <a:endParaRPr lang="en-FR" dirty="0"/>
          </a:p>
        </p:txBody>
      </p:sp>
      <p:sp>
        <p:nvSpPr>
          <p:cNvPr id="4" name="Slide Number Placeholder 3">
            <a:extLst>
              <a:ext uri="{FF2B5EF4-FFF2-40B4-BE49-F238E27FC236}">
                <a16:creationId xmlns:a16="http://schemas.microsoft.com/office/drawing/2014/main" id="{481E42E3-72E5-5040-89DD-60A0FB2EA01B}"/>
              </a:ext>
            </a:extLst>
          </p:cNvPr>
          <p:cNvSpPr>
            <a:spLocks noGrp="1"/>
          </p:cNvSpPr>
          <p:nvPr>
            <p:ph type="sldNum" sz="quarter" idx="12"/>
          </p:nvPr>
        </p:nvSpPr>
        <p:spPr/>
        <p:txBody>
          <a:bodyPr/>
          <a:lstStyle/>
          <a:p>
            <a:fld id="{6CB5C294-4F48-1F43-AF2D-6E20CC28772C}" type="slidenum">
              <a:rPr lang="en-FR" smtClean="0"/>
              <a:t>40</a:t>
            </a:fld>
            <a:endParaRPr lang="en-FR"/>
          </a:p>
        </p:txBody>
      </p:sp>
    </p:spTree>
    <p:extLst>
      <p:ext uri="{BB962C8B-B14F-4D97-AF65-F5344CB8AC3E}">
        <p14:creationId xmlns:p14="http://schemas.microsoft.com/office/powerpoint/2010/main" val="11605059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7DEB9-F6C7-1C42-9A8F-309CFAB7C1D5}"/>
              </a:ext>
            </a:extLst>
          </p:cNvPr>
          <p:cNvSpPr>
            <a:spLocks noGrp="1"/>
          </p:cNvSpPr>
          <p:nvPr>
            <p:ph type="title"/>
          </p:nvPr>
        </p:nvSpPr>
        <p:spPr>
          <a:xfrm>
            <a:off x="838200" y="365126"/>
            <a:ext cx="10515600" cy="515407"/>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Critiquing the distinction</a:t>
            </a:r>
          </a:p>
        </p:txBody>
      </p:sp>
      <p:sp>
        <p:nvSpPr>
          <p:cNvPr id="3" name="Content Placeholder 2">
            <a:extLst>
              <a:ext uri="{FF2B5EF4-FFF2-40B4-BE49-F238E27FC236}">
                <a16:creationId xmlns:a16="http://schemas.microsoft.com/office/drawing/2014/main" id="{1F653482-3A4F-514F-A088-A422848426DC}"/>
              </a:ext>
            </a:extLst>
          </p:cNvPr>
          <p:cNvSpPr>
            <a:spLocks noGrp="1"/>
          </p:cNvSpPr>
          <p:nvPr>
            <p:ph idx="1"/>
          </p:nvPr>
        </p:nvSpPr>
        <p:spPr>
          <a:xfrm>
            <a:off x="838200" y="1151466"/>
            <a:ext cx="10515600" cy="5204883"/>
          </a:xfrm>
        </p:spPr>
        <p:txBody>
          <a:bodyPr>
            <a:noAutofit/>
          </a:bodyPr>
          <a:lstStyle/>
          <a:p>
            <a:r>
              <a:rPr lang="en-FR" sz="2600" dirty="0">
                <a:solidFill>
                  <a:srgbClr val="002060"/>
                </a:solidFill>
                <a:cs typeface="Arial" panose="020B0604020202020204" pitchFamily="34" charset="0"/>
              </a:rPr>
              <a:t>Many people, including ourselves, have not been satisfied with this</a:t>
            </a:r>
          </a:p>
          <a:p>
            <a:pPr marL="0" indent="0">
              <a:buNone/>
            </a:pPr>
            <a:r>
              <a:rPr lang="en-FR" sz="2600" dirty="0">
                <a:solidFill>
                  <a:srgbClr val="002060"/>
                </a:solidFill>
                <a:cs typeface="Arial" panose="020B0604020202020204" pitchFamily="34" charset="0"/>
              </a:rPr>
              <a:t>   distinction, or the way it was articulated.</a:t>
            </a:r>
          </a:p>
          <a:p>
            <a:pPr marL="0" indent="0">
              <a:buNone/>
            </a:pPr>
            <a:r>
              <a:rPr lang="en-FR" sz="2600" dirty="0">
                <a:solidFill>
                  <a:srgbClr val="002060"/>
                </a:solidFill>
                <a:cs typeface="Arial" panose="020B0604020202020204" pitchFamily="34" charset="0"/>
              </a:rPr>
              <a:t>• </a:t>
            </a:r>
            <a:r>
              <a:rPr lang="en-US" sz="2600" dirty="0">
                <a:solidFill>
                  <a:srgbClr val="002060"/>
                </a:solidFill>
                <a:cs typeface="Arial" panose="020B0604020202020204" pitchFamily="34" charset="0"/>
              </a:rPr>
              <a:t>Börjars et al. (2015), Hilpert (2018), </a:t>
            </a:r>
            <a:r>
              <a:rPr lang="en-US" sz="2600" dirty="0" err="1">
                <a:solidFill>
                  <a:srgbClr val="002060"/>
                </a:solidFill>
                <a:cs typeface="Arial" panose="020B0604020202020204" pitchFamily="34" charset="0"/>
              </a:rPr>
              <a:t>Flach</a:t>
            </a:r>
            <a:r>
              <a:rPr lang="en-US" sz="2600" dirty="0">
                <a:solidFill>
                  <a:srgbClr val="002060"/>
                </a:solidFill>
                <a:cs typeface="Arial" panose="020B0604020202020204" pitchFamily="34" charset="0"/>
              </a:rPr>
              <a:t> (2020) and others </a:t>
            </a:r>
          </a:p>
          <a:p>
            <a:pPr marL="0" indent="0">
              <a:buNone/>
            </a:pPr>
            <a:r>
              <a:rPr lang="en-US" sz="2600" dirty="0">
                <a:solidFill>
                  <a:srgbClr val="002060"/>
                </a:solidFill>
                <a:cs typeface="Arial" panose="020B0604020202020204" pitchFamily="34" charset="0"/>
              </a:rPr>
              <a:t>   have criticized the distinction between Cxzn as the coming into being</a:t>
            </a:r>
          </a:p>
          <a:p>
            <a:pPr marL="0" indent="0">
              <a:buNone/>
            </a:pPr>
            <a:r>
              <a:rPr lang="en-US" sz="2600" dirty="0">
                <a:solidFill>
                  <a:srgbClr val="002060"/>
                </a:solidFill>
                <a:cs typeface="Arial" panose="020B0604020202020204" pitchFamily="34" charset="0"/>
              </a:rPr>
              <a:t>   of a </a:t>
            </a:r>
            <a:r>
              <a:rPr lang="en-US" sz="2600" dirty="0" err="1">
                <a:solidFill>
                  <a:srgbClr val="002060"/>
                </a:solidFill>
                <a:cs typeface="Arial" panose="020B0604020202020204" pitchFamily="34" charset="0"/>
              </a:rPr>
              <a:t>form</a:t>
            </a:r>
            <a:r>
              <a:rPr lang="en-US" sz="2600" baseline="-25000" dirty="0" err="1">
                <a:solidFill>
                  <a:srgbClr val="002060"/>
                </a:solidFill>
                <a:cs typeface="Arial" panose="020B0604020202020204" pitchFamily="34" charset="0"/>
              </a:rPr>
              <a:t>new</a:t>
            </a:r>
            <a:r>
              <a:rPr lang="en-US" sz="2600" dirty="0" err="1">
                <a:solidFill>
                  <a:srgbClr val="002060"/>
                </a:solidFill>
                <a:cs typeface="Arial" panose="020B0604020202020204" pitchFamily="34" charset="0"/>
              </a:rPr>
              <a:t>-meaning</a:t>
            </a:r>
            <a:r>
              <a:rPr lang="en-US" sz="2600" baseline="-25000" dirty="0" err="1">
                <a:solidFill>
                  <a:srgbClr val="002060"/>
                </a:solidFill>
                <a:cs typeface="Arial" panose="020B0604020202020204" pitchFamily="34" charset="0"/>
              </a:rPr>
              <a:t>new</a:t>
            </a:r>
            <a:r>
              <a:rPr lang="en-US" sz="2600" dirty="0">
                <a:solidFill>
                  <a:srgbClr val="002060"/>
                </a:solidFill>
                <a:cs typeface="Arial" panose="020B0604020202020204" pitchFamily="34" charset="0"/>
              </a:rPr>
              <a:t> pairing and CCs as changes that affect one</a:t>
            </a:r>
          </a:p>
          <a:p>
            <a:pPr marL="0" indent="0">
              <a:buNone/>
            </a:pPr>
            <a:r>
              <a:rPr lang="en-US" sz="2600" dirty="0">
                <a:solidFill>
                  <a:srgbClr val="002060"/>
                </a:solidFill>
                <a:cs typeface="Arial" panose="020B0604020202020204" pitchFamily="34" charset="0"/>
              </a:rPr>
              <a:t>   component of a construction.</a:t>
            </a:r>
          </a:p>
          <a:p>
            <a:pPr marL="0" indent="0">
              <a:buNone/>
            </a:pPr>
            <a:r>
              <a:rPr lang="en-US" sz="2600" dirty="0">
                <a:solidFill>
                  <a:srgbClr val="002060"/>
                </a:solidFill>
                <a:cs typeface="Arial" panose="020B0604020202020204" pitchFamily="34" charset="0"/>
              </a:rPr>
              <a:t>• The argument is that changes affecting only one component of a Cxn</a:t>
            </a:r>
          </a:p>
          <a:p>
            <a:pPr marL="0" indent="0">
              <a:buNone/>
            </a:pPr>
            <a:r>
              <a:rPr lang="en-US" sz="2600" dirty="0">
                <a:solidFill>
                  <a:srgbClr val="002060"/>
                </a:solidFill>
                <a:cs typeface="Arial" panose="020B0604020202020204" pitchFamily="34" charset="0"/>
              </a:rPr>
              <a:t>   are rare; most “form” changes have some discourse functional aspect.</a:t>
            </a:r>
          </a:p>
          <a:p>
            <a:pPr marL="0" indent="0">
              <a:buNone/>
            </a:pPr>
            <a:r>
              <a:rPr lang="en-US" sz="2600" dirty="0">
                <a:solidFill>
                  <a:srgbClr val="002060"/>
                </a:solidFill>
                <a:cs typeface="Arial" panose="020B0604020202020204" pitchFamily="34" charset="0"/>
              </a:rPr>
              <a:t>• The rise of </a:t>
            </a:r>
            <a:r>
              <a:rPr lang="en-US" sz="2600" i="1" dirty="0">
                <a:solidFill>
                  <a:srgbClr val="002060"/>
                </a:solidFill>
                <a:cs typeface="Arial" panose="020B0604020202020204" pitchFamily="34" charset="0"/>
              </a:rPr>
              <a:t>gonna</a:t>
            </a:r>
            <a:r>
              <a:rPr lang="en-US" sz="2600" dirty="0">
                <a:solidFill>
                  <a:srgbClr val="002060"/>
                </a:solidFill>
                <a:cs typeface="Arial" panose="020B0604020202020204" pitchFamily="34" charset="0"/>
              </a:rPr>
              <a:t> is associated with casual speech. If casual speech is</a:t>
            </a:r>
          </a:p>
          <a:p>
            <a:pPr marL="0" indent="0">
              <a:buNone/>
            </a:pPr>
            <a:r>
              <a:rPr lang="en-US" sz="2600" dirty="0">
                <a:solidFill>
                  <a:srgbClr val="002060"/>
                </a:solidFill>
                <a:cs typeface="Arial" panose="020B0604020202020204" pitchFamily="34" charset="0"/>
              </a:rPr>
              <a:t>   regarded as a discourse function, then the emergence of </a:t>
            </a:r>
            <a:r>
              <a:rPr lang="en-US" sz="2600" i="1" dirty="0">
                <a:solidFill>
                  <a:srgbClr val="002060"/>
                </a:solidFill>
                <a:cs typeface="Arial" panose="020B0604020202020204" pitchFamily="34" charset="0"/>
              </a:rPr>
              <a:t>gonna</a:t>
            </a:r>
            <a:r>
              <a:rPr lang="en-US" sz="2600" dirty="0">
                <a:solidFill>
                  <a:srgbClr val="002060"/>
                </a:solidFill>
                <a:cs typeface="Arial" panose="020B0604020202020204" pitchFamily="34" charset="0"/>
              </a:rPr>
              <a:t> should</a:t>
            </a:r>
          </a:p>
          <a:p>
            <a:pPr marL="0" indent="0">
              <a:buNone/>
            </a:pPr>
            <a:r>
              <a:rPr lang="en-US" sz="2600" dirty="0">
                <a:solidFill>
                  <a:srgbClr val="002060"/>
                </a:solidFill>
                <a:cs typeface="Arial" panose="020B0604020202020204" pitchFamily="34" charset="0"/>
              </a:rPr>
              <a:t>   count as a new </a:t>
            </a:r>
            <a:r>
              <a:rPr lang="en-US" sz="2600" dirty="0">
                <a:solidFill>
                  <a:srgbClr val="002060"/>
                </a:solidFill>
              </a:rPr>
              <a:t>[[F] </a:t>
            </a:r>
            <a:r>
              <a:rPr lang="fr-FR" sz="2600" dirty="0">
                <a:solidFill>
                  <a:srgbClr val="002060"/>
                </a:solidFill>
              </a:rPr>
              <a:t>↔</a:t>
            </a:r>
            <a:r>
              <a:rPr lang="en-FR" sz="2600" dirty="0">
                <a:solidFill>
                  <a:srgbClr val="002060"/>
                </a:solidFill>
              </a:rPr>
              <a:t> </a:t>
            </a:r>
            <a:r>
              <a:rPr lang="en-US" sz="2600" dirty="0">
                <a:solidFill>
                  <a:srgbClr val="002060"/>
                </a:solidFill>
              </a:rPr>
              <a:t>[M]] pairing.</a:t>
            </a:r>
            <a:r>
              <a:rPr lang="en-FR" sz="2600" dirty="0"/>
              <a:t> </a:t>
            </a:r>
          </a:p>
        </p:txBody>
      </p:sp>
      <p:sp>
        <p:nvSpPr>
          <p:cNvPr id="4" name="Slide Number Placeholder 3">
            <a:extLst>
              <a:ext uri="{FF2B5EF4-FFF2-40B4-BE49-F238E27FC236}">
                <a16:creationId xmlns:a16="http://schemas.microsoft.com/office/drawing/2014/main" id="{139DD574-37FD-884A-B14D-558D2E64F6E7}"/>
              </a:ext>
            </a:extLst>
          </p:cNvPr>
          <p:cNvSpPr>
            <a:spLocks noGrp="1"/>
          </p:cNvSpPr>
          <p:nvPr>
            <p:ph type="sldNum" sz="quarter" idx="12"/>
          </p:nvPr>
        </p:nvSpPr>
        <p:spPr/>
        <p:txBody>
          <a:bodyPr/>
          <a:lstStyle/>
          <a:p>
            <a:fld id="{6CB5C294-4F48-1F43-AF2D-6E20CC28772C}" type="slidenum">
              <a:rPr lang="en-FR" smtClean="0"/>
              <a:t>41</a:t>
            </a:fld>
            <a:endParaRPr lang="en-FR"/>
          </a:p>
        </p:txBody>
      </p:sp>
    </p:spTree>
    <p:extLst>
      <p:ext uri="{BB962C8B-B14F-4D97-AF65-F5344CB8AC3E}">
        <p14:creationId xmlns:p14="http://schemas.microsoft.com/office/powerpoint/2010/main" val="3866686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A9C43-C3EC-0949-9C6E-52025FF96A17}"/>
              </a:ext>
            </a:extLst>
          </p:cNvPr>
          <p:cNvSpPr>
            <a:spLocks noGrp="1"/>
          </p:cNvSpPr>
          <p:nvPr>
            <p:ph type="title"/>
          </p:nvPr>
        </p:nvSpPr>
        <p:spPr>
          <a:xfrm>
            <a:off x="838200" y="136525"/>
            <a:ext cx="10515600" cy="856897"/>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Critiquing the distinction</a:t>
            </a:r>
            <a:endParaRPr lang="en-FR" sz="4000" dirty="0"/>
          </a:p>
        </p:txBody>
      </p:sp>
      <p:sp>
        <p:nvSpPr>
          <p:cNvPr id="3" name="Content Placeholder 2">
            <a:extLst>
              <a:ext uri="{FF2B5EF4-FFF2-40B4-BE49-F238E27FC236}">
                <a16:creationId xmlns:a16="http://schemas.microsoft.com/office/drawing/2014/main" id="{79136E0A-A521-5143-A91C-3A58C35466BB}"/>
              </a:ext>
            </a:extLst>
          </p:cNvPr>
          <p:cNvSpPr>
            <a:spLocks noGrp="1"/>
          </p:cNvSpPr>
          <p:nvPr>
            <p:ph idx="1"/>
          </p:nvPr>
        </p:nvSpPr>
        <p:spPr>
          <a:xfrm>
            <a:off x="838200" y="1106310"/>
            <a:ext cx="10515600" cy="5250039"/>
          </a:xfrm>
        </p:spPr>
        <p:txBody>
          <a:bodyPr>
            <a:noAutofit/>
          </a:bodyPr>
          <a:lstStyle/>
          <a:p>
            <a:r>
              <a:rPr lang="en-US" sz="2600" dirty="0" err="1">
                <a:solidFill>
                  <a:srgbClr val="002060"/>
                </a:solidFill>
              </a:rPr>
              <a:t>Flach</a:t>
            </a:r>
            <a:r>
              <a:rPr lang="en-US" sz="2600" dirty="0">
                <a:solidFill>
                  <a:srgbClr val="002060"/>
                </a:solidFill>
              </a:rPr>
              <a:t> (2020: 48) argues that there are two readings of “Cxzn”: </a:t>
            </a:r>
          </a:p>
          <a:p>
            <a:pPr marL="0" indent="0">
              <a:buNone/>
            </a:pPr>
            <a:r>
              <a:rPr lang="en-US" sz="2600" dirty="0">
                <a:solidFill>
                  <a:srgbClr val="002060"/>
                </a:solidFill>
              </a:rPr>
              <a:t>  </a:t>
            </a:r>
            <a:r>
              <a:rPr lang="en-US" sz="2600" dirty="0" err="1">
                <a:solidFill>
                  <a:srgbClr val="002060"/>
                </a:solidFill>
              </a:rPr>
              <a:t>i</a:t>
            </a:r>
            <a:r>
              <a:rPr lang="en-US" sz="2600" dirty="0">
                <a:solidFill>
                  <a:srgbClr val="002060"/>
                </a:solidFill>
              </a:rPr>
              <a:t>)   a process reading suggested by “accompanied by changes in</a:t>
            </a:r>
          </a:p>
          <a:p>
            <a:pPr marL="0" indent="0">
              <a:buNone/>
            </a:pPr>
            <a:r>
              <a:rPr lang="en-US" sz="2600" dirty="0">
                <a:solidFill>
                  <a:srgbClr val="002060"/>
                </a:solidFill>
              </a:rPr>
              <a:t>       degree of schematicity, productivity, and compositionality”, </a:t>
            </a:r>
          </a:p>
          <a:p>
            <a:pPr marL="0" indent="0">
              <a:buNone/>
            </a:pPr>
            <a:r>
              <a:rPr lang="en-US" sz="2600" dirty="0">
                <a:solidFill>
                  <a:srgbClr val="002060"/>
                </a:solidFill>
              </a:rPr>
              <a:t>  ii)  a point/result reading associated with “creation” of form-</a:t>
            </a:r>
            <a:r>
              <a:rPr lang="en-US" sz="2600" baseline="-25000" dirty="0">
                <a:solidFill>
                  <a:srgbClr val="002060"/>
                </a:solidFill>
              </a:rPr>
              <a:t>new</a:t>
            </a:r>
          </a:p>
          <a:p>
            <a:pPr marL="0" indent="0">
              <a:buNone/>
            </a:pPr>
            <a:r>
              <a:rPr lang="en-US" sz="2600" baseline="-25000" dirty="0">
                <a:solidFill>
                  <a:srgbClr val="002060"/>
                </a:solidFill>
              </a:rPr>
              <a:t>          </a:t>
            </a:r>
            <a:r>
              <a:rPr lang="en-US" sz="2600" dirty="0" err="1">
                <a:solidFill>
                  <a:srgbClr val="002060"/>
                </a:solidFill>
              </a:rPr>
              <a:t>meaning</a:t>
            </a:r>
            <a:r>
              <a:rPr lang="en-US" sz="2600" i="1" baseline="-25000" dirty="0" err="1">
                <a:solidFill>
                  <a:srgbClr val="002060"/>
                </a:solidFill>
              </a:rPr>
              <a:t>new</a:t>
            </a:r>
            <a:r>
              <a:rPr lang="en-US" sz="2600" dirty="0">
                <a:solidFill>
                  <a:srgbClr val="002060"/>
                </a:solidFill>
              </a:rPr>
              <a:t> signs and nodes. </a:t>
            </a:r>
          </a:p>
          <a:p>
            <a:pPr marL="0" indent="0">
              <a:buNone/>
            </a:pPr>
            <a:r>
              <a:rPr lang="en-US" sz="2600" dirty="0">
                <a:solidFill>
                  <a:srgbClr val="002060"/>
                </a:solidFill>
              </a:rPr>
              <a:t>• She suggests that Cxzn as characterized in the quotation from T&amp;T</a:t>
            </a:r>
          </a:p>
          <a:p>
            <a:pPr marL="0" indent="0">
              <a:buNone/>
            </a:pPr>
            <a:r>
              <a:rPr lang="en-US" sz="2600" dirty="0">
                <a:solidFill>
                  <a:srgbClr val="002060"/>
                </a:solidFill>
              </a:rPr>
              <a:t>   </a:t>
            </a:r>
            <a:r>
              <a:rPr lang="en-US" sz="2600" dirty="0">
                <a:solidFill>
                  <a:srgbClr val="00B050"/>
                </a:solidFill>
              </a:rPr>
              <a:t>“refers simultaneously to constructional changes surrounding the</a:t>
            </a:r>
          </a:p>
          <a:p>
            <a:pPr marL="0" indent="0">
              <a:buNone/>
            </a:pPr>
            <a:r>
              <a:rPr lang="en-US" sz="2600" dirty="0">
                <a:solidFill>
                  <a:srgbClr val="00B050"/>
                </a:solidFill>
              </a:rPr>
              <a:t>    new node and the new node itself”. </a:t>
            </a:r>
          </a:p>
          <a:p>
            <a:pPr marL="0" indent="0">
              <a:buNone/>
            </a:pPr>
            <a:r>
              <a:rPr lang="en-US" sz="2600" dirty="0">
                <a:solidFill>
                  <a:srgbClr val="002060"/>
                </a:solidFill>
              </a:rPr>
              <a:t>•  Her concern is that what she calls “con-Cxzn constructional changes”</a:t>
            </a:r>
          </a:p>
          <a:p>
            <a:pPr marL="0" indent="0">
              <a:buNone/>
            </a:pPr>
            <a:r>
              <a:rPr lang="en-US" sz="2600" dirty="0">
                <a:solidFill>
                  <a:srgbClr val="002060"/>
                </a:solidFill>
              </a:rPr>
              <a:t>    (</a:t>
            </a:r>
            <a:r>
              <a:rPr lang="en-US" sz="2600" dirty="0" err="1">
                <a:solidFill>
                  <a:srgbClr val="002060"/>
                </a:solidFill>
              </a:rPr>
              <a:t>Flach</a:t>
            </a:r>
            <a:r>
              <a:rPr lang="en-US" sz="2600" dirty="0">
                <a:solidFill>
                  <a:srgbClr val="002060"/>
                </a:solidFill>
              </a:rPr>
              <a:t> 2020: 47) muddies the distinction between Cxzn and CCs, between</a:t>
            </a:r>
          </a:p>
          <a:p>
            <a:pPr marL="0" indent="0">
              <a:buNone/>
            </a:pPr>
            <a:r>
              <a:rPr lang="en-US" sz="2600" dirty="0">
                <a:solidFill>
                  <a:srgbClr val="002060"/>
                </a:solidFill>
              </a:rPr>
              <a:t>    process and point change. </a:t>
            </a:r>
            <a:endParaRPr lang="en-FR" sz="2600" dirty="0">
              <a:solidFill>
                <a:srgbClr val="002060"/>
              </a:solidFill>
            </a:endParaRPr>
          </a:p>
        </p:txBody>
      </p:sp>
      <p:sp>
        <p:nvSpPr>
          <p:cNvPr id="4" name="Slide Number Placeholder 3">
            <a:extLst>
              <a:ext uri="{FF2B5EF4-FFF2-40B4-BE49-F238E27FC236}">
                <a16:creationId xmlns:a16="http://schemas.microsoft.com/office/drawing/2014/main" id="{E76B5339-C355-9641-A576-7557B94A6BC8}"/>
              </a:ext>
            </a:extLst>
          </p:cNvPr>
          <p:cNvSpPr>
            <a:spLocks noGrp="1"/>
          </p:cNvSpPr>
          <p:nvPr>
            <p:ph type="sldNum" sz="quarter" idx="12"/>
          </p:nvPr>
        </p:nvSpPr>
        <p:spPr/>
        <p:txBody>
          <a:bodyPr/>
          <a:lstStyle/>
          <a:p>
            <a:fld id="{6CB5C294-4F48-1F43-AF2D-6E20CC28772C}" type="slidenum">
              <a:rPr lang="en-FR" smtClean="0"/>
              <a:t>42</a:t>
            </a:fld>
            <a:endParaRPr lang="en-FR"/>
          </a:p>
        </p:txBody>
      </p:sp>
    </p:spTree>
    <p:extLst>
      <p:ext uri="{BB962C8B-B14F-4D97-AF65-F5344CB8AC3E}">
        <p14:creationId xmlns:p14="http://schemas.microsoft.com/office/powerpoint/2010/main" val="12742017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41EB5-A0D3-F44A-868D-47939DD236D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Critiquing the distinction</a:t>
            </a:r>
            <a:endParaRPr lang="en-FR" sz="4000" dirty="0"/>
          </a:p>
        </p:txBody>
      </p:sp>
      <p:sp>
        <p:nvSpPr>
          <p:cNvPr id="3" name="Content Placeholder 2">
            <a:extLst>
              <a:ext uri="{FF2B5EF4-FFF2-40B4-BE49-F238E27FC236}">
                <a16:creationId xmlns:a16="http://schemas.microsoft.com/office/drawing/2014/main" id="{4F0C7957-EC8D-8A42-BB3D-47B80F698ABB}"/>
              </a:ext>
            </a:extLst>
          </p:cNvPr>
          <p:cNvSpPr>
            <a:spLocks noGrp="1"/>
          </p:cNvSpPr>
          <p:nvPr>
            <p:ph idx="1"/>
          </p:nvPr>
        </p:nvSpPr>
        <p:spPr>
          <a:xfrm>
            <a:off x="838200" y="1825624"/>
            <a:ext cx="10515600" cy="4530725"/>
          </a:xfrm>
        </p:spPr>
        <p:txBody>
          <a:bodyPr>
            <a:normAutofit fontScale="92500" lnSpcReduction="10000"/>
          </a:bodyPr>
          <a:lstStyle/>
          <a:p>
            <a:r>
              <a:rPr lang="en-US" dirty="0" err="1">
                <a:solidFill>
                  <a:srgbClr val="002060"/>
                </a:solidFill>
                <a:latin typeface="Arial" panose="020B0604020202020204" pitchFamily="34" charset="0"/>
                <a:cs typeface="Arial" panose="020B0604020202020204" pitchFamily="34" charset="0"/>
              </a:rPr>
              <a:t>Flach</a:t>
            </a:r>
            <a:r>
              <a:rPr lang="en-US" dirty="0">
                <a:solidFill>
                  <a:srgbClr val="002060"/>
                </a:solidFill>
                <a:latin typeface="Arial" panose="020B0604020202020204" pitchFamily="34" charset="0"/>
                <a:cs typeface="Arial" panose="020B0604020202020204" pitchFamily="34" charset="0"/>
              </a:rPr>
              <a:t> proposes that:</a:t>
            </a:r>
          </a:p>
          <a:p>
            <a:pPr marL="0" indent="0">
              <a:buNone/>
            </a:pPr>
            <a:r>
              <a:rPr lang="en-US" dirty="0">
                <a:solidFill>
                  <a:srgbClr val="002060"/>
                </a:solidFill>
                <a:latin typeface="Arial" panose="020B0604020202020204" pitchFamily="34" charset="0"/>
                <a:cs typeface="Arial" panose="020B0604020202020204" pitchFamily="34" charset="0"/>
              </a:rPr>
              <a:t>   -  “Cxzn” be reserved for the point reading; this entails instantaneous</a:t>
            </a:r>
          </a:p>
          <a:p>
            <a:pPr marL="0" indent="0">
              <a:buNone/>
            </a:pPr>
            <a:r>
              <a:rPr lang="en-US" dirty="0">
                <a:solidFill>
                  <a:srgbClr val="002060"/>
                </a:solidFill>
                <a:latin typeface="Arial" panose="020B0604020202020204" pitchFamily="34" charset="0"/>
                <a:cs typeface="Arial" panose="020B0604020202020204" pitchFamily="34" charset="0"/>
              </a:rPr>
              <a:t>      change, </a:t>
            </a:r>
          </a:p>
          <a:p>
            <a:pPr marL="0" indent="0">
              <a:buNone/>
            </a:pPr>
            <a:r>
              <a:rPr lang="en-US" dirty="0">
                <a:solidFill>
                  <a:srgbClr val="002060"/>
                </a:solidFill>
                <a:latin typeface="Arial" panose="020B0604020202020204" pitchFamily="34" charset="0"/>
                <a:cs typeface="Arial" panose="020B0604020202020204" pitchFamily="34" charset="0"/>
              </a:rPr>
              <a:t>   -  “CCs” be reserved for the process reading; this may be</a:t>
            </a:r>
          </a:p>
          <a:p>
            <a:pPr marL="0" indent="0">
              <a:buNone/>
            </a:pPr>
            <a:r>
              <a:rPr lang="en-US" dirty="0">
                <a:solidFill>
                  <a:srgbClr val="002060"/>
                </a:solidFill>
                <a:latin typeface="Arial" panose="020B0604020202020204" pitchFamily="34" charset="0"/>
                <a:cs typeface="Arial" panose="020B0604020202020204" pitchFamily="34" charset="0"/>
              </a:rPr>
              <a:t>      gradual. </a:t>
            </a:r>
          </a:p>
          <a:p>
            <a:pPr marL="0" indent="0">
              <a:buNone/>
            </a:pPr>
            <a:r>
              <a:rPr lang="en-US" dirty="0">
                <a:solidFill>
                  <a:srgbClr val="002060"/>
                </a:solidFill>
                <a:latin typeface="Arial" panose="020B0604020202020204" pitchFamily="34" charset="0"/>
                <a:cs typeface="Arial" panose="020B0604020202020204" pitchFamily="34" charset="0"/>
              </a:rPr>
              <a:t>•  A problem here is that “point”/instantaneous </a:t>
            </a:r>
          </a:p>
          <a:p>
            <a:pPr marL="0" indent="0">
              <a:buNone/>
            </a:pPr>
            <a:r>
              <a:rPr lang="en-US" dirty="0">
                <a:solidFill>
                  <a:srgbClr val="002060"/>
                </a:solidFill>
                <a:latin typeface="Arial" panose="020B0604020202020204" pitchFamily="34" charset="0"/>
                <a:cs typeface="Arial" panose="020B0604020202020204" pitchFamily="34" charset="0"/>
              </a:rPr>
              <a:t>   change can be identified only for individual</a:t>
            </a:r>
          </a:p>
          <a:p>
            <a:pPr marL="0" indent="0">
              <a:buNone/>
            </a:pPr>
            <a:r>
              <a:rPr lang="en-US" dirty="0">
                <a:solidFill>
                  <a:srgbClr val="002060"/>
                </a:solidFill>
                <a:latin typeface="Arial" panose="020B0604020202020204" pitchFamily="34" charset="0"/>
                <a:cs typeface="Arial" panose="020B0604020202020204" pitchFamily="34" charset="0"/>
              </a:rPr>
              <a:t>   SP/</a:t>
            </a:r>
            <a:r>
              <a:rPr lang="en-US" dirty="0" err="1">
                <a:solidFill>
                  <a:srgbClr val="002060"/>
                </a:solidFill>
                <a:latin typeface="Arial" panose="020B0604020202020204" pitchFamily="34" charset="0"/>
                <a:cs typeface="Arial" panose="020B0604020202020204" pitchFamily="34" charset="0"/>
              </a:rPr>
              <a:t>Ws</a:t>
            </a:r>
            <a:r>
              <a:rPr lang="en-US" dirty="0">
                <a:solidFill>
                  <a:srgbClr val="002060"/>
                </a:solidFill>
                <a:latin typeface="Arial" panose="020B0604020202020204" pitchFamily="34" charset="0"/>
                <a:cs typeface="Arial" panose="020B0604020202020204" pitchFamily="34" charset="0"/>
              </a:rPr>
              <a:t> (manifested in individual written texts).</a:t>
            </a:r>
          </a:p>
          <a:p>
            <a:pPr marL="0" indent="0">
              <a:buNone/>
            </a:pPr>
            <a:r>
              <a:rPr lang="en-US" dirty="0">
                <a:solidFill>
                  <a:srgbClr val="002060"/>
                </a:solidFill>
                <a:latin typeface="Arial" panose="020B0604020202020204" pitchFamily="34" charset="0"/>
                <a:cs typeface="Arial" panose="020B0604020202020204" pitchFamily="34" charset="0"/>
              </a:rPr>
              <a:t>•  But change/conventionalization is gradual (in</a:t>
            </a:r>
          </a:p>
          <a:p>
            <a:pPr marL="0" indent="0">
              <a:buNone/>
            </a:pPr>
            <a:r>
              <a:rPr lang="en-US" dirty="0">
                <a:solidFill>
                  <a:srgbClr val="002060"/>
                </a:solidFill>
                <a:latin typeface="Arial" panose="020B0604020202020204" pitchFamily="34" charset="0"/>
                <a:cs typeface="Arial" panose="020B0604020202020204" pitchFamily="34" charset="0"/>
              </a:rPr>
              <a:t>   our view).</a:t>
            </a:r>
            <a:endParaRPr lang="en-FR" dirty="0">
              <a:solidFill>
                <a:srgbClr val="00206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AF6F19C8-48D3-7748-8986-C45EB0913552}"/>
              </a:ext>
            </a:extLst>
          </p:cNvPr>
          <p:cNvSpPr>
            <a:spLocks noGrp="1"/>
          </p:cNvSpPr>
          <p:nvPr>
            <p:ph type="sldNum" sz="quarter" idx="12"/>
          </p:nvPr>
        </p:nvSpPr>
        <p:spPr/>
        <p:txBody>
          <a:bodyPr/>
          <a:lstStyle/>
          <a:p>
            <a:fld id="{6CB5C294-4F48-1F43-AF2D-6E20CC28772C}" type="slidenum">
              <a:rPr lang="en-FR" smtClean="0"/>
              <a:t>43</a:t>
            </a:fld>
            <a:endParaRPr lang="en-FR"/>
          </a:p>
        </p:txBody>
      </p:sp>
      <p:pic>
        <p:nvPicPr>
          <p:cNvPr id="6" name="Picture 5" descr="A person wearing glasses and smiling at the camera&#10;&#10;Description automatically generated">
            <a:extLst>
              <a:ext uri="{FF2B5EF4-FFF2-40B4-BE49-F238E27FC236}">
                <a16:creationId xmlns:a16="http://schemas.microsoft.com/office/drawing/2014/main" id="{6D2CF4F4-D5AF-DC41-A3B3-EFF4038C4B0E}"/>
              </a:ext>
            </a:extLst>
          </p:cNvPr>
          <p:cNvPicPr>
            <a:picLocks noChangeAspect="1"/>
          </p:cNvPicPr>
          <p:nvPr/>
        </p:nvPicPr>
        <p:blipFill>
          <a:blip r:embed="rId2"/>
          <a:stretch>
            <a:fillRect/>
          </a:stretch>
        </p:blipFill>
        <p:spPr>
          <a:xfrm>
            <a:off x="8313583" y="4276976"/>
            <a:ext cx="1971675" cy="1833563"/>
          </a:xfrm>
          <a:prstGeom prst="rect">
            <a:avLst/>
          </a:prstGeom>
        </p:spPr>
      </p:pic>
    </p:spTree>
    <p:extLst>
      <p:ext uri="{BB962C8B-B14F-4D97-AF65-F5344CB8AC3E}">
        <p14:creationId xmlns:p14="http://schemas.microsoft.com/office/powerpoint/2010/main" val="40579800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D9F2A-E413-094E-891B-8ADF458AD243}"/>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Critiquing the distinction</a:t>
            </a:r>
            <a:endParaRPr lang="en-FR" sz="4000" dirty="0"/>
          </a:p>
        </p:txBody>
      </p:sp>
      <p:sp>
        <p:nvSpPr>
          <p:cNvPr id="3" name="Content Placeholder 2">
            <a:extLst>
              <a:ext uri="{FF2B5EF4-FFF2-40B4-BE49-F238E27FC236}">
                <a16:creationId xmlns:a16="http://schemas.microsoft.com/office/drawing/2014/main" id="{41D72C7C-6E3A-7C46-A099-76631068D4F9}"/>
              </a:ext>
            </a:extLst>
          </p:cNvPr>
          <p:cNvSpPr>
            <a:spLocks noGrp="1"/>
          </p:cNvSpPr>
          <p:nvPr>
            <p:ph idx="1"/>
          </p:nvPr>
        </p:nvSpPr>
        <p:spPr/>
        <p:txBody>
          <a:bodyPr>
            <a:normAutofit/>
          </a:bodyPr>
          <a:lstStyle/>
          <a:p>
            <a:r>
              <a:rPr lang="en-FR" dirty="0">
                <a:solidFill>
                  <a:srgbClr val="002060"/>
                </a:solidFill>
                <a:latin typeface="Arial" panose="020B0604020202020204" pitchFamily="34" charset="0"/>
                <a:cs typeface="Arial" panose="020B0604020202020204" pitchFamily="34" charset="0"/>
              </a:rPr>
              <a:t>We recognize that the distinction betweeen Cxzn and CCs is sometimes hard to maintain when doing fine-grained quantitative work.</a:t>
            </a:r>
          </a:p>
          <a:p>
            <a:pPr marL="0" indent="0">
              <a:buNone/>
            </a:pPr>
            <a:r>
              <a:rPr lang="en-FR" dirty="0">
                <a:solidFill>
                  <a:srgbClr val="002060"/>
                </a:solidFill>
                <a:latin typeface="Arial" panose="020B0604020202020204" pitchFamily="34" charset="0"/>
                <a:cs typeface="Arial" panose="020B0604020202020204" pitchFamily="34" charset="0"/>
              </a:rPr>
              <a:t>• However, corpora attest to the rise of new, conventionalized </a:t>
            </a:r>
          </a:p>
          <a:p>
            <a:pPr marL="0" indent="0">
              <a:buNone/>
            </a:pPr>
            <a:r>
              <a:rPr lang="en-FR" dirty="0">
                <a:solidFill>
                  <a:srgbClr val="002060"/>
                </a:solidFill>
                <a:latin typeface="Arial" panose="020B0604020202020204" pitchFamily="34" charset="0"/>
                <a:cs typeface="Arial" panose="020B0604020202020204" pitchFamily="34" charset="0"/>
              </a:rPr>
              <a:t>  </a:t>
            </a:r>
            <a:r>
              <a:rPr lang="en-US" dirty="0">
                <a:solidFill>
                  <a:srgbClr val="002060"/>
                </a:solidFill>
              </a:rPr>
              <a:t>[[F] </a:t>
            </a:r>
            <a:r>
              <a:rPr lang="fr-FR" dirty="0">
                <a:solidFill>
                  <a:srgbClr val="002060"/>
                </a:solidFill>
              </a:rPr>
              <a:t>↔</a:t>
            </a:r>
            <a:r>
              <a:rPr lang="en-FR" dirty="0">
                <a:solidFill>
                  <a:srgbClr val="002060"/>
                </a:solidFill>
              </a:rPr>
              <a:t> </a:t>
            </a:r>
            <a:r>
              <a:rPr lang="en-US" dirty="0">
                <a:solidFill>
                  <a:srgbClr val="002060"/>
                </a:solidFill>
              </a:rPr>
              <a:t> [M]] pairings</a:t>
            </a:r>
            <a:r>
              <a:rPr lang="en-FR" dirty="0">
                <a:solidFill>
                  <a:srgbClr val="002060"/>
                </a:solidFill>
                <a:latin typeface="Arial" panose="020B0604020202020204" pitchFamily="34" charset="0"/>
                <a:cs typeface="Arial" panose="020B0604020202020204" pitchFamily="34" charset="0"/>
              </a:rPr>
              <a:t>. These changes are different in kind from</a:t>
            </a:r>
          </a:p>
          <a:p>
            <a:pPr marL="0" indent="0">
              <a:buNone/>
            </a:pPr>
            <a:r>
              <a:rPr lang="en-FR" dirty="0">
                <a:solidFill>
                  <a:srgbClr val="002060"/>
                </a:solidFill>
                <a:latin typeface="Arial" panose="020B0604020202020204" pitchFamily="34" charset="0"/>
                <a:cs typeface="Arial" panose="020B0604020202020204" pitchFamily="34" charset="0"/>
              </a:rPr>
              <a:t>  some other types of changes. </a:t>
            </a:r>
          </a:p>
          <a:p>
            <a:pPr marL="0" indent="0">
              <a:buNone/>
            </a:pPr>
            <a:r>
              <a:rPr lang="en-FR" dirty="0">
                <a:solidFill>
                  <a:srgbClr val="002060"/>
                </a:solidFill>
                <a:latin typeface="Arial" panose="020B0604020202020204" pitchFamily="34" charset="0"/>
                <a:cs typeface="Arial" panose="020B0604020202020204" pitchFamily="34" charset="0"/>
              </a:rPr>
              <a:t>• We think the distinction is worth maintaining.</a:t>
            </a:r>
          </a:p>
          <a:p>
            <a:pPr marL="0" indent="0">
              <a:buNone/>
            </a:pPr>
            <a:r>
              <a:rPr lang="en-FR" dirty="0">
                <a:solidFill>
                  <a:srgbClr val="002060"/>
                </a:solidFill>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EDF86856-BFE4-674B-97BF-B2ADA8113CED}"/>
              </a:ext>
            </a:extLst>
          </p:cNvPr>
          <p:cNvSpPr>
            <a:spLocks noGrp="1"/>
          </p:cNvSpPr>
          <p:nvPr>
            <p:ph type="sldNum" sz="quarter" idx="12"/>
          </p:nvPr>
        </p:nvSpPr>
        <p:spPr/>
        <p:txBody>
          <a:bodyPr/>
          <a:lstStyle/>
          <a:p>
            <a:fld id="{6CB5C294-4F48-1F43-AF2D-6E20CC28772C}" type="slidenum">
              <a:rPr lang="en-FR" smtClean="0"/>
              <a:t>44</a:t>
            </a:fld>
            <a:endParaRPr lang="en-FR"/>
          </a:p>
        </p:txBody>
      </p:sp>
    </p:spTree>
    <p:extLst>
      <p:ext uri="{BB962C8B-B14F-4D97-AF65-F5344CB8AC3E}">
        <p14:creationId xmlns:p14="http://schemas.microsoft.com/office/powerpoint/2010/main" val="809940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46F6B-F044-F64D-8886-66793E4EDED4}"/>
              </a:ext>
            </a:extLst>
          </p:cNvPr>
          <p:cNvSpPr>
            <a:spLocks noGrp="1"/>
          </p:cNvSpPr>
          <p:nvPr>
            <p:ph type="title"/>
          </p:nvPr>
        </p:nvSpPr>
        <p:spPr>
          <a:xfrm>
            <a:off x="748990" y="231310"/>
            <a:ext cx="10515600" cy="1325563"/>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A revised characterization</a:t>
            </a:r>
          </a:p>
        </p:txBody>
      </p:sp>
      <p:sp>
        <p:nvSpPr>
          <p:cNvPr id="3" name="Content Placeholder 2">
            <a:extLst>
              <a:ext uri="{FF2B5EF4-FFF2-40B4-BE49-F238E27FC236}">
                <a16:creationId xmlns:a16="http://schemas.microsoft.com/office/drawing/2014/main" id="{DD64C2DD-BDE9-444B-A1CD-2AEBF207846E}"/>
              </a:ext>
            </a:extLst>
          </p:cNvPr>
          <p:cNvSpPr>
            <a:spLocks noGrp="1"/>
          </p:cNvSpPr>
          <p:nvPr>
            <p:ph idx="1"/>
          </p:nvPr>
        </p:nvSpPr>
        <p:spPr/>
        <p:txBody>
          <a:bodyPr/>
          <a:lstStyle/>
          <a:p>
            <a:r>
              <a:rPr lang="en-US" dirty="0">
                <a:solidFill>
                  <a:srgbClr val="002060"/>
                </a:solidFill>
              </a:rPr>
              <a:t>We propose to characterize Cxzn as follows:</a:t>
            </a:r>
            <a:endParaRPr lang="en-FR" dirty="0">
              <a:solidFill>
                <a:srgbClr val="002060"/>
              </a:solidFill>
            </a:endParaRPr>
          </a:p>
          <a:p>
            <a:pPr marL="0" indent="0">
              <a:buNone/>
            </a:pPr>
            <a:r>
              <a:rPr lang="en-US" dirty="0">
                <a:solidFill>
                  <a:srgbClr val="00B050"/>
                </a:solidFill>
              </a:rPr>
              <a:t> </a:t>
            </a:r>
            <a:r>
              <a:rPr lang="en-FR" dirty="0">
                <a:solidFill>
                  <a:srgbClr val="00B050"/>
                </a:solidFill>
              </a:rPr>
              <a:t>      </a:t>
            </a:r>
            <a:r>
              <a:rPr lang="en-US" dirty="0">
                <a:solidFill>
                  <a:srgbClr val="00B050"/>
                </a:solidFill>
              </a:rPr>
              <a:t>Constructionalization is the establishment of a new symbolic</a:t>
            </a:r>
          </a:p>
          <a:p>
            <a:pPr marL="0" indent="0">
              <a:buNone/>
            </a:pPr>
            <a:r>
              <a:rPr lang="en-US" dirty="0">
                <a:solidFill>
                  <a:srgbClr val="00B050"/>
                </a:solidFill>
              </a:rPr>
              <a:t>       association of form and meaning which has been replicated </a:t>
            </a:r>
          </a:p>
          <a:p>
            <a:pPr marL="0" indent="0">
              <a:buNone/>
            </a:pPr>
            <a:r>
              <a:rPr lang="en-US" dirty="0">
                <a:solidFill>
                  <a:srgbClr val="00B050"/>
                </a:solidFill>
              </a:rPr>
              <a:t>       across a network of language users.</a:t>
            </a:r>
          </a:p>
          <a:p>
            <a:pPr marL="0" indent="0">
              <a:buNone/>
            </a:pPr>
            <a:r>
              <a:rPr lang="en-US" dirty="0">
                <a:solidFill>
                  <a:srgbClr val="002060"/>
                </a:solidFill>
              </a:rPr>
              <a:t>• This is meant to highlight conventionalization. </a:t>
            </a:r>
          </a:p>
          <a:p>
            <a:pPr marL="0" indent="0">
              <a:buNone/>
            </a:pPr>
            <a:r>
              <a:rPr lang="en-US" dirty="0">
                <a:solidFill>
                  <a:srgbClr val="002060"/>
                </a:solidFill>
              </a:rPr>
              <a:t>• “Establishment” differs from </a:t>
            </a:r>
            <a:r>
              <a:rPr lang="en-US" dirty="0" err="1">
                <a:solidFill>
                  <a:srgbClr val="002060"/>
                </a:solidFill>
              </a:rPr>
              <a:t>Flach’s</a:t>
            </a:r>
            <a:r>
              <a:rPr lang="en-US" dirty="0">
                <a:solidFill>
                  <a:srgbClr val="002060"/>
                </a:solidFill>
              </a:rPr>
              <a:t> “point” because the outcome </a:t>
            </a:r>
          </a:p>
          <a:p>
            <a:pPr marL="0" indent="0">
              <a:buNone/>
            </a:pPr>
            <a:r>
              <a:rPr lang="en-US" dirty="0">
                <a:solidFill>
                  <a:srgbClr val="002060"/>
                </a:solidFill>
              </a:rPr>
              <a:t>   is interpreted as the result (however temporary) of changes involving</a:t>
            </a:r>
          </a:p>
          <a:p>
            <a:pPr marL="0" indent="0">
              <a:buNone/>
            </a:pPr>
            <a:r>
              <a:rPr lang="en-US" dirty="0">
                <a:solidFill>
                  <a:srgbClr val="002060"/>
                </a:solidFill>
              </a:rPr>
              <a:t>   gradual spread across members of a community, not innovations. </a:t>
            </a:r>
            <a:endParaRPr lang="en-FR" dirty="0">
              <a:solidFill>
                <a:srgbClr val="002060"/>
              </a:solidFill>
            </a:endParaRPr>
          </a:p>
          <a:p>
            <a:pPr marL="0" indent="0">
              <a:buNone/>
            </a:pPr>
            <a:endParaRPr lang="en-FR" dirty="0"/>
          </a:p>
        </p:txBody>
      </p:sp>
      <p:sp>
        <p:nvSpPr>
          <p:cNvPr id="4" name="Slide Number Placeholder 3">
            <a:extLst>
              <a:ext uri="{FF2B5EF4-FFF2-40B4-BE49-F238E27FC236}">
                <a16:creationId xmlns:a16="http://schemas.microsoft.com/office/drawing/2014/main" id="{59D5B4C3-E31B-9649-9281-3705F21DD2DB}"/>
              </a:ext>
            </a:extLst>
          </p:cNvPr>
          <p:cNvSpPr>
            <a:spLocks noGrp="1"/>
          </p:cNvSpPr>
          <p:nvPr>
            <p:ph type="sldNum" sz="quarter" idx="12"/>
          </p:nvPr>
        </p:nvSpPr>
        <p:spPr/>
        <p:txBody>
          <a:bodyPr/>
          <a:lstStyle/>
          <a:p>
            <a:fld id="{6CB5C294-4F48-1F43-AF2D-6E20CC28772C}" type="slidenum">
              <a:rPr lang="en-FR" smtClean="0"/>
              <a:t>45</a:t>
            </a:fld>
            <a:endParaRPr lang="en-FR"/>
          </a:p>
        </p:txBody>
      </p:sp>
    </p:spTree>
    <p:extLst>
      <p:ext uri="{BB962C8B-B14F-4D97-AF65-F5344CB8AC3E}">
        <p14:creationId xmlns:p14="http://schemas.microsoft.com/office/powerpoint/2010/main" val="15949905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170F2-E466-584D-A721-A1DD02803701}"/>
              </a:ext>
            </a:extLst>
          </p:cNvPr>
          <p:cNvSpPr>
            <a:spLocks noGrp="1"/>
          </p:cNvSpPr>
          <p:nvPr>
            <p:ph type="title"/>
          </p:nvPr>
        </p:nvSpPr>
        <p:spPr/>
        <p:txBody>
          <a:bodyPr/>
          <a:lstStyle/>
          <a:p>
            <a:pPr algn="ctr"/>
            <a:r>
              <a:rPr lang="en-FR" dirty="0">
                <a:solidFill>
                  <a:srgbClr val="7030A0"/>
                </a:solidFill>
                <a:latin typeface="Arial" panose="020B0604020202020204" pitchFamily="34" charset="0"/>
                <a:cs typeface="Arial" panose="020B0604020202020204" pitchFamily="34" charset="0"/>
              </a:rPr>
              <a:t>A revised characterization</a:t>
            </a:r>
            <a:endParaRPr lang="en-FR" dirty="0"/>
          </a:p>
        </p:txBody>
      </p:sp>
      <p:sp>
        <p:nvSpPr>
          <p:cNvPr id="3" name="Content Placeholder 2">
            <a:extLst>
              <a:ext uri="{FF2B5EF4-FFF2-40B4-BE49-F238E27FC236}">
                <a16:creationId xmlns:a16="http://schemas.microsoft.com/office/drawing/2014/main" id="{90F6C931-E7BF-8B4E-A63A-A506431D6DEB}"/>
              </a:ext>
            </a:extLst>
          </p:cNvPr>
          <p:cNvSpPr>
            <a:spLocks noGrp="1"/>
          </p:cNvSpPr>
          <p:nvPr>
            <p:ph idx="1"/>
          </p:nvPr>
        </p:nvSpPr>
        <p:spPr>
          <a:xfrm>
            <a:off x="838200" y="1569156"/>
            <a:ext cx="10515600" cy="4607807"/>
          </a:xfrm>
        </p:spPr>
        <p:txBody>
          <a:bodyPr>
            <a:normAutofit fontScale="92500" lnSpcReduction="10000"/>
          </a:bodyPr>
          <a:lstStyle/>
          <a:p>
            <a:r>
              <a:rPr lang="en-FR" dirty="0">
                <a:solidFill>
                  <a:srgbClr val="002060"/>
                </a:solidFill>
                <a:cs typeface="Arial" panose="020B0604020202020204" pitchFamily="34" charset="0"/>
              </a:rPr>
              <a:t>What processes led to this result?</a:t>
            </a:r>
          </a:p>
          <a:p>
            <a:r>
              <a:rPr lang="en-US" dirty="0">
                <a:solidFill>
                  <a:srgbClr val="002060"/>
                </a:solidFill>
                <a:cs typeface="Arial" panose="020B0604020202020204" pitchFamily="34" charset="0"/>
              </a:rPr>
              <a:t>Both individual and communal issues come into play. </a:t>
            </a:r>
          </a:p>
          <a:p>
            <a:pPr marL="0" indent="0">
              <a:buNone/>
            </a:pPr>
            <a:r>
              <a:rPr lang="en-US" dirty="0">
                <a:solidFill>
                  <a:srgbClr val="002060"/>
                </a:solidFill>
                <a:cs typeface="Arial" panose="020B0604020202020204" pitchFamily="34" charset="0"/>
              </a:rPr>
              <a:t>   -  individuals are relevant for innovation, </a:t>
            </a:r>
          </a:p>
          <a:p>
            <a:pPr marL="0" indent="0">
              <a:buNone/>
            </a:pPr>
            <a:r>
              <a:rPr lang="en-US" dirty="0">
                <a:solidFill>
                  <a:srgbClr val="002060"/>
                </a:solidFill>
                <a:cs typeface="Arial" panose="020B0604020202020204" pitchFamily="34" charset="0"/>
              </a:rPr>
              <a:t>   -  communal groups are relevant for conventionalization. </a:t>
            </a:r>
          </a:p>
          <a:p>
            <a:pPr marL="0" indent="0">
              <a:buNone/>
            </a:pP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Constructionalizations</a:t>
            </a:r>
            <a:r>
              <a:rPr lang="en-US" dirty="0">
                <a:solidFill>
                  <a:srgbClr val="002060"/>
                </a:solidFill>
                <a:cs typeface="Arial" panose="020B0604020202020204" pitchFamily="34" charset="0"/>
              </a:rPr>
              <a:t> are the result of shared generalizations over</a:t>
            </a:r>
          </a:p>
          <a:p>
            <a:pPr marL="0" indent="0">
              <a:buNone/>
            </a:pPr>
            <a:r>
              <a:rPr lang="en-US" dirty="0">
                <a:solidFill>
                  <a:srgbClr val="002060"/>
                </a:solidFill>
                <a:cs typeface="Arial" panose="020B0604020202020204" pitchFamily="34" charset="0"/>
              </a:rPr>
              <a:t>   constructs. </a:t>
            </a:r>
          </a:p>
          <a:p>
            <a:pPr marL="0" indent="0">
              <a:buNone/>
            </a:pPr>
            <a:r>
              <a:rPr lang="en-US" dirty="0">
                <a:solidFill>
                  <a:srgbClr val="002060"/>
                </a:solidFill>
                <a:cs typeface="Arial" panose="020B0604020202020204" pitchFamily="34" charset="0"/>
              </a:rPr>
              <a:t>• Note there are other views, e.g. Smirnova (2015) thinks of Cxzn   </a:t>
            </a:r>
          </a:p>
          <a:p>
            <a:pPr marL="0" indent="0">
              <a:buNone/>
            </a:pPr>
            <a:r>
              <a:rPr lang="en-US" dirty="0">
                <a:solidFill>
                  <a:srgbClr val="002060"/>
                </a:solidFill>
                <a:cs typeface="Arial" panose="020B0604020202020204" pitchFamily="34" charset="0"/>
              </a:rPr>
              <a:t>   as a process of gradual accumulation of contextual restrictions </a:t>
            </a:r>
          </a:p>
          <a:p>
            <a:pPr marL="0" indent="0">
              <a:buNone/>
            </a:pPr>
            <a:r>
              <a:rPr lang="en-US" dirty="0">
                <a:solidFill>
                  <a:srgbClr val="002060"/>
                </a:solidFill>
                <a:cs typeface="Arial" panose="020B0604020202020204" pitchFamily="34" charset="0"/>
              </a:rPr>
              <a:t>   prior to structural reorganization (neoanalysis) of material such as </a:t>
            </a:r>
          </a:p>
          <a:p>
            <a:pPr marL="0" indent="0">
              <a:buNone/>
            </a:pPr>
            <a:r>
              <a:rPr lang="en-US" dirty="0">
                <a:solidFill>
                  <a:srgbClr val="002060"/>
                </a:solidFill>
                <a:cs typeface="Arial" panose="020B0604020202020204" pitchFamily="34" charset="0"/>
              </a:rPr>
              <a:t>   form-meaning change.</a:t>
            </a:r>
            <a:r>
              <a:rPr lang="en-FR" dirty="0">
                <a:solidFill>
                  <a:srgbClr val="002060"/>
                </a:solidFill>
                <a:cs typeface="Arial" panose="020B0604020202020204" pitchFamily="34" charset="0"/>
              </a:rPr>
              <a:t> </a:t>
            </a:r>
          </a:p>
          <a:p>
            <a:pPr marL="0" indent="0">
              <a:buNone/>
            </a:pPr>
            <a:endParaRPr lang="en-FR" dirty="0"/>
          </a:p>
        </p:txBody>
      </p:sp>
      <p:sp>
        <p:nvSpPr>
          <p:cNvPr id="4" name="Slide Number Placeholder 3">
            <a:extLst>
              <a:ext uri="{FF2B5EF4-FFF2-40B4-BE49-F238E27FC236}">
                <a16:creationId xmlns:a16="http://schemas.microsoft.com/office/drawing/2014/main" id="{83E021EA-C1C5-CF42-8C22-0324B00C7F15}"/>
              </a:ext>
            </a:extLst>
          </p:cNvPr>
          <p:cNvSpPr>
            <a:spLocks noGrp="1"/>
          </p:cNvSpPr>
          <p:nvPr>
            <p:ph type="sldNum" sz="quarter" idx="12"/>
          </p:nvPr>
        </p:nvSpPr>
        <p:spPr/>
        <p:txBody>
          <a:bodyPr/>
          <a:lstStyle/>
          <a:p>
            <a:fld id="{6CB5C294-4F48-1F43-AF2D-6E20CC28772C}" type="slidenum">
              <a:rPr lang="en-FR" smtClean="0"/>
              <a:t>46</a:t>
            </a:fld>
            <a:endParaRPr lang="en-FR"/>
          </a:p>
        </p:txBody>
      </p:sp>
    </p:spTree>
    <p:extLst>
      <p:ext uri="{BB962C8B-B14F-4D97-AF65-F5344CB8AC3E}">
        <p14:creationId xmlns:p14="http://schemas.microsoft.com/office/powerpoint/2010/main" val="9374429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1A5EF-DE1F-644B-A66F-C38B37F3892E}"/>
              </a:ext>
            </a:extLst>
          </p:cNvPr>
          <p:cNvSpPr>
            <a:spLocks noGrp="1"/>
          </p:cNvSpPr>
          <p:nvPr>
            <p:ph type="title"/>
          </p:nvPr>
        </p:nvSpPr>
        <p:spPr>
          <a:xfrm>
            <a:off x="838200" y="365125"/>
            <a:ext cx="10515600" cy="85407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Pre-constructionalization</a:t>
            </a:r>
            <a:endParaRPr lang="en-FR" sz="4000" dirty="0"/>
          </a:p>
        </p:txBody>
      </p:sp>
      <p:sp>
        <p:nvSpPr>
          <p:cNvPr id="3" name="Content Placeholder 2">
            <a:extLst>
              <a:ext uri="{FF2B5EF4-FFF2-40B4-BE49-F238E27FC236}">
                <a16:creationId xmlns:a16="http://schemas.microsoft.com/office/drawing/2014/main" id="{755E0720-E67F-634F-8D53-34007E3F9666}"/>
              </a:ext>
            </a:extLst>
          </p:cNvPr>
          <p:cNvSpPr>
            <a:spLocks noGrp="1"/>
          </p:cNvSpPr>
          <p:nvPr>
            <p:ph idx="1"/>
          </p:nvPr>
        </p:nvSpPr>
        <p:spPr>
          <a:xfrm>
            <a:off x="838200" y="1433689"/>
            <a:ext cx="10515600" cy="4743274"/>
          </a:xfrm>
        </p:spPr>
        <p:txBody>
          <a:bodyPr>
            <a:noAutofit/>
          </a:bodyPr>
          <a:lstStyle/>
          <a:p>
            <a:r>
              <a:rPr lang="en-US" dirty="0">
                <a:solidFill>
                  <a:srgbClr val="002060"/>
                </a:solidFill>
              </a:rPr>
              <a:t>Cxzn of most </a:t>
            </a:r>
            <a:r>
              <a:rPr lang="en-US" i="1" dirty="0">
                <a:solidFill>
                  <a:srgbClr val="002060"/>
                </a:solidFill>
              </a:rPr>
              <a:t>E</a:t>
            </a:r>
            <a:r>
              <a:rPr lang="en-US" dirty="0">
                <a:solidFill>
                  <a:srgbClr val="002060"/>
                </a:solidFill>
              </a:rPr>
              <a:t>s and schemas is the gradual outcome of multiple small changes. These pre-Cxzn changes, which are tendencies and not determinative, often involve: </a:t>
            </a:r>
            <a:endParaRPr lang="en-FR" dirty="0">
              <a:solidFill>
                <a:srgbClr val="002060"/>
              </a:solidFill>
            </a:endParaRPr>
          </a:p>
          <a:p>
            <a:pPr marL="0" indent="0">
              <a:buNone/>
            </a:pPr>
            <a:r>
              <a:rPr lang="en-US" dirty="0">
                <a:solidFill>
                  <a:srgbClr val="002060"/>
                </a:solidFill>
              </a:rPr>
              <a:t>   </a:t>
            </a:r>
            <a:r>
              <a:rPr lang="en-US" dirty="0" err="1">
                <a:solidFill>
                  <a:srgbClr val="002060"/>
                </a:solidFill>
              </a:rPr>
              <a:t>i</a:t>
            </a:r>
            <a:r>
              <a:rPr lang="en-US" dirty="0">
                <a:solidFill>
                  <a:srgbClr val="002060"/>
                </a:solidFill>
              </a:rPr>
              <a:t>)  chunking and some loss of compositionality within a Cxn; i.e.</a:t>
            </a:r>
          </a:p>
          <a:p>
            <a:pPr marL="0" indent="0">
              <a:buNone/>
            </a:pPr>
            <a:r>
              <a:rPr lang="en-US" dirty="0">
                <a:solidFill>
                  <a:srgbClr val="002060"/>
                </a:solidFill>
              </a:rPr>
              <a:t>       diminution of the degree to which the meaning of a construct is</a:t>
            </a:r>
          </a:p>
          <a:p>
            <a:pPr marL="0" indent="0">
              <a:buNone/>
            </a:pPr>
            <a:r>
              <a:rPr lang="en-US" dirty="0">
                <a:solidFill>
                  <a:srgbClr val="002060"/>
                </a:solidFill>
              </a:rPr>
              <a:t>       accessible, e.g. </a:t>
            </a:r>
            <a:r>
              <a:rPr lang="en-US" i="1" dirty="0">
                <a:solidFill>
                  <a:srgbClr val="002060"/>
                </a:solidFill>
              </a:rPr>
              <a:t>BE going to V ‘</a:t>
            </a:r>
            <a:r>
              <a:rPr lang="en-US" dirty="0">
                <a:solidFill>
                  <a:srgbClr val="002060"/>
                </a:solidFill>
              </a:rPr>
              <a:t>motion with a purpose’ is less</a:t>
            </a:r>
          </a:p>
          <a:p>
            <a:pPr marL="0" indent="0">
              <a:buNone/>
            </a:pPr>
            <a:r>
              <a:rPr lang="en-US" dirty="0">
                <a:solidFill>
                  <a:srgbClr val="002060"/>
                </a:solidFill>
              </a:rPr>
              <a:t>       compositional in the passive than in the active: </a:t>
            </a:r>
            <a:r>
              <a:rPr lang="en-GB" i="1" dirty="0">
                <a:solidFill>
                  <a:srgbClr val="002060"/>
                </a:solidFill>
              </a:rPr>
              <a:t>a thief w</a:t>
            </a:r>
            <a:r>
              <a:rPr lang="en-FR" i="1" dirty="0">
                <a:solidFill>
                  <a:srgbClr val="002060"/>
                </a:solidFill>
              </a:rPr>
              <a:t>as going to </a:t>
            </a:r>
          </a:p>
          <a:p>
            <a:pPr marL="0" indent="0">
              <a:buNone/>
            </a:pPr>
            <a:r>
              <a:rPr lang="en-FR" i="1" dirty="0">
                <a:solidFill>
                  <a:srgbClr val="002060"/>
                </a:solidFill>
              </a:rPr>
              <a:t>       be hanged </a:t>
            </a:r>
            <a:r>
              <a:rPr lang="en-FR" dirty="0">
                <a:solidFill>
                  <a:srgbClr val="002060"/>
                </a:solidFill>
              </a:rPr>
              <a:t>is less compositional than </a:t>
            </a:r>
            <a:r>
              <a:rPr lang="en-FR" i="1" dirty="0">
                <a:solidFill>
                  <a:srgbClr val="002060"/>
                </a:solidFill>
              </a:rPr>
              <a:t>the soldiers were</a:t>
            </a:r>
          </a:p>
          <a:p>
            <a:pPr marL="0" indent="0">
              <a:buNone/>
            </a:pPr>
            <a:r>
              <a:rPr lang="en-FR" i="1" dirty="0">
                <a:solidFill>
                  <a:srgbClr val="002060"/>
                </a:solidFill>
              </a:rPr>
              <a:t>       going to hang a thief </a:t>
            </a:r>
            <a:r>
              <a:rPr lang="en-FR" dirty="0">
                <a:solidFill>
                  <a:srgbClr val="002060"/>
                </a:solidFill>
              </a:rPr>
              <a:t>as the agent is not overtly expressed.</a:t>
            </a:r>
          </a:p>
        </p:txBody>
      </p:sp>
      <p:sp>
        <p:nvSpPr>
          <p:cNvPr id="4" name="Slide Number Placeholder 3">
            <a:extLst>
              <a:ext uri="{FF2B5EF4-FFF2-40B4-BE49-F238E27FC236}">
                <a16:creationId xmlns:a16="http://schemas.microsoft.com/office/drawing/2014/main" id="{59B4AA4D-351C-5344-AF22-A1ECE1BCA214}"/>
              </a:ext>
            </a:extLst>
          </p:cNvPr>
          <p:cNvSpPr>
            <a:spLocks noGrp="1"/>
          </p:cNvSpPr>
          <p:nvPr>
            <p:ph type="sldNum" sz="quarter" idx="12"/>
          </p:nvPr>
        </p:nvSpPr>
        <p:spPr/>
        <p:txBody>
          <a:bodyPr/>
          <a:lstStyle/>
          <a:p>
            <a:fld id="{6CB5C294-4F48-1F43-AF2D-6E20CC28772C}" type="slidenum">
              <a:rPr lang="en-FR" smtClean="0"/>
              <a:t>47</a:t>
            </a:fld>
            <a:endParaRPr lang="en-FR"/>
          </a:p>
        </p:txBody>
      </p:sp>
    </p:spTree>
    <p:extLst>
      <p:ext uri="{BB962C8B-B14F-4D97-AF65-F5344CB8AC3E}">
        <p14:creationId xmlns:p14="http://schemas.microsoft.com/office/powerpoint/2010/main" val="21685134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6D032-4E11-8743-AEE0-F838B30DC97E}"/>
              </a:ext>
            </a:extLst>
          </p:cNvPr>
          <p:cNvSpPr>
            <a:spLocks noGrp="1"/>
          </p:cNvSpPr>
          <p:nvPr>
            <p:ph type="title"/>
          </p:nvPr>
        </p:nvSpPr>
        <p:spPr>
          <a:xfrm>
            <a:off x="838200" y="365125"/>
            <a:ext cx="10515600" cy="729897"/>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Pre-constructionalization</a:t>
            </a:r>
          </a:p>
        </p:txBody>
      </p:sp>
      <p:sp>
        <p:nvSpPr>
          <p:cNvPr id="3" name="Content Placeholder 2">
            <a:extLst>
              <a:ext uri="{FF2B5EF4-FFF2-40B4-BE49-F238E27FC236}">
                <a16:creationId xmlns:a16="http://schemas.microsoft.com/office/drawing/2014/main" id="{4A1A093F-E1DE-A246-9A45-461DE6317A3F}"/>
              </a:ext>
            </a:extLst>
          </p:cNvPr>
          <p:cNvSpPr>
            <a:spLocks noGrp="1"/>
          </p:cNvSpPr>
          <p:nvPr>
            <p:ph idx="1"/>
          </p:nvPr>
        </p:nvSpPr>
        <p:spPr>
          <a:xfrm>
            <a:off x="838200" y="1512711"/>
            <a:ext cx="10515600" cy="4664252"/>
          </a:xfrm>
        </p:spPr>
        <p:txBody>
          <a:bodyPr/>
          <a:lstStyle/>
          <a:p>
            <a:pPr marL="0" indent="0">
              <a:buNone/>
            </a:pPr>
            <a:r>
              <a:rPr lang="en-US" dirty="0">
                <a:solidFill>
                  <a:srgbClr val="002060"/>
                </a:solidFill>
                <a:latin typeface="Arial" panose="020B0604020202020204" pitchFamily="34" charset="0"/>
                <a:cs typeface="Arial" panose="020B0604020202020204" pitchFamily="34" charset="0"/>
              </a:rPr>
              <a:t> ii)</a:t>
            </a:r>
            <a:r>
              <a:rPr lang="en-US" dirty="0">
                <a:solidFill>
                  <a:srgbClr val="002060"/>
                </a:solidFill>
                <a:cs typeface="Arial" panose="020B0604020202020204" pitchFamily="34" charset="0"/>
              </a:rPr>
              <a:t>  </a:t>
            </a:r>
            <a:r>
              <a:rPr lang="en-US" dirty="0">
                <a:solidFill>
                  <a:srgbClr val="002060"/>
                </a:solidFill>
              </a:rPr>
              <a:t>some loss of analyzability within a Cxn, i.e. the parts</a:t>
            </a:r>
          </a:p>
          <a:p>
            <a:pPr marL="0" indent="0">
              <a:buNone/>
            </a:pPr>
            <a:r>
              <a:rPr lang="en-US" dirty="0">
                <a:solidFill>
                  <a:srgbClr val="002060"/>
                </a:solidFill>
              </a:rPr>
              <a:t>       become less distinct and accessible (</a:t>
            </a:r>
            <a:r>
              <a:rPr lang="en-US" i="1" dirty="0">
                <a:solidFill>
                  <a:srgbClr val="002060"/>
                </a:solidFill>
              </a:rPr>
              <a:t>BE going to V </a:t>
            </a:r>
            <a:r>
              <a:rPr lang="en-US" dirty="0">
                <a:solidFill>
                  <a:srgbClr val="002060"/>
                </a:solidFill>
              </a:rPr>
              <a:t>&gt; </a:t>
            </a:r>
            <a:r>
              <a:rPr lang="en-US" i="1" dirty="0">
                <a:solidFill>
                  <a:srgbClr val="002060"/>
                </a:solidFill>
              </a:rPr>
              <a:t>BE gonna V</a:t>
            </a:r>
            <a:r>
              <a:rPr lang="en-US" dirty="0">
                <a:solidFill>
                  <a:srgbClr val="002060"/>
                </a:solidFill>
              </a:rPr>
              <a:t>).</a:t>
            </a:r>
          </a:p>
          <a:p>
            <a:pPr marL="0" indent="0">
              <a:buNone/>
            </a:pPr>
            <a:r>
              <a:rPr lang="en-US" dirty="0">
                <a:solidFill>
                  <a:srgbClr val="002060"/>
                </a:solidFill>
                <a:cs typeface="Arial" panose="020B0604020202020204" pitchFamily="34" charset="0"/>
              </a:rPr>
              <a:t>iii)  adjustments that involve replication of semantic content or</a:t>
            </a:r>
          </a:p>
          <a:p>
            <a:pPr marL="0" indent="0">
              <a:buNone/>
            </a:pPr>
            <a:r>
              <a:rPr lang="en-US" dirty="0">
                <a:solidFill>
                  <a:srgbClr val="002060"/>
                </a:solidFill>
                <a:cs typeface="Arial" panose="020B0604020202020204" pitchFamily="34" charset="0"/>
              </a:rPr>
              <a:t>      syntactic contexts that are only relatively loosely connected</a:t>
            </a:r>
          </a:p>
          <a:p>
            <a:pPr marL="0" indent="0">
              <a:buNone/>
            </a:pPr>
            <a:r>
              <a:rPr lang="en-US" dirty="0">
                <a:solidFill>
                  <a:srgbClr val="002060"/>
                </a:solidFill>
                <a:cs typeface="Arial" panose="020B0604020202020204" pitchFamily="34" charset="0"/>
              </a:rPr>
              <a:t>      with the emerging new Cxn. They include changes in</a:t>
            </a:r>
          </a:p>
          <a:p>
            <a:pPr marL="0" indent="0">
              <a:buNone/>
            </a:pPr>
            <a:r>
              <a:rPr lang="en-US" dirty="0">
                <a:solidFill>
                  <a:srgbClr val="002060"/>
                </a:solidFill>
                <a:cs typeface="Arial" panose="020B0604020202020204" pitchFamily="34" charset="0"/>
              </a:rPr>
              <a:t>      routinized assemblies of Cxns and belong to a “</a:t>
            </a:r>
            <a:r>
              <a:rPr lang="en-US" dirty="0">
                <a:solidFill>
                  <a:srgbClr val="00B050"/>
                </a:solidFill>
                <a:cs typeface="Arial" panose="020B0604020202020204" pitchFamily="34" charset="0"/>
              </a:rPr>
              <a:t>co-text that</a:t>
            </a:r>
          </a:p>
          <a:p>
            <a:pPr marL="0" indent="0">
              <a:buNone/>
            </a:pPr>
            <a:r>
              <a:rPr lang="en-US" dirty="0">
                <a:solidFill>
                  <a:srgbClr val="00B050"/>
                </a:solidFill>
                <a:cs typeface="Arial" panose="020B0604020202020204" pitchFamily="34" charset="0"/>
              </a:rPr>
              <a:t>      … is generally quite large</a:t>
            </a: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Budts</a:t>
            </a:r>
            <a:r>
              <a:rPr lang="en-US" dirty="0">
                <a:solidFill>
                  <a:srgbClr val="002060"/>
                </a:solidFill>
                <a:cs typeface="Arial" panose="020B0604020202020204" pitchFamily="34" charset="0"/>
              </a:rPr>
              <a:t> &amp; Petré 2020: 331) or </a:t>
            </a:r>
          </a:p>
          <a:p>
            <a:pPr marL="0" indent="0">
              <a:buNone/>
            </a:pPr>
            <a:r>
              <a:rPr lang="en-US" dirty="0">
                <a:solidFill>
                  <a:srgbClr val="002060"/>
                </a:solidFill>
                <a:cs typeface="Arial" panose="020B0604020202020204" pitchFamily="34" charset="0"/>
              </a:rPr>
              <a:t>      to fixing of strings. </a:t>
            </a:r>
            <a:endParaRPr lang="en-FR" dirty="0">
              <a:solidFill>
                <a:srgbClr val="002060"/>
              </a:solidFill>
              <a:cs typeface="Arial" panose="020B0604020202020204" pitchFamily="34" charset="0"/>
            </a:endParaRPr>
          </a:p>
          <a:p>
            <a:pPr marL="0" indent="0">
              <a:buNone/>
            </a:pPr>
            <a:r>
              <a:rPr lang="en-US" dirty="0">
                <a:solidFill>
                  <a:srgbClr val="002060"/>
                </a:solidFill>
                <a:cs typeface="Arial" panose="020B0604020202020204" pitchFamily="34" charset="0"/>
              </a:rPr>
              <a:t> iv) increased frequency of assemblies of co-textual shifts.</a:t>
            </a:r>
            <a:endParaRPr lang="en-FR" dirty="0">
              <a:solidFill>
                <a:srgbClr val="002060"/>
              </a:solidFill>
              <a:cs typeface="Arial" panose="020B0604020202020204" pitchFamily="34" charset="0"/>
            </a:endParaRPr>
          </a:p>
        </p:txBody>
      </p:sp>
      <p:sp>
        <p:nvSpPr>
          <p:cNvPr id="4" name="Slide Number Placeholder 3">
            <a:extLst>
              <a:ext uri="{FF2B5EF4-FFF2-40B4-BE49-F238E27FC236}">
                <a16:creationId xmlns:a16="http://schemas.microsoft.com/office/drawing/2014/main" id="{4420CA00-FCD6-9443-8FDF-8C3E31BB5B02}"/>
              </a:ext>
            </a:extLst>
          </p:cNvPr>
          <p:cNvSpPr>
            <a:spLocks noGrp="1"/>
          </p:cNvSpPr>
          <p:nvPr>
            <p:ph type="sldNum" sz="quarter" idx="12"/>
          </p:nvPr>
        </p:nvSpPr>
        <p:spPr/>
        <p:txBody>
          <a:bodyPr/>
          <a:lstStyle/>
          <a:p>
            <a:fld id="{6CB5C294-4F48-1F43-AF2D-6E20CC28772C}" type="slidenum">
              <a:rPr lang="en-FR" smtClean="0"/>
              <a:t>48</a:t>
            </a:fld>
            <a:endParaRPr lang="en-FR"/>
          </a:p>
        </p:txBody>
      </p:sp>
    </p:spTree>
    <p:extLst>
      <p:ext uri="{BB962C8B-B14F-4D97-AF65-F5344CB8AC3E}">
        <p14:creationId xmlns:p14="http://schemas.microsoft.com/office/powerpoint/2010/main" val="9683296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8AE2A-68B9-114F-9C6F-FACAE7CE50F6}"/>
              </a:ext>
            </a:extLst>
          </p:cNvPr>
          <p:cNvSpPr>
            <a:spLocks noGrp="1"/>
          </p:cNvSpPr>
          <p:nvPr>
            <p:ph type="title"/>
          </p:nvPr>
        </p:nvSpPr>
        <p:spPr>
          <a:xfrm>
            <a:off x="838200" y="136525"/>
            <a:ext cx="10515600" cy="755573"/>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Pre-constructionalization</a:t>
            </a:r>
            <a:endParaRPr lang="en-FR" sz="4000" dirty="0"/>
          </a:p>
        </p:txBody>
      </p:sp>
      <p:sp>
        <p:nvSpPr>
          <p:cNvPr id="3" name="Content Placeholder 2">
            <a:extLst>
              <a:ext uri="{FF2B5EF4-FFF2-40B4-BE49-F238E27FC236}">
                <a16:creationId xmlns:a16="http://schemas.microsoft.com/office/drawing/2014/main" id="{93F95907-A766-E74D-B376-661E30EAD70F}"/>
              </a:ext>
            </a:extLst>
          </p:cNvPr>
          <p:cNvSpPr>
            <a:spLocks noGrp="1"/>
          </p:cNvSpPr>
          <p:nvPr>
            <p:ph idx="1"/>
          </p:nvPr>
        </p:nvSpPr>
        <p:spPr>
          <a:xfrm>
            <a:off x="838200" y="1115122"/>
            <a:ext cx="10515600" cy="5061841"/>
          </a:xfrm>
        </p:spPr>
        <p:txBody>
          <a:bodyPr>
            <a:normAutofit fontScale="92500" lnSpcReduction="10000"/>
          </a:bodyPr>
          <a:lstStyle/>
          <a:p>
            <a:r>
              <a:rPr lang="en-FR" dirty="0">
                <a:solidFill>
                  <a:srgbClr val="002060"/>
                </a:solidFill>
              </a:rPr>
              <a:t>An ex. of assembly is elaborated in Petré (2019), Budts &amp; Petré (2020) for the development of </a:t>
            </a:r>
            <a:r>
              <a:rPr lang="en-FR" i="1" dirty="0">
                <a:solidFill>
                  <a:srgbClr val="002060"/>
                </a:solidFill>
              </a:rPr>
              <a:t>BE going to V</a:t>
            </a:r>
            <a:r>
              <a:rPr lang="en-FR" dirty="0">
                <a:solidFill>
                  <a:srgbClr val="002060"/>
                </a:solidFill>
              </a:rPr>
              <a:t>. They identify 2 main contexts in which control by an agent is deprofiled:</a:t>
            </a:r>
          </a:p>
          <a:p>
            <a:r>
              <a:rPr lang="en-FR" dirty="0">
                <a:solidFill>
                  <a:srgbClr val="002060"/>
                </a:solidFill>
              </a:rPr>
              <a:t>Use in relative clauses and questions, where an NP is topicalized,</a:t>
            </a:r>
          </a:p>
          <a:p>
            <a:pPr marL="0" indent="0">
              <a:buNone/>
            </a:pPr>
            <a:r>
              <a:rPr lang="en-FR" dirty="0">
                <a:solidFill>
                  <a:srgbClr val="002060"/>
                </a:solidFill>
              </a:rPr>
              <a:t>   and imminent action is emphasized:</a:t>
            </a:r>
          </a:p>
          <a:p>
            <a:pPr marL="0" indent="0">
              <a:buNone/>
            </a:pPr>
            <a:r>
              <a:rPr lang="en-FR" dirty="0">
                <a:solidFill>
                  <a:srgbClr val="00B050"/>
                </a:solidFill>
              </a:rPr>
              <a:t>(1)  Lady Mary of Bourgondy […] whom he </a:t>
            </a:r>
            <a:r>
              <a:rPr lang="en-FR" b="1" dirty="0">
                <a:solidFill>
                  <a:srgbClr val="00B050"/>
                </a:solidFill>
              </a:rPr>
              <a:t>was going to </a:t>
            </a:r>
            <a:r>
              <a:rPr lang="en-FR" dirty="0">
                <a:solidFill>
                  <a:srgbClr val="00B050"/>
                </a:solidFill>
              </a:rPr>
              <a:t>marrie </a:t>
            </a:r>
          </a:p>
          <a:p>
            <a:pPr marL="0" indent="0">
              <a:buNone/>
            </a:pPr>
            <a:r>
              <a:rPr lang="en-FR" dirty="0">
                <a:solidFill>
                  <a:srgbClr val="00B050"/>
                </a:solidFill>
              </a:rPr>
              <a:t>       when death […] prevented him</a:t>
            </a:r>
          </a:p>
          <a:p>
            <a:pPr marL="0" indent="0">
              <a:buNone/>
            </a:pPr>
            <a:r>
              <a:rPr lang="en-FR" sz="2400" dirty="0">
                <a:solidFill>
                  <a:srgbClr val="00B050"/>
                </a:solidFill>
              </a:rPr>
              <a:t>       (1586 Bellow, </a:t>
            </a:r>
            <a:r>
              <a:rPr lang="en-FR" sz="2400" i="1" dirty="0">
                <a:solidFill>
                  <a:srgbClr val="00B050"/>
                </a:solidFill>
              </a:rPr>
              <a:t>A Catholicke apologie </a:t>
            </a:r>
            <a:r>
              <a:rPr lang="en-FR" sz="2400" dirty="0">
                <a:solidFill>
                  <a:srgbClr val="00B050"/>
                </a:solidFill>
              </a:rPr>
              <a:t>[Budts &amp; Petré 2020: 326])</a:t>
            </a:r>
          </a:p>
          <a:p>
            <a:pPr marL="0" indent="0">
              <a:buNone/>
            </a:pPr>
            <a:r>
              <a:rPr lang="en-FR" dirty="0">
                <a:solidFill>
                  <a:srgbClr val="002060"/>
                </a:solidFill>
              </a:rPr>
              <a:t>• Use in passives:</a:t>
            </a:r>
          </a:p>
          <a:p>
            <a:pPr marL="514350" indent="-514350">
              <a:buAutoNum type="arabicParenBoth" startAt="2"/>
            </a:pPr>
            <a:r>
              <a:rPr lang="en-FR" dirty="0">
                <a:solidFill>
                  <a:srgbClr val="00B050"/>
                </a:solidFill>
              </a:rPr>
              <a:t>you see that my Magazin [‘ammunition storage in gun’] </a:t>
            </a:r>
            <a:r>
              <a:rPr lang="en-FR" b="1" dirty="0">
                <a:solidFill>
                  <a:srgbClr val="00B050"/>
                </a:solidFill>
              </a:rPr>
              <a:t>is </a:t>
            </a:r>
            <a:r>
              <a:rPr lang="en-GB" b="1" dirty="0">
                <a:solidFill>
                  <a:srgbClr val="00B050"/>
                </a:solidFill>
              </a:rPr>
              <a:t>go</a:t>
            </a:r>
            <a:r>
              <a:rPr lang="en-FR" b="1" dirty="0">
                <a:solidFill>
                  <a:srgbClr val="00B050"/>
                </a:solidFill>
              </a:rPr>
              <a:t>ing to </a:t>
            </a:r>
            <a:r>
              <a:rPr lang="en-FR" dirty="0">
                <a:solidFill>
                  <a:srgbClr val="00B050"/>
                </a:solidFill>
              </a:rPr>
              <a:t>be</a:t>
            </a:r>
          </a:p>
          <a:p>
            <a:pPr marL="0" indent="0">
              <a:buNone/>
            </a:pPr>
            <a:r>
              <a:rPr lang="en-FR" dirty="0">
                <a:solidFill>
                  <a:srgbClr val="00B050"/>
                </a:solidFill>
              </a:rPr>
              <a:t>       taken from me</a:t>
            </a:r>
          </a:p>
          <a:p>
            <a:pPr marL="0" indent="0">
              <a:buNone/>
            </a:pPr>
            <a:r>
              <a:rPr lang="en-FR" dirty="0">
                <a:solidFill>
                  <a:srgbClr val="00B050"/>
                </a:solidFill>
              </a:rPr>
              <a:t>      </a:t>
            </a:r>
            <a:r>
              <a:rPr lang="en-FR" sz="2400" dirty="0">
                <a:solidFill>
                  <a:srgbClr val="00B050"/>
                </a:solidFill>
              </a:rPr>
              <a:t>(1642 Charles 1st, </a:t>
            </a:r>
            <a:r>
              <a:rPr lang="en-FR" sz="2400" i="1" dirty="0">
                <a:solidFill>
                  <a:srgbClr val="00B050"/>
                </a:solidFill>
              </a:rPr>
              <a:t>His Majesties speech </a:t>
            </a:r>
            <a:r>
              <a:rPr lang="en-FR" sz="2400" dirty="0">
                <a:solidFill>
                  <a:srgbClr val="00B050"/>
                </a:solidFill>
              </a:rPr>
              <a:t>[Budts &amp; Petré 2020: 330])</a:t>
            </a:r>
          </a:p>
        </p:txBody>
      </p:sp>
      <p:sp>
        <p:nvSpPr>
          <p:cNvPr id="4" name="Slide Number Placeholder 3">
            <a:extLst>
              <a:ext uri="{FF2B5EF4-FFF2-40B4-BE49-F238E27FC236}">
                <a16:creationId xmlns:a16="http://schemas.microsoft.com/office/drawing/2014/main" id="{3118FF1E-3180-DB43-A0D8-F204CF76375F}"/>
              </a:ext>
            </a:extLst>
          </p:cNvPr>
          <p:cNvSpPr>
            <a:spLocks noGrp="1"/>
          </p:cNvSpPr>
          <p:nvPr>
            <p:ph type="sldNum" sz="quarter" idx="12"/>
          </p:nvPr>
        </p:nvSpPr>
        <p:spPr/>
        <p:txBody>
          <a:bodyPr/>
          <a:lstStyle/>
          <a:p>
            <a:fld id="{6CB5C294-4F48-1F43-AF2D-6E20CC28772C}" type="slidenum">
              <a:rPr lang="en-FR" smtClean="0"/>
              <a:t>49</a:t>
            </a:fld>
            <a:endParaRPr lang="en-FR"/>
          </a:p>
        </p:txBody>
      </p:sp>
    </p:spTree>
    <p:extLst>
      <p:ext uri="{BB962C8B-B14F-4D97-AF65-F5344CB8AC3E}">
        <p14:creationId xmlns:p14="http://schemas.microsoft.com/office/powerpoint/2010/main" val="317296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A0D0E-F541-6B40-AB41-B80CB8DDB9A2}"/>
              </a:ext>
            </a:extLst>
          </p:cNvPr>
          <p:cNvSpPr>
            <a:spLocks noGrp="1"/>
          </p:cNvSpPr>
          <p:nvPr>
            <p:ph type="title"/>
          </p:nvPr>
        </p:nvSpPr>
        <p:spPr>
          <a:xfrm>
            <a:off x="715537" y="119800"/>
            <a:ext cx="10515600" cy="1006474"/>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Introducing language change</a:t>
            </a:r>
            <a:endParaRPr lang="en-FR" sz="4000" dirty="0"/>
          </a:p>
        </p:txBody>
      </p:sp>
      <p:sp>
        <p:nvSpPr>
          <p:cNvPr id="3" name="Content Placeholder 2">
            <a:extLst>
              <a:ext uri="{FF2B5EF4-FFF2-40B4-BE49-F238E27FC236}">
                <a16:creationId xmlns:a16="http://schemas.microsoft.com/office/drawing/2014/main" id="{22AF3725-484A-1C4D-BCC2-A4C931BC8085}"/>
              </a:ext>
            </a:extLst>
          </p:cNvPr>
          <p:cNvSpPr>
            <a:spLocks noGrp="1"/>
          </p:cNvSpPr>
          <p:nvPr>
            <p:ph idx="1"/>
          </p:nvPr>
        </p:nvSpPr>
        <p:spPr>
          <a:xfrm>
            <a:off x="838200" y="1494263"/>
            <a:ext cx="10515600" cy="4682700"/>
          </a:xfrm>
        </p:spPr>
        <p:txBody>
          <a:bodyPr>
            <a:noAutofit/>
          </a:bodyPr>
          <a:lstStyle/>
          <a:p>
            <a:r>
              <a:rPr lang="en-US" dirty="0">
                <a:solidFill>
                  <a:srgbClr val="002060"/>
                </a:solidFill>
                <a:cs typeface="Arial" panose="020B0604020202020204" pitchFamily="34" charset="0"/>
              </a:rPr>
              <a:t>Synchronic cognitive linguistics seeks to account for cognitive capacities, and assumes at least a tenuous commitment to psychological reality. </a:t>
            </a:r>
            <a:endParaRPr lang="en-FR" dirty="0">
              <a:solidFill>
                <a:srgbClr val="002060"/>
              </a:solidFill>
              <a:cs typeface="Arial" panose="020B0604020202020204" pitchFamily="34" charset="0"/>
            </a:endParaRPr>
          </a:p>
          <a:p>
            <a:r>
              <a:rPr lang="en-FR" dirty="0">
                <a:solidFill>
                  <a:srgbClr val="002060"/>
                </a:solidFill>
                <a:cs typeface="Arial" panose="020B0604020202020204" pitchFamily="34" charset="0"/>
              </a:rPr>
              <a:t>Historical linguists work on the assumption that </a:t>
            </a:r>
            <a:r>
              <a:rPr lang="en-US" dirty="0">
                <a:solidFill>
                  <a:srgbClr val="002060"/>
                </a:solidFill>
                <a:cs typeface="Arial" panose="020B0604020202020204" pitchFamily="34" charset="0"/>
              </a:rPr>
              <a:t>cognitive capacities of the present are the same as those of the past. </a:t>
            </a:r>
          </a:p>
          <a:p>
            <a:r>
              <a:rPr lang="en-US" dirty="0">
                <a:solidFill>
                  <a:srgbClr val="002060"/>
                </a:solidFill>
                <a:cs typeface="Arial" panose="020B0604020202020204" pitchFamily="34" charset="0"/>
              </a:rPr>
              <a:t>This is the Uniformitarian Principle hypothesis:</a:t>
            </a:r>
          </a:p>
          <a:p>
            <a:pPr marL="0" indent="0">
              <a:buNone/>
            </a:pPr>
            <a:r>
              <a:rPr lang="en-US" dirty="0">
                <a:solidFill>
                  <a:srgbClr val="002060"/>
                </a:solidFill>
                <a:cs typeface="Arial" panose="020B0604020202020204" pitchFamily="34" charset="0"/>
              </a:rPr>
              <a:t>     - contemporary linguistic processes are </a:t>
            </a:r>
            <a:r>
              <a:rPr lang="en-US" dirty="0">
                <a:solidFill>
                  <a:srgbClr val="00B050"/>
                </a:solidFill>
                <a:cs typeface="Arial" panose="020B0604020202020204" pitchFamily="34" charset="0"/>
              </a:rPr>
              <a:t>“the same as those </a:t>
            </a:r>
          </a:p>
          <a:p>
            <a:pPr marL="0" indent="0">
              <a:buNone/>
            </a:pPr>
            <a:r>
              <a:rPr lang="en-US" dirty="0">
                <a:solidFill>
                  <a:srgbClr val="00B050"/>
                </a:solidFill>
                <a:cs typeface="Arial" panose="020B0604020202020204" pitchFamily="34" charset="0"/>
              </a:rPr>
              <a:t>       that have operated to produce the historical record” </a:t>
            </a:r>
            <a:r>
              <a:rPr lang="en-US" dirty="0">
                <a:solidFill>
                  <a:srgbClr val="002060"/>
                </a:solidFill>
                <a:cs typeface="Arial" panose="020B0604020202020204" pitchFamily="34" charset="0"/>
              </a:rPr>
              <a:t>(Labov</a:t>
            </a:r>
          </a:p>
          <a:p>
            <a:pPr marL="0" indent="0">
              <a:buNone/>
            </a:pPr>
            <a:r>
              <a:rPr lang="en-US" dirty="0">
                <a:solidFill>
                  <a:srgbClr val="002060"/>
                </a:solidFill>
                <a:cs typeface="Arial" panose="020B0604020202020204" pitchFamily="34" charset="0"/>
              </a:rPr>
              <a:t>       1972: 101). </a:t>
            </a:r>
          </a:p>
          <a:p>
            <a:pPr marL="0" indent="0">
              <a:buNone/>
            </a:pPr>
            <a:endParaRPr lang="en-FR"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FE02EB30-5196-7B4E-A5FB-2042B7F49AD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5E2E91F-C0CF-F74B-B212-85674BE419E8}"/>
              </a:ext>
            </a:extLst>
          </p:cNvPr>
          <p:cNvSpPr>
            <a:spLocks noGrp="1"/>
          </p:cNvSpPr>
          <p:nvPr>
            <p:ph type="sldNum" sz="quarter" idx="12"/>
          </p:nvPr>
        </p:nvSpPr>
        <p:spPr/>
        <p:txBody>
          <a:bodyPr/>
          <a:lstStyle/>
          <a:p>
            <a:fld id="{445D6A16-DBF7-2546-8F64-E616AA8F08E4}" type="slidenum">
              <a:rPr lang="en-FR" smtClean="0"/>
              <a:t>5</a:t>
            </a:fld>
            <a:endParaRPr lang="en-FR"/>
          </a:p>
        </p:txBody>
      </p:sp>
    </p:spTree>
    <p:extLst>
      <p:ext uri="{BB962C8B-B14F-4D97-AF65-F5344CB8AC3E}">
        <p14:creationId xmlns:p14="http://schemas.microsoft.com/office/powerpoint/2010/main" val="36845586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C5553-34D3-8B46-A6C8-AB147A629A6C}"/>
              </a:ext>
            </a:extLst>
          </p:cNvPr>
          <p:cNvSpPr>
            <a:spLocks noGrp="1"/>
          </p:cNvSpPr>
          <p:nvPr>
            <p:ph type="title"/>
          </p:nvPr>
        </p:nvSpPr>
        <p:spPr>
          <a:xfrm>
            <a:off x="838200" y="365126"/>
            <a:ext cx="10515600" cy="738846"/>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Pre-constructionalization</a:t>
            </a:r>
            <a:endParaRPr lang="en-FR" sz="4000" dirty="0"/>
          </a:p>
        </p:txBody>
      </p:sp>
      <p:sp>
        <p:nvSpPr>
          <p:cNvPr id="3" name="Content Placeholder 2">
            <a:extLst>
              <a:ext uri="{FF2B5EF4-FFF2-40B4-BE49-F238E27FC236}">
                <a16:creationId xmlns:a16="http://schemas.microsoft.com/office/drawing/2014/main" id="{7BDBB48F-ED19-5749-8235-705BF40DF572}"/>
              </a:ext>
            </a:extLst>
          </p:cNvPr>
          <p:cNvSpPr>
            <a:spLocks noGrp="1"/>
          </p:cNvSpPr>
          <p:nvPr>
            <p:ph idx="1"/>
          </p:nvPr>
        </p:nvSpPr>
        <p:spPr>
          <a:xfrm>
            <a:off x="838200" y="1360448"/>
            <a:ext cx="10515600" cy="4995901"/>
          </a:xfrm>
        </p:spPr>
        <p:txBody>
          <a:bodyPr>
            <a:normAutofit lnSpcReduction="10000"/>
          </a:bodyPr>
          <a:lstStyle/>
          <a:p>
            <a:r>
              <a:rPr lang="en-FR" dirty="0">
                <a:solidFill>
                  <a:srgbClr val="002060"/>
                </a:solidFill>
              </a:rPr>
              <a:t>Dramatic rises in frequency of use of these contexts, topicalization in 1620s and passive in 1640s lead Budts &amp; Petré (2020: 331) to hypothesize that there was: </a:t>
            </a:r>
          </a:p>
          <a:p>
            <a:pPr marL="0" indent="0">
              <a:buNone/>
            </a:pPr>
            <a:r>
              <a:rPr lang="en-FR" dirty="0">
                <a:solidFill>
                  <a:srgbClr val="002060"/>
                </a:solidFill>
              </a:rPr>
              <a:t>       </a:t>
            </a:r>
            <a:r>
              <a:rPr lang="en-FR" dirty="0">
                <a:solidFill>
                  <a:srgbClr val="00B050"/>
                </a:solidFill>
              </a:rPr>
              <a:t>“a qualitative leap associated wi</a:t>
            </a:r>
            <a:r>
              <a:rPr lang="en-GB" dirty="0" err="1">
                <a:solidFill>
                  <a:srgbClr val="00B050"/>
                </a:solidFill>
              </a:rPr>
              <a:t>th</a:t>
            </a:r>
            <a:r>
              <a:rPr lang="en-FR" dirty="0">
                <a:solidFill>
                  <a:srgbClr val="00B050"/>
                </a:solidFill>
              </a:rPr>
              <a:t> the conventionalization of a</a:t>
            </a:r>
          </a:p>
          <a:p>
            <a:pPr marL="0" indent="0">
              <a:buNone/>
            </a:pPr>
            <a:r>
              <a:rPr lang="en-FR" dirty="0">
                <a:solidFill>
                  <a:srgbClr val="00B050"/>
                </a:solidFill>
              </a:rPr>
              <a:t>       pattern or, indeed, the emergence of a new construction”</a:t>
            </a:r>
          </a:p>
          <a:p>
            <a:pPr marL="0" indent="0">
              <a:buNone/>
            </a:pPr>
            <a:r>
              <a:rPr lang="en-FR" dirty="0">
                <a:solidFill>
                  <a:srgbClr val="002060"/>
                </a:solidFill>
              </a:rPr>
              <a:t>  “Qualitative leap” presumably </a:t>
            </a:r>
          </a:p>
          <a:p>
            <a:pPr marL="0" indent="0">
              <a:buNone/>
            </a:pPr>
            <a:r>
              <a:rPr lang="en-FR" dirty="0">
                <a:solidFill>
                  <a:srgbClr val="002060"/>
                </a:solidFill>
              </a:rPr>
              <a:t>  means distinct internal structural</a:t>
            </a:r>
          </a:p>
          <a:p>
            <a:pPr marL="0" indent="0">
              <a:buNone/>
            </a:pPr>
            <a:r>
              <a:rPr lang="en-FR" dirty="0">
                <a:solidFill>
                  <a:srgbClr val="002060"/>
                </a:solidFill>
              </a:rPr>
              <a:t>  shift.</a:t>
            </a:r>
          </a:p>
          <a:p>
            <a:pPr marL="0" indent="0">
              <a:buNone/>
            </a:pPr>
            <a:endParaRPr lang="en-FR" dirty="0">
              <a:solidFill>
                <a:srgbClr val="002060"/>
              </a:solidFill>
            </a:endParaRPr>
          </a:p>
          <a:p>
            <a:pPr marL="0" indent="0">
              <a:buNone/>
            </a:pPr>
            <a:endParaRPr lang="en-FR" dirty="0">
              <a:solidFill>
                <a:srgbClr val="002060"/>
              </a:solidFill>
            </a:endParaRPr>
          </a:p>
          <a:p>
            <a:pPr marL="0" indent="0">
              <a:buNone/>
            </a:pPr>
            <a:r>
              <a:rPr lang="en-FR" dirty="0"/>
              <a:t>  </a:t>
            </a:r>
          </a:p>
        </p:txBody>
      </p:sp>
      <p:sp>
        <p:nvSpPr>
          <p:cNvPr id="4" name="Slide Number Placeholder 3">
            <a:extLst>
              <a:ext uri="{FF2B5EF4-FFF2-40B4-BE49-F238E27FC236}">
                <a16:creationId xmlns:a16="http://schemas.microsoft.com/office/drawing/2014/main" id="{292EC0A7-9ADC-3A4F-985D-BFA3D456D9E3}"/>
              </a:ext>
            </a:extLst>
          </p:cNvPr>
          <p:cNvSpPr>
            <a:spLocks noGrp="1"/>
          </p:cNvSpPr>
          <p:nvPr>
            <p:ph type="sldNum" sz="quarter" idx="12"/>
          </p:nvPr>
        </p:nvSpPr>
        <p:spPr/>
        <p:txBody>
          <a:bodyPr/>
          <a:lstStyle/>
          <a:p>
            <a:fld id="{6CB5C294-4F48-1F43-AF2D-6E20CC28772C}" type="slidenum">
              <a:rPr lang="en-FR" smtClean="0"/>
              <a:t>50</a:t>
            </a:fld>
            <a:endParaRPr lang="en-FR"/>
          </a:p>
        </p:txBody>
      </p:sp>
      <p:pic>
        <p:nvPicPr>
          <p:cNvPr id="6" name="Picture 5" descr="A close up of a person wearing glasses and smiling at the camera&#10;&#10;Description automatically generated">
            <a:extLst>
              <a:ext uri="{FF2B5EF4-FFF2-40B4-BE49-F238E27FC236}">
                <a16:creationId xmlns:a16="http://schemas.microsoft.com/office/drawing/2014/main" id="{B0CB7773-A68C-784A-B01A-D1B16C317C9F}"/>
              </a:ext>
            </a:extLst>
          </p:cNvPr>
          <p:cNvPicPr>
            <a:picLocks noChangeAspect="1"/>
          </p:cNvPicPr>
          <p:nvPr/>
        </p:nvPicPr>
        <p:blipFill>
          <a:blip r:embed="rId2"/>
          <a:stretch>
            <a:fillRect/>
          </a:stretch>
        </p:blipFill>
        <p:spPr>
          <a:xfrm>
            <a:off x="5921298" y="3816348"/>
            <a:ext cx="2486721" cy="2540001"/>
          </a:xfrm>
          <a:prstGeom prst="rect">
            <a:avLst/>
          </a:prstGeom>
        </p:spPr>
      </p:pic>
      <p:pic>
        <p:nvPicPr>
          <p:cNvPr id="8" name="Picture 7" descr="A person wearing glasses and smiling at the camera&#10;&#10;Description automatically generated">
            <a:extLst>
              <a:ext uri="{FF2B5EF4-FFF2-40B4-BE49-F238E27FC236}">
                <a16:creationId xmlns:a16="http://schemas.microsoft.com/office/drawing/2014/main" id="{73405ECE-B566-0D4B-BD51-E89E91ED94DD}"/>
              </a:ext>
            </a:extLst>
          </p:cNvPr>
          <p:cNvPicPr>
            <a:picLocks noChangeAspect="1"/>
          </p:cNvPicPr>
          <p:nvPr/>
        </p:nvPicPr>
        <p:blipFill>
          <a:blip r:embed="rId3"/>
          <a:stretch>
            <a:fillRect/>
          </a:stretch>
        </p:blipFill>
        <p:spPr>
          <a:xfrm>
            <a:off x="8654857" y="3756005"/>
            <a:ext cx="2274886" cy="2600344"/>
          </a:xfrm>
          <a:prstGeom prst="rect">
            <a:avLst/>
          </a:prstGeom>
        </p:spPr>
      </p:pic>
    </p:spTree>
    <p:extLst>
      <p:ext uri="{BB962C8B-B14F-4D97-AF65-F5344CB8AC3E}">
        <p14:creationId xmlns:p14="http://schemas.microsoft.com/office/powerpoint/2010/main" val="6279539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C3A4-27C5-194A-B223-5479F784A8A6}"/>
              </a:ext>
            </a:extLst>
          </p:cNvPr>
          <p:cNvSpPr>
            <a:spLocks noGrp="1"/>
          </p:cNvSpPr>
          <p:nvPr>
            <p:ph type="title"/>
          </p:nvPr>
        </p:nvSpPr>
        <p:spPr>
          <a:xfrm>
            <a:off x="838200" y="365126"/>
            <a:ext cx="10515600" cy="883812"/>
          </a:xfrm>
        </p:spPr>
        <p:txBody>
          <a:bodyPr>
            <a:normAutofit/>
          </a:bodyPr>
          <a:lstStyle/>
          <a:p>
            <a:pPr algn="ctr"/>
            <a:r>
              <a:rPr lang="en-US" sz="4000" dirty="0">
                <a:solidFill>
                  <a:srgbClr val="7030A0"/>
                </a:solidFill>
                <a:latin typeface="Arial" panose="020B0604020202020204" pitchFamily="34" charset="0"/>
                <a:cs typeface="Arial" panose="020B0604020202020204" pitchFamily="34" charset="0"/>
              </a:rPr>
              <a:t>Post-constructionalization</a:t>
            </a:r>
            <a:endParaRPr lang="en-FR" sz="4000" dirty="0">
              <a:solidFill>
                <a:srgbClr val="7030A0"/>
              </a:solidFill>
            </a:endParaRPr>
          </a:p>
        </p:txBody>
      </p:sp>
      <p:sp>
        <p:nvSpPr>
          <p:cNvPr id="3" name="Content Placeholder 2">
            <a:extLst>
              <a:ext uri="{FF2B5EF4-FFF2-40B4-BE49-F238E27FC236}">
                <a16:creationId xmlns:a16="http://schemas.microsoft.com/office/drawing/2014/main" id="{C4B80045-5C62-B448-92D5-6ECACBD21861}"/>
              </a:ext>
            </a:extLst>
          </p:cNvPr>
          <p:cNvSpPr>
            <a:spLocks noGrp="1"/>
          </p:cNvSpPr>
          <p:nvPr>
            <p:ph idx="1"/>
          </p:nvPr>
        </p:nvSpPr>
        <p:spPr>
          <a:xfrm>
            <a:off x="838200" y="1460810"/>
            <a:ext cx="10515600" cy="4716153"/>
          </a:xfrm>
        </p:spPr>
        <p:txBody>
          <a:bodyPr>
            <a:normAutofit fontScale="62500" lnSpcReduction="20000"/>
          </a:bodyPr>
          <a:lstStyle/>
          <a:p>
            <a:r>
              <a:rPr lang="en-US" sz="4500" dirty="0">
                <a:solidFill>
                  <a:srgbClr val="002060"/>
                </a:solidFill>
                <a:cs typeface="Arial" panose="020B0604020202020204" pitchFamily="34" charset="0"/>
              </a:rPr>
              <a:t>Post-constructionalization, in a process of propagation across </a:t>
            </a:r>
          </a:p>
          <a:p>
            <a:pPr marL="0" indent="0">
              <a:buNone/>
            </a:pPr>
            <a:r>
              <a:rPr lang="en-US" sz="4500" dirty="0">
                <a:solidFill>
                  <a:srgbClr val="002060"/>
                </a:solidFill>
                <a:cs typeface="Arial" panose="020B0604020202020204" pitchFamily="34" charset="0"/>
              </a:rPr>
              <a:t>   linguistic contexts known as “actualization” (see e.g. Andersen </a:t>
            </a:r>
          </a:p>
          <a:p>
            <a:pPr marL="0" indent="0">
              <a:buNone/>
            </a:pPr>
            <a:r>
              <a:rPr lang="en-US" sz="4500" dirty="0">
                <a:solidFill>
                  <a:srgbClr val="002060"/>
                </a:solidFill>
                <a:cs typeface="Arial" panose="020B0604020202020204" pitchFamily="34" charset="0"/>
              </a:rPr>
              <a:t>   2001; De Smet 2012), the modifications are on the whole more </a:t>
            </a:r>
          </a:p>
          <a:p>
            <a:pPr marL="0" indent="0">
              <a:buNone/>
            </a:pPr>
            <a:r>
              <a:rPr lang="en-US" sz="4500" dirty="0">
                <a:solidFill>
                  <a:srgbClr val="002060"/>
                </a:solidFill>
                <a:cs typeface="Arial" panose="020B0604020202020204" pitchFamily="34" charset="0"/>
              </a:rPr>
              <a:t>   local than those prior to Cxzn (</a:t>
            </a:r>
            <a:r>
              <a:rPr lang="en-US" sz="4500" dirty="0" err="1">
                <a:solidFill>
                  <a:srgbClr val="002060"/>
                </a:solidFill>
                <a:cs typeface="Arial" panose="020B0604020202020204" pitchFamily="34" charset="0"/>
              </a:rPr>
              <a:t>Budts</a:t>
            </a:r>
            <a:r>
              <a:rPr lang="en-US" sz="4500" dirty="0">
                <a:solidFill>
                  <a:srgbClr val="002060"/>
                </a:solidFill>
                <a:cs typeface="Arial" panose="020B0604020202020204" pitchFamily="34" charset="0"/>
              </a:rPr>
              <a:t> &amp; Petré 2020). </a:t>
            </a:r>
          </a:p>
          <a:p>
            <a:pPr marL="0" indent="0">
              <a:buNone/>
            </a:pPr>
            <a:r>
              <a:rPr lang="en-US" sz="4500" dirty="0">
                <a:solidFill>
                  <a:srgbClr val="002060"/>
                </a:solidFill>
                <a:cs typeface="Arial" panose="020B0604020202020204" pitchFamily="34" charset="0"/>
              </a:rPr>
              <a:t>•  Again, post-Cxzn changes are tendencies. Often there is:</a:t>
            </a:r>
          </a:p>
          <a:p>
            <a:pPr marL="0" indent="0">
              <a:buNone/>
            </a:pPr>
            <a:r>
              <a:rPr lang="en-US" sz="4500" dirty="0">
                <a:solidFill>
                  <a:srgbClr val="002060"/>
                </a:solidFill>
                <a:cs typeface="Arial" panose="020B0604020202020204" pitchFamily="34" charset="0"/>
              </a:rPr>
              <a:t> </a:t>
            </a:r>
            <a:r>
              <a:rPr lang="en-US" sz="4500" dirty="0" err="1">
                <a:solidFill>
                  <a:srgbClr val="002060"/>
                </a:solidFill>
                <a:cs typeface="Arial" panose="020B0604020202020204" pitchFamily="34" charset="0"/>
              </a:rPr>
              <a:t>i</a:t>
            </a:r>
            <a:r>
              <a:rPr lang="en-US" sz="4500" dirty="0">
                <a:solidFill>
                  <a:srgbClr val="002060"/>
                </a:solidFill>
                <a:cs typeface="Arial" panose="020B0604020202020204" pitchFamily="34" charset="0"/>
              </a:rPr>
              <a:t>) collocational expansion (spread to new immediate environments)</a:t>
            </a:r>
          </a:p>
          <a:p>
            <a:pPr marL="0" indent="0">
              <a:buNone/>
            </a:pPr>
            <a:r>
              <a:rPr lang="en-US" sz="4500" dirty="0">
                <a:solidFill>
                  <a:srgbClr val="002060"/>
                </a:solidFill>
                <a:cs typeface="Arial" panose="020B0604020202020204" pitchFamily="34" charset="0"/>
              </a:rPr>
              <a:t>    (Hilpert 2015), such as loosening of restrictions on V and on the</a:t>
            </a:r>
          </a:p>
          <a:p>
            <a:pPr marL="0" indent="0">
              <a:buNone/>
            </a:pPr>
            <a:r>
              <a:rPr lang="en-US" sz="4500" dirty="0">
                <a:solidFill>
                  <a:srgbClr val="002060"/>
                </a:solidFill>
                <a:cs typeface="Arial" panose="020B0604020202020204" pitchFamily="34" charset="0"/>
              </a:rPr>
              <a:t>    subject in the case of </a:t>
            </a:r>
            <a:r>
              <a:rPr lang="en-US" sz="4500" i="1" dirty="0">
                <a:solidFill>
                  <a:srgbClr val="002060"/>
                </a:solidFill>
                <a:cs typeface="Arial" panose="020B0604020202020204" pitchFamily="34" charset="0"/>
              </a:rPr>
              <a:t>BE going to V </a:t>
            </a:r>
            <a:r>
              <a:rPr lang="en-US" sz="4500" dirty="0">
                <a:solidFill>
                  <a:srgbClr val="002060"/>
                </a:solidFill>
                <a:cs typeface="Arial" panose="020B0604020202020204" pitchFamily="34" charset="0"/>
              </a:rPr>
              <a:t>‘future’, or, in the case of </a:t>
            </a:r>
          </a:p>
          <a:p>
            <a:pPr marL="0" indent="0">
              <a:buNone/>
            </a:pPr>
            <a:r>
              <a:rPr lang="en-US" sz="4500" dirty="0">
                <a:solidFill>
                  <a:srgbClr val="002060"/>
                </a:solidFill>
                <a:cs typeface="Arial" panose="020B0604020202020204" pitchFamily="34" charset="0"/>
              </a:rPr>
              <a:t>    connectors, use with scope over the following clause (compare</a:t>
            </a:r>
          </a:p>
          <a:p>
            <a:pPr marL="0" indent="0">
              <a:buNone/>
            </a:pPr>
            <a:r>
              <a:rPr lang="en-US" sz="4500" dirty="0">
                <a:solidFill>
                  <a:srgbClr val="002060"/>
                </a:solidFill>
                <a:cs typeface="Arial" panose="020B0604020202020204" pitchFamily="34" charset="0"/>
              </a:rPr>
              <a:t>    </a:t>
            </a:r>
            <a:r>
              <a:rPr lang="en-US" sz="4500" i="1" dirty="0">
                <a:solidFill>
                  <a:srgbClr val="002060"/>
                </a:solidFill>
                <a:cs typeface="Arial" panose="020B0604020202020204" pitchFamily="34" charset="0"/>
              </a:rPr>
              <a:t>she fell by the way; she fell, by the way; by the way, she fell</a:t>
            </a:r>
            <a:r>
              <a:rPr lang="en-US" sz="4500" dirty="0">
                <a:solidFill>
                  <a:srgbClr val="002060"/>
                </a:solidFill>
                <a:cs typeface="Arial" panose="020B0604020202020204" pitchFamily="34" charset="0"/>
              </a:rPr>
              <a:t>).</a:t>
            </a:r>
            <a:endParaRPr lang="en-FR" sz="4500" dirty="0">
              <a:solidFill>
                <a:srgbClr val="002060"/>
              </a:solidFill>
              <a:cs typeface="Arial" panose="020B0604020202020204" pitchFamily="34" charset="0"/>
            </a:endParaRPr>
          </a:p>
          <a:p>
            <a:pPr marL="0" indent="0">
              <a:buNone/>
            </a:pPr>
            <a:endParaRPr lang="en-FR" dirty="0"/>
          </a:p>
        </p:txBody>
      </p:sp>
      <p:sp>
        <p:nvSpPr>
          <p:cNvPr id="4" name="Slide Number Placeholder 3">
            <a:extLst>
              <a:ext uri="{FF2B5EF4-FFF2-40B4-BE49-F238E27FC236}">
                <a16:creationId xmlns:a16="http://schemas.microsoft.com/office/drawing/2014/main" id="{36BFE49A-CF5C-6741-AC92-C910C9696E65}"/>
              </a:ext>
            </a:extLst>
          </p:cNvPr>
          <p:cNvSpPr>
            <a:spLocks noGrp="1"/>
          </p:cNvSpPr>
          <p:nvPr>
            <p:ph type="sldNum" sz="quarter" idx="12"/>
          </p:nvPr>
        </p:nvSpPr>
        <p:spPr/>
        <p:txBody>
          <a:bodyPr/>
          <a:lstStyle/>
          <a:p>
            <a:fld id="{6CB5C294-4F48-1F43-AF2D-6E20CC28772C}" type="slidenum">
              <a:rPr lang="en-FR" smtClean="0"/>
              <a:t>51</a:t>
            </a:fld>
            <a:endParaRPr lang="en-FR"/>
          </a:p>
        </p:txBody>
      </p:sp>
    </p:spTree>
    <p:extLst>
      <p:ext uri="{BB962C8B-B14F-4D97-AF65-F5344CB8AC3E}">
        <p14:creationId xmlns:p14="http://schemas.microsoft.com/office/powerpoint/2010/main" val="5993804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48B2-0EA8-C046-92C0-BC9B6933581C}"/>
              </a:ext>
            </a:extLst>
          </p:cNvPr>
          <p:cNvSpPr>
            <a:spLocks noGrp="1"/>
          </p:cNvSpPr>
          <p:nvPr>
            <p:ph type="title"/>
          </p:nvPr>
        </p:nvSpPr>
        <p:spPr>
          <a:xfrm>
            <a:off x="838200" y="256478"/>
            <a:ext cx="10515600" cy="723863"/>
          </a:xfrm>
        </p:spPr>
        <p:txBody>
          <a:bodyPr>
            <a:normAutofit/>
          </a:bodyPr>
          <a:lstStyle/>
          <a:p>
            <a:pPr algn="ctr"/>
            <a:r>
              <a:rPr lang="en-US" sz="4000" dirty="0">
                <a:solidFill>
                  <a:srgbClr val="7030A0"/>
                </a:solidFill>
                <a:latin typeface="Arial" panose="020B0604020202020204" pitchFamily="34" charset="0"/>
                <a:cs typeface="Arial" panose="020B0604020202020204" pitchFamily="34" charset="0"/>
              </a:rPr>
              <a:t>Post-constructionalization</a:t>
            </a:r>
            <a:endParaRPr lang="en-FR" sz="4000" dirty="0"/>
          </a:p>
        </p:txBody>
      </p:sp>
      <p:sp>
        <p:nvSpPr>
          <p:cNvPr id="3" name="Content Placeholder 2">
            <a:extLst>
              <a:ext uri="{FF2B5EF4-FFF2-40B4-BE49-F238E27FC236}">
                <a16:creationId xmlns:a16="http://schemas.microsoft.com/office/drawing/2014/main" id="{8F5E1988-7FB8-A840-A344-53A683D7AD80}"/>
              </a:ext>
            </a:extLst>
          </p:cNvPr>
          <p:cNvSpPr>
            <a:spLocks noGrp="1"/>
          </p:cNvSpPr>
          <p:nvPr>
            <p:ph idx="1"/>
          </p:nvPr>
        </p:nvSpPr>
        <p:spPr>
          <a:xfrm>
            <a:off x="838200" y="1159728"/>
            <a:ext cx="10515600" cy="5017235"/>
          </a:xfrm>
        </p:spPr>
        <p:txBody>
          <a:bodyPr>
            <a:noAutofit/>
          </a:bodyPr>
          <a:lstStyle/>
          <a:p>
            <a:pPr marL="0" indent="0">
              <a:buNone/>
            </a:pPr>
            <a:r>
              <a:rPr lang="en-US" dirty="0">
                <a:latin typeface="Arial" panose="020B0604020202020204" pitchFamily="34" charset="0"/>
                <a:cs typeface="Arial" panose="020B0604020202020204" pitchFamily="34" charset="0"/>
              </a:rPr>
              <a:t>  </a:t>
            </a:r>
            <a:r>
              <a:rPr lang="en-US" dirty="0">
                <a:solidFill>
                  <a:srgbClr val="002060"/>
                </a:solidFill>
                <a:cs typeface="Arial" panose="020B0604020202020204" pitchFamily="34" charset="0"/>
              </a:rPr>
              <a:t>ii) increase or decrease in frequency of use, i.e. change in token</a:t>
            </a:r>
          </a:p>
          <a:p>
            <a:pPr marL="0" indent="0">
              <a:buNone/>
            </a:pPr>
            <a:r>
              <a:rPr lang="en-US" dirty="0">
                <a:solidFill>
                  <a:srgbClr val="002060"/>
                </a:solidFill>
                <a:cs typeface="Arial" panose="020B0604020202020204" pitchFamily="34" charset="0"/>
              </a:rPr>
              <a:t>      productivity of the new Cxn,</a:t>
            </a:r>
            <a:endParaRPr lang="en-FR" dirty="0">
              <a:solidFill>
                <a:srgbClr val="002060"/>
              </a:solidFill>
              <a:cs typeface="Arial" panose="020B0604020202020204" pitchFamily="34" charset="0"/>
            </a:endParaRPr>
          </a:p>
          <a:p>
            <a:pPr marL="0" indent="0">
              <a:buNone/>
            </a:pPr>
            <a:r>
              <a:rPr lang="en-US" dirty="0">
                <a:solidFill>
                  <a:srgbClr val="002060"/>
                </a:solidFill>
                <a:cs typeface="Arial" panose="020B0604020202020204" pitchFamily="34" charset="0"/>
              </a:rPr>
              <a:t> iii) generalization over </a:t>
            </a:r>
            <a:r>
              <a:rPr lang="en-US" dirty="0" err="1">
                <a:solidFill>
                  <a:srgbClr val="002060"/>
                </a:solidFill>
                <a:cs typeface="Arial" panose="020B0604020202020204" pitchFamily="34" charset="0"/>
              </a:rPr>
              <a:t>microCxns</a:t>
            </a:r>
            <a:r>
              <a:rPr lang="en-US" dirty="0">
                <a:solidFill>
                  <a:srgbClr val="002060"/>
                </a:solidFill>
                <a:cs typeface="Arial" panose="020B0604020202020204" pitchFamily="34" charset="0"/>
              </a:rPr>
              <a:t> and alignment to other</a:t>
            </a:r>
          </a:p>
          <a:p>
            <a:pPr marL="0" indent="0">
              <a:buNone/>
            </a:pP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microCxns</a:t>
            </a:r>
            <a:r>
              <a:rPr lang="en-US" dirty="0">
                <a:solidFill>
                  <a:srgbClr val="002060"/>
                </a:solidFill>
                <a:cs typeface="Arial" panose="020B0604020202020204" pitchFamily="34" charset="0"/>
              </a:rPr>
              <a:t> may lead to incorporation into a more abstract,</a:t>
            </a:r>
          </a:p>
          <a:p>
            <a:pPr marL="0" indent="0">
              <a:buNone/>
            </a:pPr>
            <a:r>
              <a:rPr lang="en-US" dirty="0">
                <a:solidFill>
                  <a:srgbClr val="002060"/>
                </a:solidFill>
                <a:cs typeface="Arial" panose="020B0604020202020204" pitchFamily="34" charset="0"/>
              </a:rPr>
              <a:t>      schematic type-node, e.g. </a:t>
            </a:r>
            <a:r>
              <a:rPr lang="en-US" i="1" dirty="0">
                <a:solidFill>
                  <a:srgbClr val="002060"/>
                </a:solidFill>
                <a:cs typeface="Arial" panose="020B0604020202020204" pitchFamily="34" charset="0"/>
              </a:rPr>
              <a:t>BE going to V </a:t>
            </a:r>
            <a:r>
              <a:rPr lang="en-US" dirty="0">
                <a:solidFill>
                  <a:srgbClr val="002060"/>
                </a:solidFill>
                <a:cs typeface="Arial" panose="020B0604020202020204" pitchFamily="34" charset="0"/>
              </a:rPr>
              <a:t>was incorporated </a:t>
            </a:r>
          </a:p>
          <a:p>
            <a:pPr marL="0" indent="0">
              <a:buNone/>
            </a:pPr>
            <a:r>
              <a:rPr lang="en-US" dirty="0">
                <a:solidFill>
                  <a:srgbClr val="002060"/>
                </a:solidFill>
                <a:cs typeface="Arial" panose="020B0604020202020204" pitchFamily="34" charset="0"/>
              </a:rPr>
              <a:t>      into the </a:t>
            </a:r>
            <a:r>
              <a:rPr lang="en-US" dirty="0" err="1">
                <a:solidFill>
                  <a:srgbClr val="002060"/>
                </a:solidFill>
                <a:cs typeface="Arial" panose="020B0604020202020204" pitchFamily="34" charset="0"/>
              </a:rPr>
              <a:t>Future.Cxn</a:t>
            </a:r>
            <a:r>
              <a:rPr lang="en-US" dirty="0">
                <a:solidFill>
                  <a:srgbClr val="002060"/>
                </a:solidFill>
                <a:cs typeface="Arial" panose="020B0604020202020204" pitchFamily="34" charset="0"/>
              </a:rPr>
              <a:t>,</a:t>
            </a:r>
          </a:p>
          <a:p>
            <a:pPr marL="0" indent="0">
              <a:buNone/>
            </a:pPr>
            <a:r>
              <a:rPr lang="en-US" dirty="0">
                <a:solidFill>
                  <a:srgbClr val="002060"/>
                </a:solidFill>
                <a:cs typeface="Arial" panose="020B0604020202020204" pitchFamily="34" charset="0"/>
              </a:rPr>
              <a:t> iv) this leads to expansion of the schema (in the 16thC the</a:t>
            </a:r>
          </a:p>
          <a:p>
            <a:pPr marL="0" indent="0">
              <a:buNone/>
            </a:pPr>
            <a:r>
              <a:rPr lang="en-US" dirty="0">
                <a:solidFill>
                  <a:srgbClr val="002060"/>
                </a:solidFill>
                <a:cs typeface="Arial" panose="020B0604020202020204" pitchFamily="34" charset="0"/>
              </a:rPr>
              <a:t>      </a:t>
            </a:r>
            <a:r>
              <a:rPr lang="en-US" dirty="0" err="1">
                <a:solidFill>
                  <a:srgbClr val="002060"/>
                </a:solidFill>
                <a:cs typeface="Arial" panose="020B0604020202020204" pitchFamily="34" charset="0"/>
              </a:rPr>
              <a:t>Future.Cxn</a:t>
            </a:r>
            <a:r>
              <a:rPr lang="en-US" dirty="0">
                <a:solidFill>
                  <a:srgbClr val="002060"/>
                </a:solidFill>
                <a:cs typeface="Arial" panose="020B0604020202020204" pitchFamily="34" charset="0"/>
              </a:rPr>
              <a:t> consisted of </a:t>
            </a:r>
            <a:r>
              <a:rPr lang="en-US" i="1" dirty="0">
                <a:solidFill>
                  <a:srgbClr val="002060"/>
                </a:solidFill>
                <a:cs typeface="Arial" panose="020B0604020202020204" pitchFamily="34" charset="0"/>
              </a:rPr>
              <a:t>will V </a:t>
            </a:r>
            <a:r>
              <a:rPr lang="en-US" dirty="0">
                <a:solidFill>
                  <a:srgbClr val="002060"/>
                </a:solidFill>
                <a:cs typeface="Arial" panose="020B0604020202020204" pitchFamily="34" charset="0"/>
              </a:rPr>
              <a:t>and </a:t>
            </a:r>
            <a:r>
              <a:rPr lang="en-US" i="1" dirty="0">
                <a:solidFill>
                  <a:srgbClr val="002060"/>
                </a:solidFill>
                <a:cs typeface="Arial" panose="020B0604020202020204" pitchFamily="34" charset="0"/>
              </a:rPr>
              <a:t>shall V</a:t>
            </a:r>
            <a:r>
              <a:rPr lang="en-US" dirty="0">
                <a:solidFill>
                  <a:srgbClr val="002060"/>
                </a:solidFill>
                <a:cs typeface="Arial" panose="020B0604020202020204" pitchFamily="34" charset="0"/>
              </a:rPr>
              <a:t>, in the 17thC of</a:t>
            </a:r>
          </a:p>
          <a:p>
            <a:pPr marL="0" indent="0">
              <a:buNone/>
            </a:pPr>
            <a:r>
              <a:rPr lang="en-US" dirty="0">
                <a:solidFill>
                  <a:srgbClr val="002060"/>
                </a:solidFill>
                <a:cs typeface="Arial" panose="020B0604020202020204" pitchFamily="34" charset="0"/>
              </a:rPr>
              <a:t>      of </a:t>
            </a:r>
            <a:r>
              <a:rPr lang="en-US" i="1" dirty="0">
                <a:solidFill>
                  <a:srgbClr val="002060"/>
                </a:solidFill>
                <a:cs typeface="Arial" panose="020B0604020202020204" pitchFamily="34" charset="0"/>
              </a:rPr>
              <a:t>will V, shall V</a:t>
            </a:r>
            <a:r>
              <a:rPr lang="en-US" dirty="0">
                <a:solidFill>
                  <a:srgbClr val="002060"/>
                </a:solidFill>
                <a:cs typeface="Arial" panose="020B0604020202020204" pitchFamily="34" charset="0"/>
              </a:rPr>
              <a:t>, </a:t>
            </a:r>
            <a:r>
              <a:rPr lang="en-US" i="1" dirty="0">
                <a:solidFill>
                  <a:srgbClr val="002060"/>
                </a:solidFill>
                <a:cs typeface="Arial" panose="020B0604020202020204" pitchFamily="34" charset="0"/>
              </a:rPr>
              <a:t>BE going to V ‘</a:t>
            </a:r>
            <a:r>
              <a:rPr lang="en-US" dirty="0">
                <a:solidFill>
                  <a:srgbClr val="002060"/>
                </a:solidFill>
                <a:cs typeface="Arial" panose="020B0604020202020204" pitchFamily="34" charset="0"/>
              </a:rPr>
              <a:t>future’. This was an increase in </a:t>
            </a:r>
          </a:p>
          <a:p>
            <a:pPr marL="0" indent="0">
              <a:buNone/>
            </a:pPr>
            <a:r>
              <a:rPr lang="en-US" dirty="0">
                <a:solidFill>
                  <a:srgbClr val="002060"/>
                </a:solidFill>
                <a:cs typeface="Arial" panose="020B0604020202020204" pitchFamily="34" charset="0"/>
              </a:rPr>
              <a:t>      type productivity, </a:t>
            </a:r>
            <a:endParaRPr lang="en-FR" dirty="0">
              <a:solidFill>
                <a:srgbClr val="002060"/>
              </a:solidFill>
              <a:cs typeface="Arial" panose="020B0604020202020204" pitchFamily="34" charset="0"/>
            </a:endParaRPr>
          </a:p>
        </p:txBody>
      </p:sp>
      <p:sp>
        <p:nvSpPr>
          <p:cNvPr id="4" name="Slide Number Placeholder 3">
            <a:extLst>
              <a:ext uri="{FF2B5EF4-FFF2-40B4-BE49-F238E27FC236}">
                <a16:creationId xmlns:a16="http://schemas.microsoft.com/office/drawing/2014/main" id="{00B680F5-02CA-C64A-BB23-0B503456DB7B}"/>
              </a:ext>
            </a:extLst>
          </p:cNvPr>
          <p:cNvSpPr>
            <a:spLocks noGrp="1"/>
          </p:cNvSpPr>
          <p:nvPr>
            <p:ph type="sldNum" sz="quarter" idx="12"/>
          </p:nvPr>
        </p:nvSpPr>
        <p:spPr/>
        <p:txBody>
          <a:bodyPr/>
          <a:lstStyle/>
          <a:p>
            <a:fld id="{6CB5C294-4F48-1F43-AF2D-6E20CC28772C}" type="slidenum">
              <a:rPr lang="en-FR" smtClean="0"/>
              <a:t>52</a:t>
            </a:fld>
            <a:endParaRPr lang="en-FR" dirty="0"/>
          </a:p>
        </p:txBody>
      </p:sp>
    </p:spTree>
    <p:extLst>
      <p:ext uri="{BB962C8B-B14F-4D97-AF65-F5344CB8AC3E}">
        <p14:creationId xmlns:p14="http://schemas.microsoft.com/office/powerpoint/2010/main" val="1110728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A50CF-FBF7-C04B-9E09-3B7C844E0831}"/>
              </a:ext>
            </a:extLst>
          </p:cNvPr>
          <p:cNvSpPr>
            <a:spLocks noGrp="1"/>
          </p:cNvSpPr>
          <p:nvPr>
            <p:ph type="title"/>
          </p:nvPr>
        </p:nvSpPr>
        <p:spPr/>
        <p:txBody>
          <a:bodyPr>
            <a:normAutofit/>
          </a:bodyPr>
          <a:lstStyle/>
          <a:p>
            <a:pPr algn="ctr"/>
            <a:r>
              <a:rPr lang="en-US" sz="4000" dirty="0">
                <a:solidFill>
                  <a:srgbClr val="7030A0"/>
                </a:solidFill>
                <a:latin typeface="Arial" panose="020B0604020202020204" pitchFamily="34" charset="0"/>
                <a:cs typeface="Arial" panose="020B0604020202020204" pitchFamily="34" charset="0"/>
              </a:rPr>
              <a:t>Post-constructionalization</a:t>
            </a:r>
            <a:endParaRPr lang="en-FR" sz="4000" dirty="0"/>
          </a:p>
        </p:txBody>
      </p:sp>
      <p:sp>
        <p:nvSpPr>
          <p:cNvPr id="3" name="Content Placeholder 2">
            <a:extLst>
              <a:ext uri="{FF2B5EF4-FFF2-40B4-BE49-F238E27FC236}">
                <a16:creationId xmlns:a16="http://schemas.microsoft.com/office/drawing/2014/main" id="{CE98125A-59B3-CF41-9B5B-002C1B71789F}"/>
              </a:ext>
            </a:extLst>
          </p:cNvPr>
          <p:cNvSpPr>
            <a:spLocks noGrp="1"/>
          </p:cNvSpPr>
          <p:nvPr>
            <p:ph idx="1"/>
          </p:nvPr>
        </p:nvSpPr>
        <p:spPr/>
        <p:txBody>
          <a:bodyPr>
            <a:normAutofit/>
          </a:bodyPr>
          <a:lstStyle/>
          <a:p>
            <a:pPr marL="0" indent="0">
              <a:buNone/>
            </a:pPr>
            <a:r>
              <a:rPr lang="en-GB" dirty="0">
                <a:solidFill>
                  <a:srgbClr val="002060"/>
                </a:solidFill>
                <a:latin typeface="Arial" panose="020B0604020202020204" pitchFamily="34" charset="0"/>
                <a:cs typeface="Arial" panose="020B0604020202020204" pitchFamily="34" charset="0"/>
              </a:rPr>
              <a:t> v) </a:t>
            </a:r>
            <a:r>
              <a:rPr lang="en-GB" dirty="0">
                <a:solidFill>
                  <a:srgbClr val="002060"/>
                </a:solidFill>
                <a:cs typeface="Arial" panose="020B0604020202020204" pitchFamily="34" charset="0"/>
              </a:rPr>
              <a:t>continued use of pre-Cxzn contexts and a</a:t>
            </a:r>
            <a:r>
              <a:rPr lang="en-FR" dirty="0">
                <a:solidFill>
                  <a:srgbClr val="002060"/>
                </a:solidFill>
                <a:cs typeface="Arial" panose="020B0604020202020204" pitchFamily="34" charset="0"/>
              </a:rPr>
              <a:t>lignmment to a</a:t>
            </a:r>
          </a:p>
          <a:p>
            <a:pPr marL="0" indent="0">
              <a:buNone/>
            </a:pPr>
            <a:r>
              <a:rPr lang="en-FR" dirty="0">
                <a:solidFill>
                  <a:srgbClr val="002060"/>
                </a:solidFill>
                <a:cs typeface="Arial" panose="020B0604020202020204" pitchFamily="34" charset="0"/>
              </a:rPr>
              <a:t>     schema (Budts &amp; Petré 2020) may lead to better fit to a</a:t>
            </a:r>
          </a:p>
          <a:p>
            <a:pPr marL="0" indent="0">
              <a:buNone/>
            </a:pPr>
            <a:r>
              <a:rPr lang="en-FR" dirty="0">
                <a:solidFill>
                  <a:srgbClr val="002060"/>
                </a:solidFill>
                <a:cs typeface="Arial" panose="020B0604020202020204" pitchFamily="34" charset="0"/>
              </a:rPr>
              <a:t>     schema, e.g. </a:t>
            </a:r>
            <a:r>
              <a:rPr lang="en-US" i="1" dirty="0">
                <a:solidFill>
                  <a:srgbClr val="002060"/>
                </a:solidFill>
                <a:cs typeface="Arial" panose="020B0604020202020204" pitchFamily="34" charset="0"/>
              </a:rPr>
              <a:t>BE going to V ‘</a:t>
            </a:r>
            <a:r>
              <a:rPr lang="en-US" dirty="0">
                <a:solidFill>
                  <a:srgbClr val="002060"/>
                </a:solidFill>
                <a:cs typeface="Arial" panose="020B0604020202020204" pitchFamily="34" charset="0"/>
              </a:rPr>
              <a:t>future’ was at first a relative future,</a:t>
            </a:r>
          </a:p>
          <a:p>
            <a:pPr marL="0" indent="0">
              <a:buNone/>
            </a:pPr>
            <a:r>
              <a:rPr lang="en-US" dirty="0">
                <a:solidFill>
                  <a:srgbClr val="002060"/>
                </a:solidFill>
                <a:cs typeface="Arial" panose="020B0604020202020204" pitchFamily="34" charset="0"/>
              </a:rPr>
              <a:t>     so it was a marginal member of the </a:t>
            </a:r>
            <a:r>
              <a:rPr lang="en-US" dirty="0" err="1">
                <a:solidFill>
                  <a:srgbClr val="002060"/>
                </a:solidFill>
                <a:cs typeface="Arial" panose="020B0604020202020204" pitchFamily="34" charset="0"/>
              </a:rPr>
              <a:t>Future.Cxn</a:t>
            </a:r>
            <a:r>
              <a:rPr lang="en-US" dirty="0">
                <a:solidFill>
                  <a:srgbClr val="002060"/>
                </a:solidFill>
                <a:cs typeface="Arial" panose="020B0604020202020204" pitchFamily="34" charset="0"/>
              </a:rPr>
              <a:t> as </a:t>
            </a:r>
            <a:r>
              <a:rPr lang="en-US" i="1" dirty="0">
                <a:solidFill>
                  <a:srgbClr val="002060"/>
                </a:solidFill>
                <a:cs typeface="Arial" panose="020B0604020202020204" pitchFamily="34" charset="0"/>
              </a:rPr>
              <a:t>will V, shall V</a:t>
            </a:r>
          </a:p>
          <a:p>
            <a:pPr marL="0" indent="0">
              <a:buNone/>
            </a:pPr>
            <a:r>
              <a:rPr lang="en-US" dirty="0">
                <a:solidFill>
                  <a:srgbClr val="002060"/>
                </a:solidFill>
                <a:cs typeface="Arial" panose="020B0604020202020204" pitchFamily="34" charset="0"/>
              </a:rPr>
              <a:t>     were used as both relative and deictic futures; this better</a:t>
            </a:r>
          </a:p>
          <a:p>
            <a:pPr marL="0" indent="0">
              <a:buNone/>
            </a:pPr>
            <a:r>
              <a:rPr lang="en-US" dirty="0">
                <a:solidFill>
                  <a:srgbClr val="002060"/>
                </a:solidFill>
                <a:cs typeface="Arial" panose="020B0604020202020204" pitchFamily="34" charset="0"/>
              </a:rPr>
              <a:t>     fit for </a:t>
            </a:r>
            <a:r>
              <a:rPr lang="en-US" i="1" dirty="0">
                <a:solidFill>
                  <a:srgbClr val="002060"/>
                </a:solidFill>
                <a:cs typeface="Arial" panose="020B0604020202020204" pitchFamily="34" charset="0"/>
              </a:rPr>
              <a:t>BE going to V </a:t>
            </a:r>
            <a:r>
              <a:rPr lang="en-US" dirty="0">
                <a:solidFill>
                  <a:srgbClr val="002060"/>
                </a:solidFill>
                <a:cs typeface="Arial" panose="020B0604020202020204" pitchFamily="34" charset="0"/>
              </a:rPr>
              <a:t>‘future’ occurred in the 18thC, e.g.</a:t>
            </a:r>
          </a:p>
          <a:p>
            <a:pPr marL="0" indent="0">
              <a:buNone/>
            </a:pPr>
            <a:r>
              <a:rPr lang="en-US" dirty="0">
                <a:solidFill>
                  <a:srgbClr val="00B050"/>
                </a:solidFill>
                <a:cs typeface="Arial" panose="020B0604020202020204" pitchFamily="34" charset="0"/>
              </a:rPr>
              <a:t>(3) </a:t>
            </a:r>
            <a:r>
              <a:rPr lang="en-GB" dirty="0">
                <a:solidFill>
                  <a:srgbClr val="00B050"/>
                </a:solidFill>
                <a:cs typeface="Arial" panose="020B0604020202020204" pitchFamily="34" charset="0"/>
              </a:rPr>
              <a:t>w</a:t>
            </a:r>
            <a:r>
              <a:rPr lang="en-FR" dirty="0">
                <a:solidFill>
                  <a:srgbClr val="00B050"/>
                </a:solidFill>
                <a:cs typeface="Arial" panose="020B0604020202020204" pitchFamily="34" charset="0"/>
              </a:rPr>
              <a:t>hich  looks as if </a:t>
            </a:r>
            <a:r>
              <a:rPr lang="en-FR" b="1" dirty="0">
                <a:solidFill>
                  <a:srgbClr val="00B050"/>
                </a:solidFill>
                <a:cs typeface="Arial" panose="020B0604020202020204" pitchFamily="34" charset="0"/>
              </a:rPr>
              <a:t>there was going to be </a:t>
            </a:r>
            <a:r>
              <a:rPr lang="en-FR" dirty="0">
                <a:solidFill>
                  <a:srgbClr val="00B050"/>
                </a:solidFill>
                <a:cs typeface="Arial" panose="020B0604020202020204" pitchFamily="34" charset="0"/>
              </a:rPr>
              <a:t>another Subscription</a:t>
            </a:r>
          </a:p>
          <a:p>
            <a:pPr marL="0" indent="0">
              <a:buNone/>
            </a:pPr>
            <a:r>
              <a:rPr lang="en-FR" sz="2000" dirty="0">
                <a:solidFill>
                  <a:srgbClr val="00B050"/>
                </a:solidFill>
                <a:cs typeface="Arial" panose="020B0604020202020204" pitchFamily="34" charset="0"/>
              </a:rPr>
              <a:t>        (1720 </a:t>
            </a:r>
            <a:r>
              <a:rPr lang="en-FR" sz="2000" i="1" dirty="0">
                <a:solidFill>
                  <a:srgbClr val="00B050"/>
                </a:solidFill>
                <a:cs typeface="Arial" panose="020B0604020202020204" pitchFamily="34" charset="0"/>
              </a:rPr>
              <a:t>Weekly Journal </a:t>
            </a:r>
            <a:r>
              <a:rPr lang="en-FR" sz="2000" dirty="0">
                <a:solidFill>
                  <a:srgbClr val="00B050"/>
                </a:solidFill>
                <a:cs typeface="Arial" panose="020B0604020202020204" pitchFamily="34" charset="0"/>
              </a:rPr>
              <a:t>[Budts &amp; Petré 2020: 323])</a:t>
            </a:r>
            <a:endParaRPr lang="en-FR" sz="2000" dirty="0">
              <a:solidFill>
                <a:srgbClr val="00B050"/>
              </a:solidFill>
            </a:endParaRPr>
          </a:p>
          <a:p>
            <a:pPr marL="0" indent="0">
              <a:buNone/>
            </a:pPr>
            <a:endParaRPr lang="en-FR" dirty="0">
              <a:solidFill>
                <a:srgbClr val="002060"/>
              </a:solidFill>
            </a:endParaRPr>
          </a:p>
        </p:txBody>
      </p:sp>
      <p:sp>
        <p:nvSpPr>
          <p:cNvPr id="4" name="Slide Number Placeholder 3">
            <a:extLst>
              <a:ext uri="{FF2B5EF4-FFF2-40B4-BE49-F238E27FC236}">
                <a16:creationId xmlns:a16="http://schemas.microsoft.com/office/drawing/2014/main" id="{6F88463E-2BD9-9844-8968-8A9F0CF650FD}"/>
              </a:ext>
            </a:extLst>
          </p:cNvPr>
          <p:cNvSpPr>
            <a:spLocks noGrp="1"/>
          </p:cNvSpPr>
          <p:nvPr>
            <p:ph type="sldNum" sz="quarter" idx="12"/>
          </p:nvPr>
        </p:nvSpPr>
        <p:spPr/>
        <p:txBody>
          <a:bodyPr/>
          <a:lstStyle/>
          <a:p>
            <a:fld id="{6CB5C294-4F48-1F43-AF2D-6E20CC28772C}" type="slidenum">
              <a:rPr lang="en-FR" smtClean="0"/>
              <a:t>53</a:t>
            </a:fld>
            <a:endParaRPr lang="en-FR"/>
          </a:p>
        </p:txBody>
      </p:sp>
    </p:spTree>
    <p:extLst>
      <p:ext uri="{BB962C8B-B14F-4D97-AF65-F5344CB8AC3E}">
        <p14:creationId xmlns:p14="http://schemas.microsoft.com/office/powerpoint/2010/main" val="41373742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B3E46-75C4-A64F-BBE4-144980D3B552}"/>
              </a:ext>
            </a:extLst>
          </p:cNvPr>
          <p:cNvSpPr>
            <a:spLocks noGrp="1"/>
          </p:cNvSpPr>
          <p:nvPr>
            <p:ph type="title"/>
          </p:nvPr>
        </p:nvSpPr>
        <p:spPr/>
        <p:txBody>
          <a:bodyPr>
            <a:normAutofit/>
          </a:bodyPr>
          <a:lstStyle/>
          <a:p>
            <a:pPr algn="ctr"/>
            <a:r>
              <a:rPr lang="en-FR" sz="3600" dirty="0">
                <a:solidFill>
                  <a:srgbClr val="7030A0"/>
                </a:solidFill>
                <a:latin typeface="Arial" panose="020B0604020202020204" pitchFamily="34" charset="0"/>
                <a:cs typeface="Arial" panose="020B0604020202020204" pitchFamily="34" charset="0"/>
              </a:rPr>
              <a:t>Model of the development of </a:t>
            </a:r>
            <a:r>
              <a:rPr lang="en-FR" sz="3600" i="1" dirty="0">
                <a:solidFill>
                  <a:srgbClr val="7030A0"/>
                </a:solidFill>
                <a:latin typeface="Arial" panose="020B0604020202020204" pitchFamily="34" charset="0"/>
                <a:cs typeface="Arial" panose="020B0604020202020204" pitchFamily="34" charset="0"/>
              </a:rPr>
              <a:t>BE going to V</a:t>
            </a:r>
            <a:endParaRPr lang="en-FR" sz="3600" dirty="0"/>
          </a:p>
        </p:txBody>
      </p:sp>
      <p:sp>
        <p:nvSpPr>
          <p:cNvPr id="3" name="Content Placeholder 2">
            <a:extLst>
              <a:ext uri="{FF2B5EF4-FFF2-40B4-BE49-F238E27FC236}">
                <a16:creationId xmlns:a16="http://schemas.microsoft.com/office/drawing/2014/main" id="{EA28763D-F642-B547-9EF7-FB79CD693FEA}"/>
              </a:ext>
            </a:extLst>
          </p:cNvPr>
          <p:cNvSpPr>
            <a:spLocks noGrp="1"/>
          </p:cNvSpPr>
          <p:nvPr>
            <p:ph idx="1"/>
          </p:nvPr>
        </p:nvSpPr>
        <p:spPr/>
        <p:txBody>
          <a:bodyPr/>
          <a:lstStyle/>
          <a:p>
            <a:r>
              <a:rPr lang="en-FR" dirty="0">
                <a:solidFill>
                  <a:srgbClr val="002060"/>
                </a:solidFill>
              </a:rPr>
              <a:t>The changing properties of </a:t>
            </a:r>
            <a:r>
              <a:rPr lang="en-FR" i="1" dirty="0">
                <a:solidFill>
                  <a:srgbClr val="002060"/>
                </a:solidFill>
              </a:rPr>
              <a:t>BE going to V </a:t>
            </a:r>
            <a:r>
              <a:rPr lang="en-FR" dirty="0">
                <a:solidFill>
                  <a:srgbClr val="002060"/>
                </a:solidFill>
              </a:rPr>
              <a:t>can be modeled as in</a:t>
            </a:r>
          </a:p>
          <a:p>
            <a:pPr marL="0" indent="0">
              <a:buNone/>
            </a:pPr>
            <a:r>
              <a:rPr lang="en-FR" dirty="0">
                <a:solidFill>
                  <a:srgbClr val="002060"/>
                </a:solidFill>
              </a:rPr>
              <a:t>   Figure 1 using Croft’s (2001:18) model of a Cxn.</a:t>
            </a:r>
          </a:p>
          <a:p>
            <a:r>
              <a:rPr lang="en-FR" dirty="0">
                <a:solidFill>
                  <a:srgbClr val="002060"/>
                </a:solidFill>
              </a:rPr>
              <a:t>To aid in reading the model, only characteristics that change are specified.</a:t>
            </a:r>
          </a:p>
          <a:p>
            <a:r>
              <a:rPr lang="en-FR" dirty="0">
                <a:solidFill>
                  <a:srgbClr val="002060"/>
                </a:solidFill>
              </a:rPr>
              <a:t>cl = ‘clause’, rel cl = ‘relative clause’, rel fut = ‘relative future’,   </a:t>
            </a:r>
          </a:p>
          <a:p>
            <a:pPr marL="0" indent="0">
              <a:buNone/>
            </a:pPr>
            <a:r>
              <a:rPr lang="en-FR" dirty="0">
                <a:solidFill>
                  <a:srgbClr val="002060"/>
                </a:solidFill>
              </a:rPr>
              <a:t>   w = ‘with’</a:t>
            </a:r>
            <a:endParaRPr lang="en-FR" dirty="0"/>
          </a:p>
        </p:txBody>
      </p:sp>
      <p:sp>
        <p:nvSpPr>
          <p:cNvPr id="4" name="Slide Number Placeholder 3">
            <a:extLst>
              <a:ext uri="{FF2B5EF4-FFF2-40B4-BE49-F238E27FC236}">
                <a16:creationId xmlns:a16="http://schemas.microsoft.com/office/drawing/2014/main" id="{BA4DE5B0-233F-9B4D-B733-115688FC76BA}"/>
              </a:ext>
            </a:extLst>
          </p:cNvPr>
          <p:cNvSpPr>
            <a:spLocks noGrp="1"/>
          </p:cNvSpPr>
          <p:nvPr>
            <p:ph type="sldNum" sz="quarter" idx="12"/>
          </p:nvPr>
        </p:nvSpPr>
        <p:spPr/>
        <p:txBody>
          <a:bodyPr/>
          <a:lstStyle/>
          <a:p>
            <a:fld id="{6CB5C294-4F48-1F43-AF2D-6E20CC28772C}" type="slidenum">
              <a:rPr lang="en-FR" smtClean="0"/>
              <a:t>54</a:t>
            </a:fld>
            <a:endParaRPr lang="en-FR"/>
          </a:p>
        </p:txBody>
      </p:sp>
    </p:spTree>
    <p:extLst>
      <p:ext uri="{BB962C8B-B14F-4D97-AF65-F5344CB8AC3E}">
        <p14:creationId xmlns:p14="http://schemas.microsoft.com/office/powerpoint/2010/main" val="3772745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E563E-23F1-A64E-B59E-1F5CC1033D62}"/>
              </a:ext>
            </a:extLst>
          </p:cNvPr>
          <p:cNvSpPr>
            <a:spLocks noGrp="1"/>
          </p:cNvSpPr>
          <p:nvPr>
            <p:ph type="title"/>
          </p:nvPr>
        </p:nvSpPr>
        <p:spPr>
          <a:xfrm>
            <a:off x="838200" y="365125"/>
            <a:ext cx="10515600" cy="660787"/>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Model of the development of </a:t>
            </a:r>
            <a:r>
              <a:rPr lang="en-FR" i="1" dirty="0">
                <a:solidFill>
                  <a:srgbClr val="7030A0"/>
                </a:solidFill>
                <a:latin typeface="Arial" panose="020B0604020202020204" pitchFamily="34" charset="0"/>
                <a:cs typeface="Arial" panose="020B0604020202020204" pitchFamily="34" charset="0"/>
              </a:rPr>
              <a:t>BE going to V</a:t>
            </a:r>
          </a:p>
        </p:txBody>
      </p:sp>
      <p:sp>
        <p:nvSpPr>
          <p:cNvPr id="3" name="Content Placeholder 2">
            <a:extLst>
              <a:ext uri="{FF2B5EF4-FFF2-40B4-BE49-F238E27FC236}">
                <a16:creationId xmlns:a16="http://schemas.microsoft.com/office/drawing/2014/main" id="{9714927A-9148-CA40-AFF9-E7B4DC1ADF45}"/>
              </a:ext>
            </a:extLst>
          </p:cNvPr>
          <p:cNvSpPr>
            <a:spLocks noGrp="1"/>
          </p:cNvSpPr>
          <p:nvPr>
            <p:ph idx="1"/>
          </p:nvPr>
        </p:nvSpPr>
        <p:spPr>
          <a:xfrm>
            <a:off x="838200" y="1271238"/>
            <a:ext cx="10515600" cy="5450237"/>
          </a:xfrm>
        </p:spPr>
        <p:txBody>
          <a:bodyPr>
            <a:normAutofit fontScale="85000" lnSpcReduction="20000"/>
          </a:bodyPr>
          <a:lstStyle/>
          <a:p>
            <a:pPr marL="0" indent="0">
              <a:buNone/>
            </a:pPr>
            <a:r>
              <a:rPr lang="en-FR" sz="3000" dirty="0">
                <a:solidFill>
                  <a:srgbClr val="002060"/>
                </a:solidFill>
              </a:rPr>
              <a:t>Figure 1. Changing features of </a:t>
            </a:r>
            <a:r>
              <a:rPr lang="en-FR" sz="3000" i="1" dirty="0">
                <a:solidFill>
                  <a:srgbClr val="002060"/>
                </a:solidFill>
              </a:rPr>
              <a:t>BE going to V </a:t>
            </a:r>
            <a:r>
              <a:rPr lang="en-FR" sz="3000" dirty="0">
                <a:solidFill>
                  <a:srgbClr val="002060"/>
                </a:solidFill>
              </a:rPr>
              <a:t>up to 1900</a:t>
            </a:r>
            <a:endParaRPr lang="en-FR" sz="3000" i="1" dirty="0">
              <a:solidFill>
                <a:srgbClr val="002060"/>
              </a:solidFill>
            </a:endParaRPr>
          </a:p>
          <a:p>
            <a:pPr marL="0" indent="0">
              <a:buNone/>
            </a:pPr>
            <a:endParaRPr lang="en-FR" sz="3000" i="1" dirty="0">
              <a:solidFill>
                <a:srgbClr val="002060"/>
              </a:solidFill>
            </a:endParaRPr>
          </a:p>
          <a:p>
            <a:pPr marL="0" indent="0">
              <a:buNone/>
            </a:pPr>
            <a:r>
              <a:rPr lang="en-FR" sz="2400" dirty="0">
                <a:solidFill>
                  <a:srgbClr val="00B050"/>
                </a:solidFill>
              </a:rPr>
              <a:t>	           </a:t>
            </a:r>
            <a:r>
              <a:rPr lang="en-FR" sz="2400" b="1" dirty="0">
                <a:solidFill>
                  <a:srgbClr val="00B050"/>
                </a:solidFill>
              </a:rPr>
              <a:t>1450 - present	      </a:t>
            </a:r>
            <a:r>
              <a:rPr lang="en-FR" sz="2400" b="1" dirty="0">
                <a:solidFill>
                  <a:srgbClr val="0070C0"/>
                </a:solidFill>
                <a:latin typeface="APPLE CHANCERY" panose="03020702040506060504" pitchFamily="66" charset="-79"/>
                <a:cs typeface="APPLE CHANCERY" panose="03020702040506060504" pitchFamily="66" charset="-79"/>
              </a:rPr>
              <a:t>context   </a:t>
            </a:r>
            <a:r>
              <a:rPr lang="en-FR" sz="2400" b="1" dirty="0">
                <a:solidFill>
                  <a:srgbClr val="00B050"/>
                </a:solidFill>
              </a:rPr>
              <a:t> </a:t>
            </a:r>
            <a:r>
              <a:rPr lang="en-FR" sz="2400" b="1" dirty="0"/>
              <a:t>	     </a:t>
            </a:r>
            <a:r>
              <a:rPr lang="en-FR" sz="2400" b="1" dirty="0">
                <a:solidFill>
                  <a:srgbClr val="00B050"/>
                </a:solidFill>
              </a:rPr>
              <a:t>1610</a:t>
            </a:r>
            <a:r>
              <a:rPr lang="en-FR" sz="2400" b="1" dirty="0"/>
              <a:t>	                   </a:t>
            </a:r>
            <a:r>
              <a:rPr lang="en-FR" sz="2400" b="1" dirty="0">
                <a:solidFill>
                  <a:srgbClr val="0070C0"/>
                </a:solidFill>
                <a:latin typeface="APPLE CHANCERY" panose="03020702040506060504" pitchFamily="66" charset="-79"/>
                <a:cs typeface="APPLE CHANCERY" panose="03020702040506060504" pitchFamily="66" charset="-79"/>
              </a:rPr>
              <a:t>context          </a:t>
            </a:r>
            <a:r>
              <a:rPr lang="en-FR" sz="2400" b="1" dirty="0">
                <a:solidFill>
                  <a:srgbClr val="00B050"/>
                </a:solidFill>
                <a:cs typeface="Apple Chancery" panose="03020702040506060504" pitchFamily="66" charset="-79"/>
              </a:rPr>
              <a:t>1700-1900</a:t>
            </a:r>
            <a:r>
              <a:rPr lang="en-FR" sz="2200" dirty="0">
                <a:solidFill>
                  <a:srgbClr val="0070C0"/>
                </a:solidFill>
                <a:cs typeface="Apple Chancery" panose="03020702040506060504" pitchFamily="66" charset="-79"/>
              </a:rPr>
              <a:t>				        </a:t>
            </a:r>
            <a:r>
              <a:rPr lang="en-FR" sz="2200" dirty="0">
                <a:solidFill>
                  <a:srgbClr val="0070C0"/>
                </a:solidFill>
                <a:latin typeface="Apple Chancery" panose="03020702040506060504" pitchFamily="66" charset="-79"/>
                <a:cs typeface="Apple Chancery" panose="03020702040506060504" pitchFamily="66" charset="-79"/>
              </a:rPr>
              <a:t>use in</a:t>
            </a:r>
            <a:r>
              <a:rPr lang="en-FR" sz="2200" dirty="0">
                <a:solidFill>
                  <a:srgbClr val="0070C0"/>
                </a:solidFill>
                <a:cs typeface="Apple Chancery" panose="03020702040506060504" pitchFamily="66" charset="-79"/>
              </a:rPr>
              <a:t>			      </a:t>
            </a:r>
            <a:r>
              <a:rPr lang="en-FR" sz="2200" dirty="0">
                <a:solidFill>
                  <a:srgbClr val="0070C0"/>
                </a:solidFill>
                <a:latin typeface="Apple Chancery" panose="03020702040506060504" pitchFamily="66" charset="-79"/>
                <a:cs typeface="Apple Chancery" panose="03020702040506060504" pitchFamily="66" charset="-79"/>
              </a:rPr>
              <a:t>use in </a:t>
            </a:r>
            <a:r>
              <a:rPr lang="en-FR" sz="2200" dirty="0">
                <a:solidFill>
                  <a:srgbClr val="0070C0"/>
                </a:solidFill>
                <a:cs typeface="Apple Chancery" panose="03020702040506060504" pitchFamily="66" charset="-79"/>
              </a:rPr>
              <a:t>		      	                                  	        </a:t>
            </a:r>
            <a:r>
              <a:rPr lang="en-FR" sz="2200" dirty="0">
                <a:solidFill>
                  <a:srgbClr val="0070C0"/>
                </a:solidFill>
                <a:latin typeface="Apple Chancery" panose="03020702040506060504" pitchFamily="66" charset="-79"/>
                <a:cs typeface="Apple Chancery" panose="03020702040506060504" pitchFamily="66" charset="-79"/>
              </a:rPr>
              <a:t>rel cl;</a:t>
            </a:r>
            <a:r>
              <a:rPr lang="en-FR" sz="2200" dirty="0">
                <a:solidFill>
                  <a:srgbClr val="0070C0"/>
                </a:solidFill>
                <a:cs typeface="Apple Chancery" panose="03020702040506060504" pitchFamily="66" charset="-79"/>
              </a:rPr>
              <a:t>			     </a:t>
            </a:r>
            <a:r>
              <a:rPr lang="en-FR" sz="2200" dirty="0">
                <a:solidFill>
                  <a:srgbClr val="0070C0"/>
                </a:solidFill>
                <a:latin typeface="Apple Chancery" panose="03020702040506060504" pitchFamily="66" charset="-79"/>
                <a:cs typeface="Apple Chancery" panose="03020702040506060504" pitchFamily="66" charset="-79"/>
              </a:rPr>
              <a:t>raising; </a:t>
            </a:r>
            <a:r>
              <a:rPr lang="en-FR" sz="2200" dirty="0">
                <a:solidFill>
                  <a:srgbClr val="0070C0"/>
                </a:solidFill>
                <a:cs typeface="Apple Chancery" panose="03020702040506060504" pitchFamily="66" charset="-79"/>
              </a:rPr>
              <a:t>	</a:t>
            </a:r>
            <a:endParaRPr lang="en-FR" sz="2200" dirty="0">
              <a:solidFill>
                <a:srgbClr val="0070C0"/>
              </a:solidFill>
              <a:latin typeface="Apple Chancery" panose="03020702040506060504" pitchFamily="66" charset="-79"/>
              <a:cs typeface="Apple Chancery" panose="03020702040506060504" pitchFamily="66" charset="-79"/>
            </a:endParaRPr>
          </a:p>
          <a:p>
            <a:pPr marL="0" indent="0">
              <a:buNone/>
            </a:pPr>
            <a:r>
              <a:rPr lang="en-FR" sz="2200" dirty="0">
                <a:solidFill>
                  <a:srgbClr val="00B050"/>
                </a:solidFill>
                <a:cs typeface="Arial" panose="020B0604020202020204" pitchFamily="34" charset="0"/>
              </a:rPr>
              <a:t>   SYN	           [Vi]</a:t>
            </a:r>
            <a:r>
              <a:rPr lang="en-FR" sz="2200" baseline="-25000" dirty="0">
                <a:solidFill>
                  <a:srgbClr val="00B050"/>
                </a:solidFill>
                <a:cs typeface="Arial" panose="020B0604020202020204" pitchFamily="34" charset="0"/>
              </a:rPr>
              <a:t>cl</a:t>
            </a:r>
            <a:r>
              <a:rPr lang="en-FR" sz="2200" dirty="0">
                <a:solidFill>
                  <a:srgbClr val="00B050"/>
                </a:solidFill>
                <a:cs typeface="Arial" panose="020B0604020202020204" pitchFamily="34" charset="0"/>
              </a:rPr>
              <a:t>   [to V]]</a:t>
            </a:r>
            <a:r>
              <a:rPr lang="en-FR" sz="2200" baseline="-25000" dirty="0">
                <a:solidFill>
                  <a:srgbClr val="00B050"/>
                </a:solidFill>
                <a:cs typeface="Arial" panose="020B0604020202020204" pitchFamily="34" charset="0"/>
              </a:rPr>
              <a:t>cl</a:t>
            </a:r>
            <a:r>
              <a:rPr lang="en-FR" sz="2200" dirty="0">
                <a:solidFill>
                  <a:srgbClr val="00B050"/>
                </a:solidFill>
                <a:cs typeface="Arial" panose="020B0604020202020204" pitchFamily="34" charset="0"/>
              </a:rPr>
              <a:t>	        </a:t>
            </a:r>
            <a:r>
              <a:rPr lang="en-FR" sz="2200" dirty="0">
                <a:solidFill>
                  <a:srgbClr val="0070C0"/>
                </a:solidFill>
                <a:latin typeface="Apple Chancery" panose="03020702040506060504" pitchFamily="66" charset="-79"/>
                <a:cs typeface="Apple Chancery" panose="03020702040506060504" pitchFamily="66" charset="-79"/>
              </a:rPr>
              <a:t>passive  </a:t>
            </a:r>
            <a:r>
              <a:rPr lang="en-FR" sz="2200" dirty="0">
                <a:solidFill>
                  <a:srgbClr val="00B050"/>
                </a:solidFill>
                <a:cs typeface="Arial" panose="020B0604020202020204" pitchFamily="34" charset="0"/>
              </a:rPr>
              <a:t> 	          Aux	                      </a:t>
            </a:r>
            <a:r>
              <a:rPr lang="en-FR" sz="2200" dirty="0">
                <a:solidFill>
                  <a:srgbClr val="0070C0"/>
                </a:solidFill>
                <a:latin typeface="Apple Chancery" panose="03020702040506060504" pitchFamily="66" charset="-79"/>
                <a:cs typeface="Apple Chancery" panose="03020702040506060504" pitchFamily="66" charset="-79"/>
              </a:rPr>
              <a:t>collocation</a:t>
            </a:r>
          </a:p>
          <a:p>
            <a:pPr marL="0" indent="0">
              <a:buNone/>
            </a:pPr>
            <a:r>
              <a:rPr lang="en-FR" sz="2200" dirty="0">
                <a:solidFill>
                  <a:srgbClr val="00B050"/>
                </a:solidFill>
                <a:cs typeface="Arial" panose="020B0604020202020204" pitchFamily="34" charset="0"/>
              </a:rPr>
              <a:t>  MORPH          [BE  go-ing] [to V] 	               		 [BE going to] [V]        </a:t>
            </a:r>
            <a:r>
              <a:rPr lang="en-FR" sz="2200" dirty="0">
                <a:solidFill>
                  <a:srgbClr val="0070C0"/>
                </a:solidFill>
                <a:latin typeface="Apple Chancery" panose="03020702040506060504" pitchFamily="66" charset="-79"/>
                <a:cs typeface="Apple Chancery" panose="03020702040506060504" pitchFamily="66" charset="-79"/>
              </a:rPr>
              <a:t>w stative V</a:t>
            </a:r>
            <a:r>
              <a:rPr lang="en-FR" sz="2200" dirty="0">
                <a:solidFill>
                  <a:srgbClr val="00B050"/>
                </a:solidFill>
                <a:cs typeface="Arial" panose="020B0604020202020204" pitchFamily="34" charset="0"/>
              </a:rPr>
              <a:t>	</a:t>
            </a:r>
            <a:endParaRPr lang="en-FR" sz="2200" dirty="0">
              <a:solidFill>
                <a:srgbClr val="0070C0"/>
              </a:solidFill>
              <a:latin typeface="Apple Chancery" panose="03020702040506060504" pitchFamily="66" charset="-79"/>
              <a:cs typeface="Apple Chancery" panose="03020702040506060504" pitchFamily="66" charset="-79"/>
            </a:endParaRPr>
          </a:p>
          <a:p>
            <a:pPr marL="0" indent="0">
              <a:buNone/>
            </a:pPr>
            <a:r>
              <a:rPr lang="en-FR" sz="2200" dirty="0">
                <a:solidFill>
                  <a:srgbClr val="00B050"/>
                </a:solidFill>
                <a:cs typeface="Arial" panose="020B0604020202020204" pitchFamily="34" charset="0"/>
              </a:rPr>
              <a:t>   PHON             /[ ] go</a:t>
            </a:r>
            <a:r>
              <a:rPr lang="en-GB" sz="2200" dirty="0" err="1">
                <a:solidFill>
                  <a:srgbClr val="00B050"/>
                </a:solidFill>
                <a:cs typeface="Arial" panose="020B0604020202020204" pitchFamily="34" charset="0"/>
              </a:rPr>
              <a:t>ɪŋ</a:t>
            </a:r>
            <a:r>
              <a:rPr lang="en-FR" sz="2200" dirty="0">
                <a:solidFill>
                  <a:srgbClr val="00B050"/>
                </a:solidFill>
                <a:cs typeface="Arial" panose="020B0604020202020204" pitchFamily="34" charset="0"/>
              </a:rPr>
              <a:t>t</a:t>
            </a:r>
            <a:r>
              <a:rPr lang="en-GB" sz="2200" dirty="0">
                <a:solidFill>
                  <a:srgbClr val="00B050"/>
                </a:solidFill>
                <a:cs typeface="Arial" panose="020B0604020202020204" pitchFamily="34" charset="0"/>
              </a:rPr>
              <a:t>ᴜ</a:t>
            </a:r>
            <a:r>
              <a:rPr lang="en-FR" sz="2200" dirty="0">
                <a:solidFill>
                  <a:srgbClr val="00B050"/>
                </a:solidFill>
                <a:cs typeface="Arial" panose="020B0604020202020204" pitchFamily="34" charset="0"/>
              </a:rPr>
              <a:t> [ ]/	</a:t>
            </a:r>
          </a:p>
          <a:p>
            <a:pPr marL="0" indent="0">
              <a:buNone/>
            </a:pPr>
            <a:r>
              <a:rPr lang="en-FR" sz="2200" dirty="0">
                <a:solidFill>
                  <a:srgbClr val="00B050"/>
                </a:solidFill>
                <a:cs typeface="Arial" panose="020B0604020202020204" pitchFamily="34" charset="0"/>
              </a:rPr>
              <a:t>				            &gt;			                             &gt;		 </a:t>
            </a:r>
          </a:p>
          <a:p>
            <a:pPr marL="0" indent="0">
              <a:buNone/>
            </a:pPr>
            <a:r>
              <a:rPr lang="en-FR" sz="2200" dirty="0">
                <a:solidFill>
                  <a:srgbClr val="00B050"/>
                </a:solidFill>
                <a:cs typeface="Arial" panose="020B0604020202020204" pitchFamily="34" charset="0"/>
              </a:rPr>
              <a:t>  SEM	          motion w purpose            	 	    rel fut tense			future	</a:t>
            </a:r>
          </a:p>
          <a:p>
            <a:pPr marL="0" indent="0">
              <a:buNone/>
            </a:pPr>
            <a:r>
              <a:rPr lang="en-FR" sz="2200" dirty="0">
                <a:solidFill>
                  <a:srgbClr val="00B050"/>
                </a:solidFill>
                <a:cs typeface="Arial" panose="020B0604020202020204" pitchFamily="34" charset="0"/>
              </a:rPr>
              <a:t>  PRAG              future-oriented		  	    intentional      			deictic	</a:t>
            </a:r>
          </a:p>
          <a:p>
            <a:pPr marL="0" indent="0">
              <a:buNone/>
            </a:pPr>
            <a:r>
              <a:rPr lang="en-FR" sz="2200" dirty="0">
                <a:solidFill>
                  <a:srgbClr val="00B050"/>
                </a:solidFill>
                <a:cs typeface="Arial" panose="020B0604020202020204" pitchFamily="34" charset="0"/>
              </a:rPr>
              <a:t>  DF  	          agent-controlled 	  	  	       temporal			prediction</a:t>
            </a:r>
          </a:p>
          <a:p>
            <a:pPr marL="0" indent="0">
              <a:buNone/>
            </a:pPr>
            <a:r>
              <a:rPr lang="en-FR" sz="2200" dirty="0">
                <a:solidFill>
                  <a:srgbClr val="00B050"/>
                </a:solidFill>
                <a:cs typeface="Arial" panose="020B0604020202020204" pitchFamily="34" charset="0"/>
              </a:rPr>
              <a:t>	                    event  			       	      sequence		</a:t>
            </a:r>
          </a:p>
          <a:p>
            <a:pPr marL="0" indent="0">
              <a:buNone/>
            </a:pPr>
            <a:endParaRPr lang="en-FR" sz="2200" dirty="0">
              <a:solidFill>
                <a:srgbClr val="00B050"/>
              </a:solidFill>
              <a:cs typeface="Arial" panose="020B0604020202020204" pitchFamily="34" charset="0"/>
            </a:endParaRPr>
          </a:p>
          <a:p>
            <a:pPr marL="0" indent="0">
              <a:buNone/>
            </a:pPr>
            <a:r>
              <a:rPr lang="en-FR" sz="2200" dirty="0">
                <a:solidFill>
                  <a:srgbClr val="00B050"/>
                </a:solidFill>
                <a:cs typeface="Arial" panose="020B0604020202020204" pitchFamily="34" charset="0"/>
              </a:rPr>
              <a:t>	</a:t>
            </a:r>
          </a:p>
          <a:p>
            <a:pPr marL="0" indent="0">
              <a:buNone/>
            </a:pPr>
            <a:r>
              <a:rPr lang="en-FR" sz="2200" dirty="0">
                <a:solidFill>
                  <a:srgbClr val="C00000"/>
                </a:solidFill>
                <a:cs typeface="Arial" panose="020B0604020202020204" pitchFamily="34" charset="0"/>
              </a:rPr>
              <a:t>                                                                                                               Cxzn		 	     CC</a:t>
            </a:r>
          </a:p>
        </p:txBody>
      </p:sp>
      <p:sp>
        <p:nvSpPr>
          <p:cNvPr id="4" name="Slide Number Placeholder 3">
            <a:extLst>
              <a:ext uri="{FF2B5EF4-FFF2-40B4-BE49-F238E27FC236}">
                <a16:creationId xmlns:a16="http://schemas.microsoft.com/office/drawing/2014/main" id="{85DA1602-E5E0-8D45-B3D2-DEC1FEC6D15B}"/>
              </a:ext>
            </a:extLst>
          </p:cNvPr>
          <p:cNvSpPr>
            <a:spLocks noGrp="1"/>
          </p:cNvSpPr>
          <p:nvPr>
            <p:ph type="sldNum" sz="quarter" idx="12"/>
          </p:nvPr>
        </p:nvSpPr>
        <p:spPr/>
        <p:txBody>
          <a:bodyPr/>
          <a:lstStyle/>
          <a:p>
            <a:fld id="{6CB5C294-4F48-1F43-AF2D-6E20CC28772C}" type="slidenum">
              <a:rPr lang="en-FR" smtClean="0"/>
              <a:t>55</a:t>
            </a:fld>
            <a:endParaRPr lang="en-FR"/>
          </a:p>
        </p:txBody>
      </p:sp>
      <p:cxnSp>
        <p:nvCxnSpPr>
          <p:cNvPr id="6" name="Straight Connector 5">
            <a:extLst>
              <a:ext uri="{FF2B5EF4-FFF2-40B4-BE49-F238E27FC236}">
                <a16:creationId xmlns:a16="http://schemas.microsoft.com/office/drawing/2014/main" id="{93CC4223-DE52-B542-801C-1C339D64968B}"/>
              </a:ext>
            </a:extLst>
          </p:cNvPr>
          <p:cNvCxnSpPr/>
          <p:nvPr/>
        </p:nvCxnSpPr>
        <p:spPr>
          <a:xfrm>
            <a:off x="2230244" y="2497873"/>
            <a:ext cx="0" cy="3668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AB65951-E71B-5B49-B78C-BB2343E5C378}"/>
              </a:ext>
            </a:extLst>
          </p:cNvPr>
          <p:cNvCxnSpPr/>
          <p:nvPr/>
        </p:nvCxnSpPr>
        <p:spPr>
          <a:xfrm>
            <a:off x="4836049" y="2553630"/>
            <a:ext cx="0" cy="3657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48C96AF-672A-7548-9480-FDE09F473A24}"/>
              </a:ext>
            </a:extLst>
          </p:cNvPr>
          <p:cNvCxnSpPr>
            <a:cxnSpLocks/>
          </p:cNvCxnSpPr>
          <p:nvPr/>
        </p:nvCxnSpPr>
        <p:spPr>
          <a:xfrm>
            <a:off x="6096000" y="2458841"/>
            <a:ext cx="0" cy="364644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9BF5204-6361-7947-B9A0-620025DC4F60}"/>
              </a:ext>
            </a:extLst>
          </p:cNvPr>
          <p:cNvCxnSpPr/>
          <p:nvPr/>
        </p:nvCxnSpPr>
        <p:spPr>
          <a:xfrm>
            <a:off x="8278916" y="2436539"/>
            <a:ext cx="0" cy="3668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188BEF7-090E-3C44-8A15-8D1595E2E1D7}"/>
              </a:ext>
            </a:extLst>
          </p:cNvPr>
          <p:cNvCxnSpPr/>
          <p:nvPr/>
        </p:nvCxnSpPr>
        <p:spPr>
          <a:xfrm>
            <a:off x="9824222" y="2497873"/>
            <a:ext cx="0" cy="3668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284FB69-1BA7-584C-84AD-0E04804B7DFD}"/>
              </a:ext>
            </a:extLst>
          </p:cNvPr>
          <p:cNvCxnSpPr/>
          <p:nvPr/>
        </p:nvCxnSpPr>
        <p:spPr>
          <a:xfrm>
            <a:off x="11214958" y="2497873"/>
            <a:ext cx="0" cy="3657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25AE1E0-9C56-3540-8ABC-C683F60F8322}"/>
              </a:ext>
            </a:extLst>
          </p:cNvPr>
          <p:cNvCxnSpPr/>
          <p:nvPr/>
        </p:nvCxnSpPr>
        <p:spPr>
          <a:xfrm>
            <a:off x="2375210" y="2645660"/>
            <a:ext cx="0" cy="131584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91141E1-3FE9-A348-B394-E7CF7F0B7858}"/>
              </a:ext>
            </a:extLst>
          </p:cNvPr>
          <p:cNvCxnSpPr/>
          <p:nvPr/>
        </p:nvCxnSpPr>
        <p:spPr>
          <a:xfrm>
            <a:off x="4617430" y="2645660"/>
            <a:ext cx="0" cy="1260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E174031-468F-4049-AD62-011AAEFE07E8}"/>
              </a:ext>
            </a:extLst>
          </p:cNvPr>
          <p:cNvCxnSpPr/>
          <p:nvPr/>
        </p:nvCxnSpPr>
        <p:spPr>
          <a:xfrm>
            <a:off x="2313603" y="4103647"/>
            <a:ext cx="0" cy="151656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AD04A8A-F54C-024D-8202-DBC1C53BAA2E}"/>
              </a:ext>
            </a:extLst>
          </p:cNvPr>
          <p:cNvCxnSpPr/>
          <p:nvPr/>
        </p:nvCxnSpPr>
        <p:spPr>
          <a:xfrm>
            <a:off x="4583563" y="4136900"/>
            <a:ext cx="0" cy="160577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91A52B7-DEEF-CA43-B5BE-F9B57053B42E}"/>
              </a:ext>
            </a:extLst>
          </p:cNvPr>
          <p:cNvCxnSpPr/>
          <p:nvPr/>
        </p:nvCxnSpPr>
        <p:spPr>
          <a:xfrm>
            <a:off x="6438053" y="4227549"/>
            <a:ext cx="0" cy="1594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93BD726-5B98-DA44-8A37-0CB42D038698}"/>
              </a:ext>
            </a:extLst>
          </p:cNvPr>
          <p:cNvCxnSpPr/>
          <p:nvPr/>
        </p:nvCxnSpPr>
        <p:spPr>
          <a:xfrm>
            <a:off x="8065913" y="4142476"/>
            <a:ext cx="0" cy="1594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85068EC-75CB-D246-845F-2EAC49BBE225}"/>
              </a:ext>
            </a:extLst>
          </p:cNvPr>
          <p:cNvCxnSpPr/>
          <p:nvPr/>
        </p:nvCxnSpPr>
        <p:spPr>
          <a:xfrm>
            <a:off x="9982200" y="2665140"/>
            <a:ext cx="0" cy="1293541"/>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E955D87-DF94-A04E-B56E-36F4CE01B342}"/>
              </a:ext>
            </a:extLst>
          </p:cNvPr>
          <p:cNvCxnSpPr/>
          <p:nvPr/>
        </p:nvCxnSpPr>
        <p:spPr>
          <a:xfrm>
            <a:off x="10941205" y="2645660"/>
            <a:ext cx="0" cy="1315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256CC9D-A245-924E-A3EE-E58F16A2BBA7}"/>
              </a:ext>
            </a:extLst>
          </p:cNvPr>
          <p:cNvCxnSpPr/>
          <p:nvPr/>
        </p:nvCxnSpPr>
        <p:spPr>
          <a:xfrm>
            <a:off x="9982200" y="2717593"/>
            <a:ext cx="9590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5736380-69AC-8E40-BBE6-5FDEC1FC0C24}"/>
              </a:ext>
            </a:extLst>
          </p:cNvPr>
          <p:cNvCxnSpPr/>
          <p:nvPr/>
        </p:nvCxnSpPr>
        <p:spPr>
          <a:xfrm>
            <a:off x="10052507" y="3958681"/>
            <a:ext cx="8697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109D176-A738-1D4B-88B1-F70AEE0175AC}"/>
              </a:ext>
            </a:extLst>
          </p:cNvPr>
          <p:cNvCxnSpPr/>
          <p:nvPr/>
        </p:nvCxnSpPr>
        <p:spPr>
          <a:xfrm>
            <a:off x="9924462" y="4215159"/>
            <a:ext cx="0" cy="1550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1F25F98A-6EBC-B347-82BA-BAD5C7A965A1}"/>
              </a:ext>
            </a:extLst>
          </p:cNvPr>
          <p:cNvCxnSpPr/>
          <p:nvPr/>
        </p:nvCxnSpPr>
        <p:spPr>
          <a:xfrm>
            <a:off x="11067738" y="4215159"/>
            <a:ext cx="0" cy="16057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8467FBE0-F767-B14E-81C9-BA5497AD2FD4}"/>
              </a:ext>
            </a:extLst>
          </p:cNvPr>
          <p:cNvCxnSpPr/>
          <p:nvPr/>
        </p:nvCxnSpPr>
        <p:spPr>
          <a:xfrm>
            <a:off x="7238785" y="3842073"/>
            <a:ext cx="0" cy="312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733862F4-A9FB-8F47-B5D7-942AB08EB184}"/>
              </a:ext>
            </a:extLst>
          </p:cNvPr>
          <p:cNvCxnSpPr/>
          <p:nvPr/>
        </p:nvCxnSpPr>
        <p:spPr>
          <a:xfrm>
            <a:off x="10487405" y="3964256"/>
            <a:ext cx="0" cy="2787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8DEB4A0-BBE9-A644-ADE4-38743CEF486A}"/>
              </a:ext>
            </a:extLst>
          </p:cNvPr>
          <p:cNvCxnSpPr/>
          <p:nvPr/>
        </p:nvCxnSpPr>
        <p:spPr>
          <a:xfrm>
            <a:off x="3443111" y="3869269"/>
            <a:ext cx="0" cy="3458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05BE980-67AC-9048-80C3-F56ABF700B4E}"/>
              </a:ext>
            </a:extLst>
          </p:cNvPr>
          <p:cNvCxnSpPr/>
          <p:nvPr/>
        </p:nvCxnSpPr>
        <p:spPr>
          <a:xfrm>
            <a:off x="9824222" y="2497873"/>
            <a:ext cx="1399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63C5EE5-A0C6-BA46-9626-B9DCE3CF3796}"/>
              </a:ext>
            </a:extLst>
          </p:cNvPr>
          <p:cNvCxnSpPr/>
          <p:nvPr/>
        </p:nvCxnSpPr>
        <p:spPr>
          <a:xfrm>
            <a:off x="9787664" y="6110520"/>
            <a:ext cx="1399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4D5560F-D5F6-5C4E-B332-36A79D80E464}"/>
              </a:ext>
            </a:extLst>
          </p:cNvPr>
          <p:cNvCxnSpPr/>
          <p:nvPr/>
        </p:nvCxnSpPr>
        <p:spPr>
          <a:xfrm>
            <a:off x="2375210" y="2645660"/>
            <a:ext cx="2259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366EFB6-6528-0340-9487-35BC3D412600}"/>
              </a:ext>
            </a:extLst>
          </p:cNvPr>
          <p:cNvCxnSpPr/>
          <p:nvPr/>
        </p:nvCxnSpPr>
        <p:spPr>
          <a:xfrm>
            <a:off x="2375210" y="3905748"/>
            <a:ext cx="2259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601748C-4104-0642-B1AB-2FC75E9F810B}"/>
              </a:ext>
            </a:extLst>
          </p:cNvPr>
          <p:cNvCxnSpPr>
            <a:cxnSpLocks/>
          </p:cNvCxnSpPr>
          <p:nvPr/>
        </p:nvCxnSpPr>
        <p:spPr>
          <a:xfrm>
            <a:off x="2230244" y="2542479"/>
            <a:ext cx="26058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C7D4DEA-2807-004F-8269-798584B16DB9}"/>
              </a:ext>
            </a:extLst>
          </p:cNvPr>
          <p:cNvCxnSpPr/>
          <p:nvPr/>
        </p:nvCxnSpPr>
        <p:spPr>
          <a:xfrm>
            <a:off x="2313603" y="4114798"/>
            <a:ext cx="2259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34D16D7-529A-C946-A0A0-33AF0902F039}"/>
              </a:ext>
            </a:extLst>
          </p:cNvPr>
          <p:cNvCxnSpPr/>
          <p:nvPr/>
        </p:nvCxnSpPr>
        <p:spPr>
          <a:xfrm>
            <a:off x="2319747" y="5693447"/>
            <a:ext cx="2259016" cy="10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E7D5FFA-3DD0-2C4F-928D-4E30BDB3BD51}"/>
              </a:ext>
            </a:extLst>
          </p:cNvPr>
          <p:cNvCxnSpPr>
            <a:cxnSpLocks/>
          </p:cNvCxnSpPr>
          <p:nvPr/>
        </p:nvCxnSpPr>
        <p:spPr>
          <a:xfrm>
            <a:off x="2230244" y="6166624"/>
            <a:ext cx="26058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AED1318-80B3-704C-A058-041F600E92C4}"/>
              </a:ext>
            </a:extLst>
          </p:cNvPr>
          <p:cNvCxnSpPr/>
          <p:nvPr/>
        </p:nvCxnSpPr>
        <p:spPr>
          <a:xfrm>
            <a:off x="6111137" y="2458841"/>
            <a:ext cx="21829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CB12EBE-083A-4744-A3F8-CE134F174E10}"/>
              </a:ext>
            </a:extLst>
          </p:cNvPr>
          <p:cNvCxnSpPr/>
          <p:nvPr/>
        </p:nvCxnSpPr>
        <p:spPr>
          <a:xfrm>
            <a:off x="6336455" y="2832408"/>
            <a:ext cx="1732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A6C2898-107E-7246-AB55-F8C031A28281}"/>
              </a:ext>
            </a:extLst>
          </p:cNvPr>
          <p:cNvCxnSpPr/>
          <p:nvPr/>
        </p:nvCxnSpPr>
        <p:spPr>
          <a:xfrm>
            <a:off x="6336455" y="3869269"/>
            <a:ext cx="1732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E976E2F-C38B-FD4A-90BF-77B55CD4314D}"/>
              </a:ext>
            </a:extLst>
          </p:cNvPr>
          <p:cNvCxnSpPr/>
          <p:nvPr/>
        </p:nvCxnSpPr>
        <p:spPr>
          <a:xfrm>
            <a:off x="6423446" y="4148252"/>
            <a:ext cx="16306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994D3DC-9BFA-5942-96DE-48BED26D1A18}"/>
              </a:ext>
            </a:extLst>
          </p:cNvPr>
          <p:cNvCxnSpPr/>
          <p:nvPr/>
        </p:nvCxnSpPr>
        <p:spPr>
          <a:xfrm>
            <a:off x="6423446" y="5841687"/>
            <a:ext cx="1630681" cy="11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C221B0C-2468-764A-B59F-222357893072}"/>
              </a:ext>
            </a:extLst>
          </p:cNvPr>
          <p:cNvCxnSpPr>
            <a:cxnSpLocks/>
          </p:cNvCxnSpPr>
          <p:nvPr/>
        </p:nvCxnSpPr>
        <p:spPr>
          <a:xfrm>
            <a:off x="6096000" y="6066951"/>
            <a:ext cx="21829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C5D784E-2C6F-AA48-A8C4-348EA971C131}"/>
              </a:ext>
            </a:extLst>
          </p:cNvPr>
          <p:cNvCxnSpPr/>
          <p:nvPr/>
        </p:nvCxnSpPr>
        <p:spPr>
          <a:xfrm>
            <a:off x="9970357" y="5809782"/>
            <a:ext cx="1141727" cy="11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314F3B1-3DF4-5B47-A1DB-A08AC6AA1888}"/>
              </a:ext>
            </a:extLst>
          </p:cNvPr>
          <p:cNvCxnSpPr/>
          <p:nvPr/>
        </p:nvCxnSpPr>
        <p:spPr>
          <a:xfrm>
            <a:off x="9921503" y="4215159"/>
            <a:ext cx="11417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E5B7C81-7D73-984F-9C66-A8219FA8A1EF}"/>
              </a:ext>
            </a:extLst>
          </p:cNvPr>
          <p:cNvCxnSpPr/>
          <p:nvPr/>
        </p:nvCxnSpPr>
        <p:spPr>
          <a:xfrm>
            <a:off x="6336455" y="2832408"/>
            <a:ext cx="0" cy="10368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EB7BF02-C366-5B4F-BCC4-A9B7FEC1D171}"/>
              </a:ext>
            </a:extLst>
          </p:cNvPr>
          <p:cNvCxnSpPr/>
          <p:nvPr/>
        </p:nvCxnSpPr>
        <p:spPr>
          <a:xfrm>
            <a:off x="8065913" y="2832408"/>
            <a:ext cx="0" cy="107334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0468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F2BC3-2610-8647-9638-044C2A743D8C}"/>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Constructional changes</a:t>
            </a:r>
          </a:p>
        </p:txBody>
      </p:sp>
      <p:sp>
        <p:nvSpPr>
          <p:cNvPr id="3" name="Content Placeholder 2">
            <a:extLst>
              <a:ext uri="{FF2B5EF4-FFF2-40B4-BE49-F238E27FC236}">
                <a16:creationId xmlns:a16="http://schemas.microsoft.com/office/drawing/2014/main" id="{57CCA35B-0564-CC49-9670-CF2D56599FB4}"/>
              </a:ext>
            </a:extLst>
          </p:cNvPr>
          <p:cNvSpPr>
            <a:spLocks noGrp="1"/>
          </p:cNvSpPr>
          <p:nvPr>
            <p:ph idx="1"/>
          </p:nvPr>
        </p:nvSpPr>
        <p:spPr/>
        <p:txBody>
          <a:bodyPr/>
          <a:lstStyle/>
          <a:p>
            <a:r>
              <a:rPr lang="en-FR" dirty="0">
                <a:solidFill>
                  <a:srgbClr val="002060"/>
                </a:solidFill>
                <a:cs typeface="Arial" panose="020B0604020202020204" pitchFamily="34" charset="0"/>
              </a:rPr>
              <a:t>Pre-constructionalizations and post-constructionalizations are </a:t>
            </a:r>
          </a:p>
          <a:p>
            <a:pPr marL="0" indent="0">
              <a:buNone/>
            </a:pPr>
            <a:r>
              <a:rPr lang="en-FR" dirty="0">
                <a:solidFill>
                  <a:srgbClr val="002060"/>
                </a:solidFill>
                <a:cs typeface="Arial" panose="020B0604020202020204" pitchFamily="34" charset="0"/>
              </a:rPr>
              <a:t>   constructional changes.</a:t>
            </a:r>
          </a:p>
          <a:p>
            <a:pPr marL="0" indent="0">
              <a:buNone/>
            </a:pPr>
            <a:r>
              <a:rPr lang="en-FR" dirty="0">
                <a:solidFill>
                  <a:srgbClr val="002060"/>
                </a:solidFill>
                <a:cs typeface="Arial" panose="020B0604020202020204" pitchFamily="34" charset="0"/>
              </a:rPr>
              <a:t>• Constructional changes can be characterized as:</a:t>
            </a:r>
          </a:p>
          <a:p>
            <a:pPr marL="0" indent="0">
              <a:buNone/>
            </a:pPr>
            <a:r>
              <a:rPr lang="en-FR" dirty="0">
                <a:solidFill>
                  <a:srgbClr val="002060"/>
                </a:solidFill>
                <a:cs typeface="Arial" panose="020B0604020202020204" pitchFamily="34" charset="0"/>
              </a:rPr>
              <a:t>      </a:t>
            </a:r>
            <a:r>
              <a:rPr lang="en-FR" dirty="0">
                <a:solidFill>
                  <a:srgbClr val="00B050"/>
                </a:solidFill>
                <a:cs typeface="Arial" panose="020B0604020202020204" pitchFamily="34" charset="0"/>
              </a:rPr>
              <a:t>Modulations of contextual uses prior to and following</a:t>
            </a:r>
          </a:p>
          <a:p>
            <a:pPr marL="0" indent="0">
              <a:buNone/>
            </a:pPr>
            <a:r>
              <a:rPr lang="en-FR" dirty="0">
                <a:solidFill>
                  <a:srgbClr val="00B050"/>
                </a:solidFill>
                <a:cs typeface="Arial" panose="020B0604020202020204" pitchFamily="34" charset="0"/>
              </a:rPr>
              <a:t>      constructionalization</a:t>
            </a:r>
          </a:p>
          <a:p>
            <a:pPr marL="0" indent="0">
              <a:buNone/>
            </a:pPr>
            <a:r>
              <a:rPr lang="en-FR" dirty="0"/>
              <a:t>   </a:t>
            </a:r>
          </a:p>
        </p:txBody>
      </p:sp>
      <p:sp>
        <p:nvSpPr>
          <p:cNvPr id="4" name="Slide Number Placeholder 3">
            <a:extLst>
              <a:ext uri="{FF2B5EF4-FFF2-40B4-BE49-F238E27FC236}">
                <a16:creationId xmlns:a16="http://schemas.microsoft.com/office/drawing/2014/main" id="{AD3B677E-4FC0-A246-A16F-36452683DE4D}"/>
              </a:ext>
            </a:extLst>
          </p:cNvPr>
          <p:cNvSpPr>
            <a:spLocks noGrp="1"/>
          </p:cNvSpPr>
          <p:nvPr>
            <p:ph type="sldNum" sz="quarter" idx="12"/>
          </p:nvPr>
        </p:nvSpPr>
        <p:spPr/>
        <p:txBody>
          <a:bodyPr/>
          <a:lstStyle/>
          <a:p>
            <a:fld id="{6CB5C294-4F48-1F43-AF2D-6E20CC28772C}" type="slidenum">
              <a:rPr lang="en-FR" smtClean="0"/>
              <a:t>56</a:t>
            </a:fld>
            <a:endParaRPr lang="en-FR"/>
          </a:p>
        </p:txBody>
      </p:sp>
    </p:spTree>
    <p:extLst>
      <p:ext uri="{BB962C8B-B14F-4D97-AF65-F5344CB8AC3E}">
        <p14:creationId xmlns:p14="http://schemas.microsoft.com/office/powerpoint/2010/main" val="26829503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4555F-6294-1640-BCDE-1B78DBA41127}"/>
              </a:ext>
            </a:extLst>
          </p:cNvPr>
          <p:cNvSpPr>
            <a:spLocks noGrp="1"/>
          </p:cNvSpPr>
          <p:nvPr>
            <p:ph type="title"/>
          </p:nvPr>
        </p:nvSpPr>
        <p:spPr/>
        <p:txBody>
          <a:bodyPr/>
          <a:lstStyle/>
          <a:p>
            <a:pPr algn="ctr"/>
            <a:r>
              <a:rPr lang="en-FR" dirty="0">
                <a:solidFill>
                  <a:srgbClr val="7030A0"/>
                </a:solidFill>
                <a:latin typeface="Arial" panose="020B0604020202020204" pitchFamily="34" charset="0"/>
                <a:cs typeface="Arial" panose="020B0604020202020204" pitchFamily="34" charset="0"/>
              </a:rPr>
              <a:t>Summary</a:t>
            </a:r>
          </a:p>
        </p:txBody>
      </p:sp>
      <p:sp>
        <p:nvSpPr>
          <p:cNvPr id="3" name="Content Placeholder 2">
            <a:extLst>
              <a:ext uri="{FF2B5EF4-FFF2-40B4-BE49-F238E27FC236}">
                <a16:creationId xmlns:a16="http://schemas.microsoft.com/office/drawing/2014/main" id="{C8CA66BF-C9B2-0E47-971E-F77B0D55CDCD}"/>
              </a:ext>
            </a:extLst>
          </p:cNvPr>
          <p:cNvSpPr>
            <a:spLocks noGrp="1"/>
          </p:cNvSpPr>
          <p:nvPr>
            <p:ph idx="1"/>
          </p:nvPr>
        </p:nvSpPr>
        <p:spPr/>
        <p:txBody>
          <a:bodyPr/>
          <a:lstStyle/>
          <a:p>
            <a:r>
              <a:rPr lang="en-FR" dirty="0">
                <a:solidFill>
                  <a:srgbClr val="002060"/>
                </a:solidFill>
                <a:cs typeface="Arial" panose="020B0604020202020204" pitchFamily="34" charset="0"/>
              </a:rPr>
              <a:t>In sum, a constructionalization approach focuses on the</a:t>
            </a:r>
          </a:p>
          <a:p>
            <a:pPr marL="0" indent="0">
              <a:buNone/>
            </a:pPr>
            <a:r>
              <a:rPr lang="en-FR" dirty="0">
                <a:solidFill>
                  <a:srgbClr val="002060"/>
                </a:solidFill>
                <a:cs typeface="Arial" panose="020B0604020202020204" pitchFamily="34" charset="0"/>
              </a:rPr>
              <a:t>   emergence of new Cxns as a result of use in replicated</a:t>
            </a:r>
          </a:p>
          <a:p>
            <a:pPr marL="0" indent="0">
              <a:buNone/>
            </a:pPr>
            <a:r>
              <a:rPr lang="en-FR" dirty="0">
                <a:solidFill>
                  <a:srgbClr val="002060"/>
                </a:solidFill>
                <a:cs typeface="Arial" panose="020B0604020202020204" pitchFamily="34" charset="0"/>
              </a:rPr>
              <a:t>   contexts and on further changes post-cxzn.</a:t>
            </a:r>
          </a:p>
        </p:txBody>
      </p:sp>
      <p:sp>
        <p:nvSpPr>
          <p:cNvPr id="4" name="Slide Number Placeholder 3">
            <a:extLst>
              <a:ext uri="{FF2B5EF4-FFF2-40B4-BE49-F238E27FC236}">
                <a16:creationId xmlns:a16="http://schemas.microsoft.com/office/drawing/2014/main" id="{09BA1ECE-8F64-E843-945E-7CF90B3F873F}"/>
              </a:ext>
            </a:extLst>
          </p:cNvPr>
          <p:cNvSpPr>
            <a:spLocks noGrp="1"/>
          </p:cNvSpPr>
          <p:nvPr>
            <p:ph type="sldNum" sz="quarter" idx="12"/>
          </p:nvPr>
        </p:nvSpPr>
        <p:spPr/>
        <p:txBody>
          <a:bodyPr/>
          <a:lstStyle/>
          <a:p>
            <a:fld id="{6CB5C294-4F48-1F43-AF2D-6E20CC28772C}" type="slidenum">
              <a:rPr lang="en-FR" smtClean="0"/>
              <a:t>57</a:t>
            </a:fld>
            <a:endParaRPr lang="en-FR"/>
          </a:p>
        </p:txBody>
      </p:sp>
    </p:spTree>
    <p:extLst>
      <p:ext uri="{BB962C8B-B14F-4D97-AF65-F5344CB8AC3E}">
        <p14:creationId xmlns:p14="http://schemas.microsoft.com/office/powerpoint/2010/main" val="1891483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1CFD8-4F71-C949-B1DF-F2FB5742D94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What comes next?</a:t>
            </a:r>
          </a:p>
        </p:txBody>
      </p:sp>
      <p:sp>
        <p:nvSpPr>
          <p:cNvPr id="3" name="Content Placeholder 2">
            <a:extLst>
              <a:ext uri="{FF2B5EF4-FFF2-40B4-BE49-F238E27FC236}">
                <a16:creationId xmlns:a16="http://schemas.microsoft.com/office/drawing/2014/main" id="{026E38A5-28DB-4A45-B205-6D2B7A5EC7AA}"/>
              </a:ext>
            </a:extLst>
          </p:cNvPr>
          <p:cNvSpPr>
            <a:spLocks noGrp="1"/>
          </p:cNvSpPr>
          <p:nvPr>
            <p:ph idx="1"/>
          </p:nvPr>
        </p:nvSpPr>
        <p:spPr/>
        <p:txBody>
          <a:bodyPr/>
          <a:lstStyle/>
          <a:p>
            <a:r>
              <a:rPr lang="en-FR" i="1" dirty="0">
                <a:solidFill>
                  <a:srgbClr val="002060"/>
                </a:solidFill>
              </a:rPr>
              <a:t>Be going to V </a:t>
            </a:r>
            <a:r>
              <a:rPr lang="en-FR" dirty="0">
                <a:solidFill>
                  <a:srgbClr val="002060"/>
                </a:solidFill>
              </a:rPr>
              <a:t>has been used as a prototype </a:t>
            </a:r>
            <a:r>
              <a:rPr lang="en-FR">
                <a:solidFill>
                  <a:srgbClr val="002060"/>
                </a:solidFill>
              </a:rPr>
              <a:t>case of both </a:t>
            </a:r>
            <a:r>
              <a:rPr lang="en-FR" dirty="0">
                <a:solidFill>
                  <a:srgbClr val="002060"/>
                </a:solidFill>
              </a:rPr>
              <a:t>grammaticalization and constructionalization.</a:t>
            </a:r>
          </a:p>
          <a:p>
            <a:r>
              <a:rPr lang="en-FR" dirty="0">
                <a:solidFill>
                  <a:srgbClr val="002060"/>
                </a:solidFill>
              </a:rPr>
              <a:t>In Lecture 3 I will outline the goals of grammaticalization and compare grammaticalization and constructionalization approaches.</a:t>
            </a:r>
          </a:p>
        </p:txBody>
      </p:sp>
      <p:sp>
        <p:nvSpPr>
          <p:cNvPr id="4" name="Slide Number Placeholder 3">
            <a:extLst>
              <a:ext uri="{FF2B5EF4-FFF2-40B4-BE49-F238E27FC236}">
                <a16:creationId xmlns:a16="http://schemas.microsoft.com/office/drawing/2014/main" id="{9FD9DD05-5FE2-1742-93CF-FF254844B72C}"/>
              </a:ext>
            </a:extLst>
          </p:cNvPr>
          <p:cNvSpPr>
            <a:spLocks noGrp="1"/>
          </p:cNvSpPr>
          <p:nvPr>
            <p:ph type="sldNum" sz="quarter" idx="12"/>
          </p:nvPr>
        </p:nvSpPr>
        <p:spPr/>
        <p:txBody>
          <a:bodyPr/>
          <a:lstStyle/>
          <a:p>
            <a:fld id="{6CB5C294-4F48-1F43-AF2D-6E20CC28772C}" type="slidenum">
              <a:rPr lang="en-FR" smtClean="0"/>
              <a:t>58</a:t>
            </a:fld>
            <a:endParaRPr lang="en-FR"/>
          </a:p>
        </p:txBody>
      </p:sp>
    </p:spTree>
    <p:extLst>
      <p:ext uri="{BB962C8B-B14F-4D97-AF65-F5344CB8AC3E}">
        <p14:creationId xmlns:p14="http://schemas.microsoft.com/office/powerpoint/2010/main" val="4448194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EA1529-3906-5744-B3DD-50EC72A79127}"/>
              </a:ext>
            </a:extLst>
          </p:cNvPr>
          <p:cNvSpPr>
            <a:spLocks noGrp="1"/>
          </p:cNvSpPr>
          <p:nvPr>
            <p:ph idx="1"/>
          </p:nvPr>
        </p:nvSpPr>
        <p:spPr>
          <a:xfrm>
            <a:off x="838200" y="1464381"/>
            <a:ext cx="10515600" cy="4351338"/>
          </a:xfrm>
        </p:spPr>
        <p:txBody>
          <a:bodyPr/>
          <a:lstStyle/>
          <a:p>
            <a:pPr marL="0" indent="0" algn="ctr">
              <a:buNone/>
            </a:pPr>
            <a:endParaRPr lang="en-FR" dirty="0"/>
          </a:p>
          <a:p>
            <a:pPr marL="0" indent="0" algn="ctr">
              <a:buNone/>
            </a:pPr>
            <a:endParaRPr lang="en-FR" sz="3200" dirty="0"/>
          </a:p>
          <a:p>
            <a:pPr marL="0" indent="0" algn="ctr">
              <a:buNone/>
            </a:pPr>
            <a:r>
              <a:rPr lang="en-FR" sz="3200" dirty="0">
                <a:solidFill>
                  <a:srgbClr val="002060"/>
                </a:solidFill>
              </a:rPr>
              <a:t>I look forward to your questions, comments, </a:t>
            </a:r>
          </a:p>
          <a:p>
            <a:pPr marL="0" indent="0" algn="ctr">
              <a:buNone/>
            </a:pPr>
            <a:r>
              <a:rPr lang="en-FR" sz="3200" dirty="0">
                <a:solidFill>
                  <a:srgbClr val="002060"/>
                </a:solidFill>
              </a:rPr>
              <a:t>challenges</a:t>
            </a:r>
          </a:p>
        </p:txBody>
      </p:sp>
      <p:sp>
        <p:nvSpPr>
          <p:cNvPr id="4" name="Slide Number Placeholder 3">
            <a:extLst>
              <a:ext uri="{FF2B5EF4-FFF2-40B4-BE49-F238E27FC236}">
                <a16:creationId xmlns:a16="http://schemas.microsoft.com/office/drawing/2014/main" id="{0BF49DFC-B38E-374E-BABF-11C592E0A817}"/>
              </a:ext>
            </a:extLst>
          </p:cNvPr>
          <p:cNvSpPr>
            <a:spLocks noGrp="1"/>
          </p:cNvSpPr>
          <p:nvPr>
            <p:ph type="sldNum" sz="quarter" idx="12"/>
          </p:nvPr>
        </p:nvSpPr>
        <p:spPr/>
        <p:txBody>
          <a:bodyPr/>
          <a:lstStyle/>
          <a:p>
            <a:fld id="{6CB5C294-4F48-1F43-AF2D-6E20CC28772C}" type="slidenum">
              <a:rPr lang="en-FR" smtClean="0"/>
              <a:t>59</a:t>
            </a:fld>
            <a:endParaRPr lang="en-FR"/>
          </a:p>
        </p:txBody>
      </p:sp>
    </p:spTree>
    <p:extLst>
      <p:ext uri="{BB962C8B-B14F-4D97-AF65-F5344CB8AC3E}">
        <p14:creationId xmlns:p14="http://schemas.microsoft.com/office/powerpoint/2010/main" val="161747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B97B6-457F-974F-8425-D5520B0A841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Introducing language change</a:t>
            </a:r>
            <a:endParaRPr lang="en-FR" sz="4000" dirty="0"/>
          </a:p>
        </p:txBody>
      </p:sp>
      <p:sp>
        <p:nvSpPr>
          <p:cNvPr id="3" name="Content Placeholder 2">
            <a:extLst>
              <a:ext uri="{FF2B5EF4-FFF2-40B4-BE49-F238E27FC236}">
                <a16:creationId xmlns:a16="http://schemas.microsoft.com/office/drawing/2014/main" id="{C9A04AB4-74F3-CA40-A77C-E5FCA5544428}"/>
              </a:ext>
            </a:extLst>
          </p:cNvPr>
          <p:cNvSpPr>
            <a:spLocks noGrp="1"/>
          </p:cNvSpPr>
          <p:nvPr>
            <p:ph idx="1"/>
          </p:nvPr>
        </p:nvSpPr>
        <p:spPr/>
        <p:txBody>
          <a:bodyPr/>
          <a:lstStyle/>
          <a:p>
            <a:pPr marL="0" indent="0">
              <a:buNone/>
            </a:pPr>
            <a:r>
              <a:rPr lang="en-US" dirty="0">
                <a:solidFill>
                  <a:srgbClr val="002060"/>
                </a:solidFill>
                <a:latin typeface="Arial" panose="020B0604020202020204" pitchFamily="34" charset="0"/>
                <a:cs typeface="Arial" panose="020B0604020202020204" pitchFamily="34" charset="0"/>
              </a:rPr>
              <a:t>•  </a:t>
            </a:r>
            <a:r>
              <a:rPr lang="en-US" dirty="0">
                <a:solidFill>
                  <a:srgbClr val="002060"/>
                </a:solidFill>
                <a:cs typeface="Arial" panose="020B0604020202020204" pitchFamily="34" charset="0"/>
              </a:rPr>
              <a:t>This is plausible and fairly well supported (Hoffmann &amp; Bergs</a:t>
            </a:r>
          </a:p>
          <a:p>
            <a:pPr marL="0" indent="0">
              <a:buNone/>
            </a:pPr>
            <a:r>
              <a:rPr lang="en-US" dirty="0">
                <a:solidFill>
                  <a:srgbClr val="002060"/>
                </a:solidFill>
                <a:cs typeface="Arial" panose="020B0604020202020204" pitchFamily="34" charset="0"/>
              </a:rPr>
              <a:t>    2017).</a:t>
            </a:r>
          </a:p>
          <a:p>
            <a:pPr marL="0" indent="0">
              <a:buNone/>
            </a:pPr>
            <a:r>
              <a:rPr lang="en-US" dirty="0">
                <a:solidFill>
                  <a:srgbClr val="002060"/>
                </a:solidFill>
                <a:cs typeface="Arial" panose="020B0604020202020204" pitchFamily="34" charset="0"/>
              </a:rPr>
              <a:t>•  But the question keeps being asked whether the cognitive</a:t>
            </a:r>
          </a:p>
          <a:p>
            <a:pPr marL="0" indent="0">
              <a:buNone/>
            </a:pPr>
            <a:r>
              <a:rPr lang="en-US" dirty="0">
                <a:solidFill>
                  <a:srgbClr val="002060"/>
                </a:solidFill>
                <a:cs typeface="Arial" panose="020B0604020202020204" pitchFamily="34" charset="0"/>
              </a:rPr>
              <a:t>    processes of individuals born into an era of multimodal</a:t>
            </a:r>
          </a:p>
          <a:p>
            <a:pPr marL="0" indent="0">
              <a:buNone/>
            </a:pPr>
            <a:r>
              <a:rPr lang="en-US" dirty="0">
                <a:solidFill>
                  <a:srgbClr val="002060"/>
                </a:solidFill>
                <a:cs typeface="Arial" panose="020B0604020202020204" pitchFamily="34" charset="0"/>
              </a:rPr>
              <a:t>    technology are really the same as those of people who lived</a:t>
            </a:r>
          </a:p>
          <a:p>
            <a:pPr marL="0" indent="0">
              <a:buNone/>
            </a:pPr>
            <a:r>
              <a:rPr lang="en-US" dirty="0">
                <a:solidFill>
                  <a:srgbClr val="002060"/>
                </a:solidFill>
                <a:cs typeface="Arial" panose="020B0604020202020204" pitchFamily="34" charset="0"/>
              </a:rPr>
              <a:t>    a thousand or several thousand years ago.</a:t>
            </a:r>
          </a:p>
          <a:p>
            <a:pPr marL="0" indent="0">
              <a:buNone/>
            </a:pPr>
            <a:r>
              <a:rPr lang="en-US" dirty="0">
                <a:solidFill>
                  <a:srgbClr val="002060"/>
                </a:solidFill>
                <a:cs typeface="Arial" panose="020B0604020202020204" pitchFamily="34" charset="0"/>
              </a:rPr>
              <a:t>•  To date this remains a fascinating but unanswerable question.</a:t>
            </a:r>
            <a:endParaRPr lang="en-FR" dirty="0">
              <a:solidFill>
                <a:srgbClr val="002060"/>
              </a:solidFill>
              <a:cs typeface="Arial" panose="020B0604020202020204" pitchFamily="34" charset="0"/>
            </a:endParaRPr>
          </a:p>
          <a:p>
            <a:endParaRPr lang="en-FR" dirty="0"/>
          </a:p>
        </p:txBody>
      </p:sp>
      <p:sp>
        <p:nvSpPr>
          <p:cNvPr id="4" name="Footer Placeholder 3">
            <a:extLst>
              <a:ext uri="{FF2B5EF4-FFF2-40B4-BE49-F238E27FC236}">
                <a16:creationId xmlns:a16="http://schemas.microsoft.com/office/drawing/2014/main" id="{D9697B84-D925-4F4C-AAA4-CD754F997B8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B79B90F-8C79-6F49-8873-1C0BE0DF72DA}"/>
              </a:ext>
            </a:extLst>
          </p:cNvPr>
          <p:cNvSpPr>
            <a:spLocks noGrp="1"/>
          </p:cNvSpPr>
          <p:nvPr>
            <p:ph type="sldNum" sz="quarter" idx="12"/>
          </p:nvPr>
        </p:nvSpPr>
        <p:spPr/>
        <p:txBody>
          <a:bodyPr/>
          <a:lstStyle/>
          <a:p>
            <a:fld id="{445D6A16-DBF7-2546-8F64-E616AA8F08E4}" type="slidenum">
              <a:rPr lang="en-FR" smtClean="0"/>
              <a:t>6</a:t>
            </a:fld>
            <a:endParaRPr lang="en-FR"/>
          </a:p>
        </p:txBody>
      </p:sp>
    </p:spTree>
    <p:extLst>
      <p:ext uri="{BB962C8B-B14F-4D97-AF65-F5344CB8AC3E}">
        <p14:creationId xmlns:p14="http://schemas.microsoft.com/office/powerpoint/2010/main" val="9882339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62FF97-C470-4849-BAEC-2AE95D914FA7}"/>
              </a:ext>
            </a:extLst>
          </p:cNvPr>
          <p:cNvSpPr>
            <a:spLocks noGrp="1"/>
          </p:cNvSpPr>
          <p:nvPr>
            <p:ph idx="1"/>
          </p:nvPr>
        </p:nvSpPr>
        <p:spPr>
          <a:xfrm>
            <a:off x="838200" y="361244"/>
            <a:ext cx="10515600" cy="6118578"/>
          </a:xfrm>
        </p:spPr>
        <p:txBody>
          <a:bodyPr>
            <a:noAutofit/>
          </a:bodyPr>
          <a:lstStyle/>
          <a:p>
            <a:pPr marL="0" lvl="0" indent="0">
              <a:buNone/>
            </a:pPr>
            <a:r>
              <a:rPr lang="en-GB" sz="1800" b="1" dirty="0"/>
              <a:t>References</a:t>
            </a:r>
          </a:p>
          <a:p>
            <a:pPr lvl="0"/>
            <a:r>
              <a:rPr lang="en-GB" sz="1800" dirty="0"/>
              <a:t>Andersen, Henning. 2001. Actualization and the (</a:t>
            </a:r>
            <a:r>
              <a:rPr lang="en-GB" sz="1800" dirty="0" err="1"/>
              <a:t>uni</a:t>
            </a:r>
            <a:r>
              <a:rPr lang="en-GB" sz="1800" dirty="0"/>
              <a:t>)directionality. In Henning Andersen, ed., </a:t>
            </a:r>
            <a:r>
              <a:rPr lang="en-GB" sz="1800" i="1" dirty="0"/>
              <a:t>Actualization: Linguistic Change in Progress</a:t>
            </a:r>
            <a:r>
              <a:rPr lang="en-GB" sz="1800" dirty="0"/>
              <a:t>, 225-248. Amsterdam: Benjamins.</a:t>
            </a:r>
            <a:endParaRPr lang="en-FR" sz="1800" dirty="0"/>
          </a:p>
          <a:p>
            <a:pPr lvl="0"/>
            <a:r>
              <a:rPr lang="en-US" sz="1800" dirty="0"/>
              <a:t>Anttila, </a:t>
            </a:r>
            <a:r>
              <a:rPr lang="en-US" sz="1800" dirty="0" err="1"/>
              <a:t>Raimo</a:t>
            </a:r>
            <a:r>
              <a:rPr lang="en-US" sz="1800" dirty="0"/>
              <a:t>. 2003. Analogy: The warp and woof of cognition. In Joseph and Janda, eds., 425-440. </a:t>
            </a:r>
            <a:endParaRPr lang="en-FR" sz="1800" dirty="0"/>
          </a:p>
          <a:p>
            <a:pPr lvl="0"/>
            <a:r>
              <a:rPr lang="en-GB" sz="1800" dirty="0"/>
              <a:t>Benítez-</a:t>
            </a:r>
            <a:r>
              <a:rPr lang="en-GB" sz="1800" dirty="0" err="1"/>
              <a:t>Burraco</a:t>
            </a:r>
            <a:r>
              <a:rPr lang="en-GB" sz="1800" dirty="0"/>
              <a:t>, Antonio, Wanda </a:t>
            </a:r>
            <a:r>
              <a:rPr lang="en-GB" sz="1800" dirty="0" err="1"/>
              <a:t>Lattanzi</a:t>
            </a:r>
            <a:r>
              <a:rPr lang="en-GB" sz="1800" dirty="0"/>
              <a:t> &amp; Eliot Murphy. 2016. Language impairments in ASD resulting from a failed domestication of the human brain. </a:t>
            </a:r>
            <a:r>
              <a:rPr lang="en-GB" sz="1800" i="1" dirty="0"/>
              <a:t>Frontiers in Neuroscience</a:t>
            </a:r>
            <a:r>
              <a:rPr lang="en-GB" sz="1800" dirty="0"/>
              <a:t>, August 29. </a:t>
            </a:r>
            <a:r>
              <a:rPr lang="en-US" sz="1800" u="sng" dirty="0">
                <a:hlinkClick r:id="rId2"/>
              </a:rPr>
              <a:t>https://doi.org/10.3389/fnins.2016.00373</a:t>
            </a:r>
            <a:endParaRPr lang="en-FR" sz="1800" dirty="0"/>
          </a:p>
          <a:p>
            <a:pPr lvl="0"/>
            <a:r>
              <a:rPr lang="en-US" sz="1800" dirty="0"/>
              <a:t>Blakemore, Diane. 1987. </a:t>
            </a:r>
            <a:r>
              <a:rPr lang="en-US" sz="1800" i="1" dirty="0"/>
              <a:t>Semantic Constraints on Relevance. </a:t>
            </a:r>
            <a:r>
              <a:rPr lang="en-US" sz="1800" dirty="0"/>
              <a:t>Oxford; Blackwell. Blakemore, Diane. 1987. </a:t>
            </a:r>
            <a:r>
              <a:rPr lang="en-US" sz="1800" i="1" dirty="0"/>
              <a:t>Semantic Constraints on Relevance. </a:t>
            </a:r>
            <a:r>
              <a:rPr lang="en-US" sz="1800" dirty="0"/>
              <a:t>Oxford; Blackwell.</a:t>
            </a:r>
            <a:endParaRPr lang="en-FR" sz="1800" dirty="0"/>
          </a:p>
          <a:p>
            <a:pPr lvl="0"/>
            <a:r>
              <a:rPr lang="en-US" sz="1800" dirty="0"/>
              <a:t>Börjars, </a:t>
            </a:r>
            <a:r>
              <a:rPr lang="en-US" sz="1800" dirty="0" err="1"/>
              <a:t>Kersti</a:t>
            </a:r>
            <a:r>
              <a:rPr lang="en-US" sz="1800" dirty="0"/>
              <a:t>, Nigel Vincent, and George Walkden. </a:t>
            </a:r>
            <a:r>
              <a:rPr lang="en-FR" sz="1800" dirty="0"/>
              <a:t>2015. On constructing a theory of grammatical change. </a:t>
            </a:r>
            <a:r>
              <a:rPr lang="en-FR" sz="1800" i="1" dirty="0"/>
              <a:t>Transactions of the Philological Society</a:t>
            </a:r>
            <a:r>
              <a:rPr lang="en-FR" sz="1800" dirty="0"/>
              <a:t> 113: 363-382.</a:t>
            </a:r>
          </a:p>
          <a:p>
            <a:r>
              <a:rPr lang="en-GB" sz="1800" dirty="0" err="1"/>
              <a:t>Borreguero</a:t>
            </a:r>
            <a:r>
              <a:rPr lang="en-GB" sz="1800" dirty="0"/>
              <a:t> </a:t>
            </a:r>
            <a:r>
              <a:rPr lang="en-GB" sz="1800" dirty="0" err="1"/>
              <a:t>Zuloaga</a:t>
            </a:r>
            <a:r>
              <a:rPr lang="en-GB" sz="1800" dirty="0"/>
              <a:t>, M. 2018b: The evolution of temporal adverbs into consecutive connectives and the role of discourse traditions: The case of It. </a:t>
            </a:r>
            <a:r>
              <a:rPr lang="en-GB" sz="1800" i="1" dirty="0" err="1"/>
              <a:t>allora</a:t>
            </a:r>
            <a:r>
              <a:rPr lang="en-GB" sz="1800" dirty="0"/>
              <a:t> and Sp. </a:t>
            </a:r>
            <a:r>
              <a:rPr lang="en-GB" sz="1800" i="1" dirty="0" err="1"/>
              <a:t>entonces</a:t>
            </a:r>
            <a:r>
              <a:rPr lang="en-GB" sz="1800" i="1" dirty="0"/>
              <a:t>.</a:t>
            </a:r>
            <a:r>
              <a:rPr lang="en-GB" sz="1800" dirty="0"/>
              <a:t> In Salvador Pons &amp; </a:t>
            </a:r>
            <a:r>
              <a:rPr lang="en-GB" sz="1800" dirty="0" err="1"/>
              <a:t>Óscar</a:t>
            </a:r>
            <a:r>
              <a:rPr lang="en-GB" sz="1800" dirty="0"/>
              <a:t> </a:t>
            </a:r>
            <a:r>
              <a:rPr lang="en-GB" sz="1800" dirty="0" err="1"/>
              <a:t>Loureda</a:t>
            </a:r>
            <a:r>
              <a:rPr lang="en-GB" sz="1800" dirty="0"/>
              <a:t>, eds., </a:t>
            </a:r>
            <a:r>
              <a:rPr lang="en-GB" sz="1800" i="1" dirty="0"/>
              <a:t>Beyond Grammaticalization and Discourse Markers: New Issues in the Study of Language Change. </a:t>
            </a:r>
            <a:r>
              <a:rPr lang="en-GB" sz="1800" dirty="0"/>
              <a:t>Leiden, Brill, 231-270.</a:t>
            </a:r>
          </a:p>
          <a:p>
            <a:pPr lvl="0"/>
            <a:r>
              <a:rPr lang="en-GB" sz="1800" dirty="0"/>
              <a:t>Brems, </a:t>
            </a:r>
            <a:r>
              <a:rPr lang="en-GB" sz="1800" dirty="0" err="1"/>
              <a:t>Lieselotte</a:t>
            </a:r>
            <a:r>
              <a:rPr lang="en-GB" sz="1800" dirty="0"/>
              <a:t>. 2011. </a:t>
            </a:r>
            <a:r>
              <a:rPr lang="en-GB" sz="1800" i="1" dirty="0"/>
              <a:t>Layering of Size and Type</a:t>
            </a:r>
            <a:r>
              <a:rPr lang="en-GB" sz="1800" dirty="0"/>
              <a:t> </a:t>
            </a:r>
            <a:r>
              <a:rPr lang="en-GB" sz="1800" i="1" dirty="0"/>
              <a:t>Noun Constructions in English. </a:t>
            </a:r>
            <a:r>
              <a:rPr lang="en-GB" sz="1800" dirty="0"/>
              <a:t>Berlin: de Gruyter Mouton.</a:t>
            </a:r>
            <a:endParaRPr lang="en-FR" sz="1800" dirty="0"/>
          </a:p>
          <a:p>
            <a:pPr lvl="0"/>
            <a:r>
              <a:rPr lang="en-GB" sz="1800" dirty="0" err="1"/>
              <a:t>Budts</a:t>
            </a:r>
            <a:r>
              <a:rPr lang="en-GB" sz="1800" dirty="0"/>
              <a:t>, Sara and Peter Petré. 2020. Putting connections </a:t>
            </a:r>
            <a:r>
              <a:rPr lang="en-GB" sz="1800" dirty="0" err="1"/>
              <a:t>center</a:t>
            </a:r>
            <a:r>
              <a:rPr lang="en-GB" sz="1800" dirty="0"/>
              <a:t> stage in diachronic Construction Grammar. In </a:t>
            </a:r>
            <a:r>
              <a:rPr lang="en-US" sz="1800" dirty="0"/>
              <a:t>Lotte Sommerer and </a:t>
            </a:r>
            <a:r>
              <a:rPr lang="en-GB" sz="1800" dirty="0"/>
              <a:t>Elena </a:t>
            </a:r>
            <a:r>
              <a:rPr lang="en-US" sz="1800" dirty="0"/>
              <a:t>Smirnova, eds., </a:t>
            </a:r>
            <a:r>
              <a:rPr lang="en-US" sz="1800" i="1" dirty="0"/>
              <a:t>Nodes and Networks in Diachronic Construction Grammar, </a:t>
            </a:r>
            <a:r>
              <a:rPr lang="en-US" sz="1800" dirty="0"/>
              <a:t>317-351. Amsterdam: Benjamins.</a:t>
            </a:r>
            <a:endParaRPr lang="en-FR" sz="1800" dirty="0"/>
          </a:p>
        </p:txBody>
      </p:sp>
      <p:sp>
        <p:nvSpPr>
          <p:cNvPr id="4" name="Slide Number Placeholder 3">
            <a:extLst>
              <a:ext uri="{FF2B5EF4-FFF2-40B4-BE49-F238E27FC236}">
                <a16:creationId xmlns:a16="http://schemas.microsoft.com/office/drawing/2014/main" id="{06C4AF00-AF59-304B-AB77-8D01E051D552}"/>
              </a:ext>
            </a:extLst>
          </p:cNvPr>
          <p:cNvSpPr>
            <a:spLocks noGrp="1"/>
          </p:cNvSpPr>
          <p:nvPr>
            <p:ph type="sldNum" sz="quarter" idx="12"/>
          </p:nvPr>
        </p:nvSpPr>
        <p:spPr/>
        <p:txBody>
          <a:bodyPr/>
          <a:lstStyle/>
          <a:p>
            <a:fld id="{6CB5C294-4F48-1F43-AF2D-6E20CC28772C}" type="slidenum">
              <a:rPr lang="en-FR" smtClean="0"/>
              <a:t>60</a:t>
            </a:fld>
            <a:endParaRPr lang="en-FR"/>
          </a:p>
        </p:txBody>
      </p:sp>
    </p:spTree>
    <p:extLst>
      <p:ext uri="{BB962C8B-B14F-4D97-AF65-F5344CB8AC3E}">
        <p14:creationId xmlns:p14="http://schemas.microsoft.com/office/powerpoint/2010/main" val="30583501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BA6F93-DA54-664C-8C30-3B3549D001C1}"/>
              </a:ext>
            </a:extLst>
          </p:cNvPr>
          <p:cNvSpPr>
            <a:spLocks noGrp="1"/>
          </p:cNvSpPr>
          <p:nvPr>
            <p:ph idx="1"/>
          </p:nvPr>
        </p:nvSpPr>
        <p:spPr>
          <a:xfrm>
            <a:off x="838200" y="508000"/>
            <a:ext cx="10515600" cy="5668963"/>
          </a:xfrm>
        </p:spPr>
        <p:txBody>
          <a:bodyPr>
            <a:normAutofit fontScale="40000" lnSpcReduction="20000"/>
          </a:bodyPr>
          <a:lstStyle/>
          <a:p>
            <a:pPr lvl="0"/>
            <a:r>
              <a:rPr lang="en-US" sz="4400" dirty="0"/>
              <a:t>Bybee, Joan L. 2010. </a:t>
            </a:r>
            <a:r>
              <a:rPr lang="en-US" sz="4400" i="1" dirty="0"/>
              <a:t>Language, Usage and Cognition</a:t>
            </a:r>
            <a:r>
              <a:rPr lang="en-US" sz="4400" dirty="0"/>
              <a:t>. Cambridge: Cambridge University Press.</a:t>
            </a:r>
            <a:endParaRPr lang="en-FR" sz="4400" dirty="0"/>
          </a:p>
          <a:p>
            <a:pPr lvl="0"/>
            <a:r>
              <a:rPr lang="en-US" sz="4400" dirty="0"/>
              <a:t>Bybee, Joan. 2015. </a:t>
            </a:r>
            <a:r>
              <a:rPr lang="en-US" sz="4400" i="1" dirty="0"/>
              <a:t>Language Change.</a:t>
            </a:r>
            <a:r>
              <a:rPr lang="en-US" sz="4400" dirty="0"/>
              <a:t> Cambridge: Cambridge University Press.</a:t>
            </a:r>
            <a:endParaRPr lang="en-FR" sz="4400" dirty="0"/>
          </a:p>
          <a:p>
            <a:pPr lvl="0"/>
            <a:r>
              <a:rPr lang="en-FR" sz="4400" dirty="0"/>
              <a:t>Bybee, Joan, Revere Perkins and William Pagliuca. 1994. </a:t>
            </a:r>
            <a:r>
              <a:rPr lang="en-FR" sz="4400" i="1" dirty="0"/>
              <a:t>The Evolution of Grammar: Tense, Aspect, and Modality in the Languages of the World.</a:t>
            </a:r>
            <a:r>
              <a:rPr lang="en-FR" sz="4400" dirty="0"/>
              <a:t> Chicago: University of Chicago Press.</a:t>
            </a:r>
            <a:endParaRPr lang="en-GB" sz="4400" dirty="0"/>
          </a:p>
          <a:p>
            <a:pPr lvl="0"/>
            <a:r>
              <a:rPr lang="en-US" sz="4200" dirty="0"/>
              <a:t>Catford, J. C. 1965. </a:t>
            </a:r>
            <a:r>
              <a:rPr lang="en-FR" sz="4200" i="1" dirty="0"/>
              <a:t>A Linguistic Theory of Translation</a:t>
            </a:r>
            <a:r>
              <a:rPr lang="en-FR" sz="4200" dirty="0"/>
              <a:t>. London: Oxford University Press.</a:t>
            </a:r>
          </a:p>
          <a:p>
            <a:pPr lvl="0"/>
            <a:r>
              <a:rPr lang="en-FR" sz="4200" dirty="0"/>
              <a:t>Croft, William. 2000. </a:t>
            </a:r>
            <a:r>
              <a:rPr lang="en-FR" sz="4200" i="1" dirty="0"/>
              <a:t>Explaining Language Change.</a:t>
            </a:r>
            <a:r>
              <a:rPr lang="en-FR" sz="4200" dirty="0"/>
              <a:t> Harlow, Essex: Longman, Pearson Education.</a:t>
            </a:r>
          </a:p>
          <a:p>
            <a:pPr lvl="0"/>
            <a:r>
              <a:rPr lang="en-FR" sz="4200" dirty="0"/>
              <a:t>Croft, William. 2001. </a:t>
            </a:r>
            <a:r>
              <a:rPr lang="en-FR" sz="4200" i="1" dirty="0"/>
              <a:t>Radical Construction Grammar: Syntactic Theory in Typological Perspective.</a:t>
            </a:r>
            <a:r>
              <a:rPr lang="en-FR" sz="4200" dirty="0"/>
              <a:t> Oxford: OUP.</a:t>
            </a:r>
          </a:p>
          <a:p>
            <a:pPr lvl="0"/>
            <a:r>
              <a:rPr lang="en-GB" sz="4200" dirty="0"/>
              <a:t>De Smet, Hendrik. 2012. The course of actualization. </a:t>
            </a:r>
            <a:r>
              <a:rPr lang="en-GB" sz="4200" i="1" dirty="0"/>
              <a:t>Language</a:t>
            </a:r>
            <a:r>
              <a:rPr lang="en-GB" sz="4200" dirty="0"/>
              <a:t> 88(4): 601-633.</a:t>
            </a:r>
            <a:endParaRPr lang="en-FR" sz="4200" dirty="0"/>
          </a:p>
          <a:p>
            <a:pPr lvl="0"/>
            <a:r>
              <a:rPr lang="en-US" sz="4200" dirty="0"/>
              <a:t>Eckardt, Regine. 2006. </a:t>
            </a:r>
            <a:r>
              <a:rPr lang="en-US" sz="4200" i="1" dirty="0"/>
              <a:t>Meaning Change in Grammaticalization: An Enquiry into Semantic Reanalysis</a:t>
            </a:r>
            <a:r>
              <a:rPr lang="en-US" sz="4200" dirty="0"/>
              <a:t>. Oxford: Oxford University Press.</a:t>
            </a:r>
            <a:endParaRPr lang="en-FR" sz="4200" dirty="0"/>
          </a:p>
          <a:p>
            <a:pPr lvl="0"/>
            <a:r>
              <a:rPr lang="en-US" sz="4200" dirty="0"/>
              <a:t>Fischer, Olga. 2011. Grammaticalization as analogically driven change? In Narrog and Heine, eds., 31-42. </a:t>
            </a:r>
            <a:endParaRPr lang="en-FR" sz="4200" dirty="0"/>
          </a:p>
          <a:p>
            <a:pPr lvl="0"/>
            <a:r>
              <a:rPr lang="en-US" sz="4200" dirty="0" err="1"/>
              <a:t>Flach</a:t>
            </a:r>
            <a:r>
              <a:rPr lang="en-US" sz="4200" dirty="0"/>
              <a:t>, Susanne. 2020. Constructionalization and the Sorites paradox. In Lotte Sommerer &amp; Elena Smirnova, eds. 2020. </a:t>
            </a:r>
            <a:r>
              <a:rPr lang="en-US" sz="4200" i="1" dirty="0"/>
              <a:t>Nodes and Networks in Diachronic Construction Grammar, </a:t>
            </a:r>
            <a:r>
              <a:rPr lang="en-US" sz="4200" dirty="0"/>
              <a:t>45-67. Amsterdam: Benjamins.</a:t>
            </a:r>
          </a:p>
          <a:p>
            <a:pPr lvl="0"/>
            <a:r>
              <a:rPr lang="en-FR" sz="4200" dirty="0"/>
              <a:t>Garrett, Andrew. 2012. The historical syntax problem: Reanalysis and directionality. In Dianna Jonas, John </a:t>
            </a:r>
          </a:p>
          <a:p>
            <a:pPr marL="0" lvl="0" indent="0">
              <a:buNone/>
            </a:pPr>
            <a:r>
              <a:rPr lang="en-FR" sz="4200" dirty="0"/>
              <a:t>    Whitman &amp; Andrew Garrett, eds. </a:t>
            </a:r>
            <a:r>
              <a:rPr lang="en-FR" sz="4200" i="1" dirty="0"/>
              <a:t>Grammatical Change: Origins, Nature, Outcomes, </a:t>
            </a:r>
            <a:r>
              <a:rPr lang="en-FR" sz="4200" dirty="0"/>
              <a:t>52-72</a:t>
            </a:r>
            <a:r>
              <a:rPr lang="en-FR" sz="4200" i="1" dirty="0"/>
              <a:t>. </a:t>
            </a:r>
            <a:r>
              <a:rPr lang="en-FR" sz="4200" dirty="0"/>
              <a:t>Oxford: OUP.</a:t>
            </a:r>
          </a:p>
          <a:p>
            <a:pPr lvl="0"/>
            <a:r>
              <a:rPr lang="en-FR" sz="4200" dirty="0"/>
              <a:t>Hilpert, Martin. 2018. Three open questions in diachronic construction grammar. In Evie Coussé, Joel Olofsson</a:t>
            </a:r>
            <a:r>
              <a:rPr lang="en-US" sz="4200" dirty="0"/>
              <a:t> &amp;</a:t>
            </a:r>
            <a:r>
              <a:rPr lang="en-FR" sz="4200" dirty="0"/>
              <a:t> Peter Andersson (eds.) </a:t>
            </a:r>
            <a:r>
              <a:rPr lang="en-FR" sz="4200" i="1" dirty="0"/>
              <a:t>Grammaticalization meets Construction Grammar</a:t>
            </a:r>
            <a:r>
              <a:rPr lang="en-FR" sz="4200" dirty="0"/>
              <a:t>, 22-39. Amsterdam: John Benjamins. </a:t>
            </a:r>
          </a:p>
        </p:txBody>
      </p:sp>
      <p:sp>
        <p:nvSpPr>
          <p:cNvPr id="4" name="Slide Number Placeholder 3">
            <a:extLst>
              <a:ext uri="{FF2B5EF4-FFF2-40B4-BE49-F238E27FC236}">
                <a16:creationId xmlns:a16="http://schemas.microsoft.com/office/drawing/2014/main" id="{4B3E63B1-00C6-CC49-BF13-DB9BD41B3912}"/>
              </a:ext>
            </a:extLst>
          </p:cNvPr>
          <p:cNvSpPr>
            <a:spLocks noGrp="1"/>
          </p:cNvSpPr>
          <p:nvPr>
            <p:ph type="sldNum" sz="quarter" idx="12"/>
          </p:nvPr>
        </p:nvSpPr>
        <p:spPr/>
        <p:txBody>
          <a:bodyPr/>
          <a:lstStyle/>
          <a:p>
            <a:fld id="{6CB5C294-4F48-1F43-AF2D-6E20CC28772C}" type="slidenum">
              <a:rPr lang="en-FR" smtClean="0"/>
              <a:t>61</a:t>
            </a:fld>
            <a:endParaRPr lang="en-FR"/>
          </a:p>
        </p:txBody>
      </p:sp>
    </p:spTree>
    <p:extLst>
      <p:ext uri="{BB962C8B-B14F-4D97-AF65-F5344CB8AC3E}">
        <p14:creationId xmlns:p14="http://schemas.microsoft.com/office/powerpoint/2010/main" val="12691181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F44703-3DA0-624E-A5BB-8AEFF3FC62F2}"/>
              </a:ext>
            </a:extLst>
          </p:cNvPr>
          <p:cNvSpPr>
            <a:spLocks noGrp="1"/>
          </p:cNvSpPr>
          <p:nvPr>
            <p:ph idx="1"/>
          </p:nvPr>
        </p:nvSpPr>
        <p:spPr>
          <a:xfrm>
            <a:off x="838200" y="530578"/>
            <a:ext cx="10515600" cy="5646385"/>
          </a:xfrm>
        </p:spPr>
        <p:txBody>
          <a:bodyPr>
            <a:normAutofit fontScale="55000" lnSpcReduction="20000"/>
          </a:bodyPr>
          <a:lstStyle/>
          <a:p>
            <a:pPr lvl="0"/>
            <a:r>
              <a:rPr lang="en-FR" dirty="0"/>
              <a:t>Hoffmann</a:t>
            </a:r>
            <a:r>
              <a:rPr lang="en-US" dirty="0"/>
              <a:t>, </a:t>
            </a:r>
            <a:r>
              <a:rPr lang="en-FR" dirty="0"/>
              <a:t>Thomas</a:t>
            </a:r>
            <a:r>
              <a:rPr lang="en-US" dirty="0"/>
              <a:t> &amp; </a:t>
            </a:r>
            <a:r>
              <a:rPr lang="en-FR" dirty="0"/>
              <a:t>Alexander Bergs, eds. 2017. Special issue on cognitive approaches to the history of English. </a:t>
            </a:r>
            <a:r>
              <a:rPr lang="en-FR" i="1" dirty="0"/>
              <a:t>English Language and Linguistics</a:t>
            </a:r>
            <a:r>
              <a:rPr lang="en-FR" dirty="0"/>
              <a:t> 21(2).</a:t>
            </a:r>
          </a:p>
          <a:p>
            <a:pPr lvl="0"/>
            <a:r>
              <a:rPr lang="en-US" dirty="0"/>
              <a:t>Hopper, Paul J. 1991. On some principles of </a:t>
            </a:r>
            <a:r>
              <a:rPr lang="en-US" dirty="0" err="1"/>
              <a:t>grammaticization</a:t>
            </a:r>
            <a:r>
              <a:rPr lang="en-US" dirty="0"/>
              <a:t>. In Elizabeth Closs Traugott &amp; Bernd Heine, eds., </a:t>
            </a:r>
            <a:r>
              <a:rPr lang="en-US" i="1" dirty="0"/>
              <a:t>Approaches to </a:t>
            </a:r>
            <a:r>
              <a:rPr lang="en-US" i="1" dirty="0" err="1"/>
              <a:t>Grammaicalization</a:t>
            </a:r>
            <a:r>
              <a:rPr lang="en-US" i="1" dirty="0"/>
              <a:t>, </a:t>
            </a:r>
            <a:r>
              <a:rPr lang="en-US" dirty="0"/>
              <a:t>Vol. 1: 17-35. Amsterdam: Benjamins.</a:t>
            </a:r>
          </a:p>
          <a:p>
            <a:r>
              <a:rPr lang="en-FR" dirty="0"/>
              <a:t>Hüning, Matthias &amp; Geert Booij. 2014. From compounding to derivation: The rise of derivational affixes </a:t>
            </a:r>
          </a:p>
          <a:p>
            <a:pPr marL="0" indent="0">
              <a:buNone/>
            </a:pPr>
            <a:r>
              <a:rPr lang="en-FR" dirty="0"/>
              <a:t>     through constructionalization. </a:t>
            </a:r>
            <a:r>
              <a:rPr lang="en-FR" i="1" dirty="0"/>
              <a:t>Folia Linguistica</a:t>
            </a:r>
            <a:r>
              <a:rPr lang="en-FR" dirty="0"/>
              <a:t> 48(2): 579-604; special issue on Refining Grammaticalization, ed. by</a:t>
            </a:r>
          </a:p>
          <a:p>
            <a:pPr marL="0" indent="0">
              <a:buNone/>
            </a:pPr>
            <a:r>
              <a:rPr lang="en-FR" dirty="0"/>
              <a:t>     Ferdinand von Mengden &amp; Horst Simon.</a:t>
            </a:r>
          </a:p>
          <a:p>
            <a:r>
              <a:rPr lang="en-GB" dirty="0"/>
              <a:t>Joseph, Brian D. &amp; Richard D. Janda. 2003. On language, change, and language change—or, of history, linguistics, and historical linguistics. In Brian D. Joseph &amp; Richard D. Janda, eds., </a:t>
            </a:r>
            <a:r>
              <a:rPr lang="en-GB" i="1" dirty="0"/>
              <a:t>The Handbook of Historical Linguistics</a:t>
            </a:r>
            <a:r>
              <a:rPr lang="en-GB" dirty="0"/>
              <a:t>, 3-180</a:t>
            </a:r>
            <a:r>
              <a:rPr lang="en-GB" i="1" dirty="0"/>
              <a:t>. </a:t>
            </a:r>
            <a:r>
              <a:rPr lang="en-GB" dirty="0"/>
              <a:t>Oxford: Blackwell.</a:t>
            </a:r>
          </a:p>
          <a:p>
            <a:pPr lvl="0"/>
            <a:r>
              <a:rPr lang="en-GB" dirty="0"/>
              <a:t>Kiparsky, Paul. 1968. Linguistic universals and linguistic change. In </a:t>
            </a:r>
            <a:r>
              <a:rPr lang="en-GB" dirty="0" err="1"/>
              <a:t>Emmon</a:t>
            </a:r>
            <a:r>
              <a:rPr lang="en-GB" dirty="0"/>
              <a:t> Bach &amp; Robert T. Harms, eds., </a:t>
            </a:r>
            <a:r>
              <a:rPr lang="en-GB" i="1" dirty="0"/>
              <a:t>Universals</a:t>
            </a:r>
            <a:r>
              <a:rPr lang="en-GB" dirty="0"/>
              <a:t> </a:t>
            </a:r>
            <a:r>
              <a:rPr lang="en-GB" i="1" dirty="0"/>
              <a:t>in</a:t>
            </a:r>
            <a:r>
              <a:rPr lang="en-GB" dirty="0"/>
              <a:t> </a:t>
            </a:r>
            <a:r>
              <a:rPr lang="en-GB" i="1" dirty="0"/>
              <a:t>Linguistic</a:t>
            </a:r>
            <a:r>
              <a:rPr lang="en-GB" dirty="0"/>
              <a:t> </a:t>
            </a:r>
            <a:r>
              <a:rPr lang="en-GB" i="1" dirty="0"/>
              <a:t>Theory</a:t>
            </a:r>
            <a:r>
              <a:rPr lang="en-GB" dirty="0"/>
              <a:t>, 171-202. New York: Holt, Rinehart and Winston.</a:t>
            </a:r>
            <a:endParaRPr lang="en-FR" dirty="0"/>
          </a:p>
          <a:p>
            <a:pPr lvl="0"/>
            <a:r>
              <a:rPr lang="en-FR" dirty="0"/>
              <a:t>Labov, William. 1972. Some principles of linguistic methodology. </a:t>
            </a:r>
            <a:r>
              <a:rPr lang="en-FR" i="1" dirty="0"/>
              <a:t>Language in Society</a:t>
            </a:r>
            <a:r>
              <a:rPr lang="en-FR" dirty="0"/>
              <a:t> 1: 97-120.</a:t>
            </a:r>
          </a:p>
          <a:p>
            <a:pPr lvl="0"/>
            <a:r>
              <a:rPr lang="en-FR" dirty="0"/>
              <a:t>Langacker, Ronald W. 1977. Syntactic reanalysis. In Charles N. Li, ed.,  </a:t>
            </a:r>
            <a:r>
              <a:rPr lang="en-FR" i="1" dirty="0"/>
              <a:t>Mechanisms of Syntactic Change</a:t>
            </a:r>
            <a:r>
              <a:rPr lang="en-FR" dirty="0"/>
              <a:t>, 57-139. Austin: University of Texas Press.</a:t>
            </a:r>
          </a:p>
          <a:p>
            <a:pPr lvl="0"/>
            <a:r>
              <a:rPr lang="en-US" dirty="0"/>
              <a:t>Langacker, Ronald W. 1990. </a:t>
            </a:r>
            <a:r>
              <a:rPr lang="en-FR" dirty="0"/>
              <a:t>Subjectification. </a:t>
            </a:r>
            <a:r>
              <a:rPr lang="en-FR" i="1" dirty="0"/>
              <a:t>Cognitive Linguistics</a:t>
            </a:r>
            <a:r>
              <a:rPr lang="en-FR" dirty="0"/>
              <a:t> 1: 5-38.</a:t>
            </a:r>
          </a:p>
          <a:p>
            <a:pPr lvl="0"/>
            <a:r>
              <a:rPr lang="en-GB" dirty="0"/>
              <a:t>Lightfoot, David. 1979. </a:t>
            </a:r>
            <a:r>
              <a:rPr lang="en-GB" i="1" dirty="0"/>
              <a:t>Principles of Diachronic Syntax.</a:t>
            </a:r>
            <a:r>
              <a:rPr lang="en-GB" dirty="0"/>
              <a:t> Cambridge: Cambridge University Press.</a:t>
            </a:r>
            <a:endParaRPr lang="en-FR" dirty="0"/>
          </a:p>
          <a:p>
            <a:pPr lvl="0"/>
            <a:r>
              <a:rPr lang="fr-FR" dirty="0"/>
              <a:t>Meillet, Antoine. 1958[1912]. L’évolution des formes grammaticales. In Antoine Meillet, </a:t>
            </a:r>
            <a:r>
              <a:rPr lang="fr-FR" i="1" dirty="0"/>
              <a:t>Linguistique</a:t>
            </a:r>
            <a:r>
              <a:rPr lang="fr-FR" dirty="0"/>
              <a:t> </a:t>
            </a:r>
            <a:r>
              <a:rPr lang="fr-FR" i="1" dirty="0"/>
              <a:t>historique</a:t>
            </a:r>
            <a:r>
              <a:rPr lang="fr-FR" dirty="0"/>
              <a:t> </a:t>
            </a:r>
            <a:r>
              <a:rPr lang="fr-FR" i="1" dirty="0"/>
              <a:t> et</a:t>
            </a:r>
            <a:r>
              <a:rPr lang="fr-FR" dirty="0"/>
              <a:t> </a:t>
            </a:r>
            <a:r>
              <a:rPr lang="fr-FR" i="1" dirty="0"/>
              <a:t>linguistique</a:t>
            </a:r>
            <a:r>
              <a:rPr lang="fr-FR" dirty="0"/>
              <a:t> </a:t>
            </a:r>
            <a:r>
              <a:rPr lang="fr-FR" i="1" dirty="0"/>
              <a:t>générale</a:t>
            </a:r>
            <a:r>
              <a:rPr lang="fr-FR" dirty="0"/>
              <a:t>, 130-148. Paris: Champion. </a:t>
            </a:r>
            <a:endParaRPr lang="en-FR" dirty="0"/>
          </a:p>
          <a:p>
            <a:pPr lvl="0"/>
            <a:r>
              <a:rPr lang="en-FR" dirty="0"/>
              <a:t>Noël, Dirk. 2007. Diachronic construction grammar and grammaticalization theory. </a:t>
            </a:r>
            <a:r>
              <a:rPr lang="en-FR" i="1" dirty="0"/>
              <a:t>Functions of Language</a:t>
            </a:r>
            <a:r>
              <a:rPr lang="en-FR" dirty="0"/>
              <a:t> 14: 177-202. </a:t>
            </a:r>
          </a:p>
          <a:p>
            <a:pPr lvl="0"/>
            <a:r>
              <a:rPr lang="en-GB" dirty="0"/>
              <a:t>Noël, Dirk. 2019. The author and the text in radically usage-based diachronic construction grammar, or why historical linguists have started analysing text again. </a:t>
            </a:r>
            <a:r>
              <a:rPr lang="en-GB" i="1" dirty="0"/>
              <a:t>Functions of Language </a:t>
            </a:r>
            <a:r>
              <a:rPr lang="en-GB" dirty="0"/>
              <a:t>26(1):56-63. </a:t>
            </a:r>
          </a:p>
          <a:p>
            <a:endParaRPr lang="en-FR" dirty="0"/>
          </a:p>
        </p:txBody>
      </p:sp>
      <p:sp>
        <p:nvSpPr>
          <p:cNvPr id="4" name="Slide Number Placeholder 3">
            <a:extLst>
              <a:ext uri="{FF2B5EF4-FFF2-40B4-BE49-F238E27FC236}">
                <a16:creationId xmlns:a16="http://schemas.microsoft.com/office/drawing/2014/main" id="{342D0704-4ECC-F44A-BB6E-EE90EBB69C26}"/>
              </a:ext>
            </a:extLst>
          </p:cNvPr>
          <p:cNvSpPr>
            <a:spLocks noGrp="1"/>
          </p:cNvSpPr>
          <p:nvPr>
            <p:ph type="sldNum" sz="quarter" idx="12"/>
          </p:nvPr>
        </p:nvSpPr>
        <p:spPr/>
        <p:txBody>
          <a:bodyPr/>
          <a:lstStyle/>
          <a:p>
            <a:fld id="{6CB5C294-4F48-1F43-AF2D-6E20CC28772C}" type="slidenum">
              <a:rPr lang="en-FR" smtClean="0"/>
              <a:t>62</a:t>
            </a:fld>
            <a:endParaRPr lang="en-FR"/>
          </a:p>
        </p:txBody>
      </p:sp>
    </p:spTree>
    <p:extLst>
      <p:ext uri="{BB962C8B-B14F-4D97-AF65-F5344CB8AC3E}">
        <p14:creationId xmlns:p14="http://schemas.microsoft.com/office/powerpoint/2010/main" val="37077638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D64D83-BCA1-D74B-8784-FA113E11A2A3}"/>
              </a:ext>
            </a:extLst>
          </p:cNvPr>
          <p:cNvSpPr>
            <a:spLocks noGrp="1"/>
          </p:cNvSpPr>
          <p:nvPr>
            <p:ph idx="1"/>
          </p:nvPr>
        </p:nvSpPr>
        <p:spPr>
          <a:xfrm>
            <a:off x="838200" y="699911"/>
            <a:ext cx="10515600" cy="5477052"/>
          </a:xfrm>
        </p:spPr>
        <p:txBody>
          <a:bodyPr>
            <a:normAutofit/>
          </a:bodyPr>
          <a:lstStyle/>
          <a:p>
            <a:r>
              <a:rPr lang="en-US" sz="2000" dirty="0"/>
              <a:t>Petré, Peter. 2019. </a:t>
            </a:r>
            <a:r>
              <a:rPr lang="en-FR" sz="2000" dirty="0"/>
              <a:t>How constructions are born. The role of patterns in the constructionalization of be going to INF</a:t>
            </a:r>
            <a:r>
              <a:rPr lang="en-US" sz="2000" dirty="0"/>
              <a:t>. In Beatrix </a:t>
            </a:r>
            <a:r>
              <a:rPr lang="en-US" sz="2000" dirty="0" err="1"/>
              <a:t>Busse</a:t>
            </a:r>
            <a:r>
              <a:rPr lang="en-US" sz="2000" dirty="0"/>
              <a:t> &amp; Ruth </a:t>
            </a:r>
            <a:r>
              <a:rPr lang="en-US" sz="2000" dirty="0" err="1"/>
              <a:t>Möhlig-Falke</a:t>
            </a:r>
            <a:r>
              <a:rPr lang="en-US" sz="2000" dirty="0"/>
              <a:t>, eds., </a:t>
            </a:r>
            <a:r>
              <a:rPr lang="en-US" sz="2000" i="1" dirty="0"/>
              <a:t>Patterns in Language and Linguistics: New Perspectives on a Ubiquitous Concept</a:t>
            </a:r>
            <a:r>
              <a:rPr lang="en-US" sz="2000" dirty="0"/>
              <a:t>, 157-192. Berlin: De Gruyter Mouton.</a:t>
            </a:r>
            <a:endParaRPr lang="en-FR" sz="2000" dirty="0"/>
          </a:p>
          <a:p>
            <a:pPr lvl="0"/>
            <a:r>
              <a:rPr lang="en-FR" sz="2000" dirty="0"/>
              <a:t>Rostila, Jouni. 2004. Lexicalization as a way to grammaticalization. In Fred Karlsson, ed., </a:t>
            </a:r>
            <a:r>
              <a:rPr lang="en-FR" sz="2000" i="1" dirty="0"/>
              <a:t>Proceedings of the 20</a:t>
            </a:r>
            <a:r>
              <a:rPr lang="en-FR" sz="2000" i="1" baseline="30000" dirty="0"/>
              <a:t>th</a:t>
            </a:r>
            <a:r>
              <a:rPr lang="en-FR" sz="2000" i="1" dirty="0"/>
              <a:t> Scandinavian Conference of Linguistics</a:t>
            </a:r>
            <a:r>
              <a:rPr lang="en-FR" sz="2000" dirty="0"/>
              <a:t>. </a:t>
            </a:r>
          </a:p>
          <a:p>
            <a:pPr lvl="0"/>
            <a:r>
              <a:rPr lang="en-FR" sz="2000" dirty="0"/>
              <a:t>Schmid, Hans-Jörg. 2017. A framework for understanding linguistic entrenchment and its psychological foundations. In Hans-Jörg Schmid, ed., </a:t>
            </a:r>
            <a:r>
              <a:rPr lang="en-FR" sz="2000" i="1" dirty="0"/>
              <a:t>Entrenchment and the Psychology of Language Learning: How we Reorganize and Adapt Linguistic Knowledge</a:t>
            </a:r>
            <a:r>
              <a:rPr lang="en-FR" sz="2000" dirty="0"/>
              <a:t>, 9-35. Berlin: De Gruyter Mouton and Washington, DC: American Psychological Association. </a:t>
            </a:r>
          </a:p>
          <a:p>
            <a:pPr lvl="0"/>
            <a:r>
              <a:rPr lang="en-FR" sz="2000" dirty="0"/>
              <a:t>Smirnova, Elena. 2015. Constructionalization and constructional change: The role of context in the development of constructions. In Jóhanna Barðdal, Elena Smirnova, Lotte Sommerer &amp; Spike Gildea, eds., </a:t>
            </a:r>
            <a:r>
              <a:rPr lang="en-FR" sz="2000" i="1" dirty="0"/>
              <a:t>Diachronic Construction Grammar</a:t>
            </a:r>
            <a:r>
              <a:rPr lang="en-FR" sz="2000" dirty="0"/>
              <a:t>, 81-106. Amsterdam: Benjamins.</a:t>
            </a:r>
          </a:p>
          <a:p>
            <a:pPr lvl="0"/>
            <a:r>
              <a:rPr lang="en-FR" sz="2000" dirty="0"/>
              <a:t>Tottie, Gunnel &amp; Sebastian Hoffmann. 2009. Tag Questions in English – The First Century. </a:t>
            </a:r>
            <a:r>
              <a:rPr lang="en-FR" sz="2000" i="1" dirty="0"/>
              <a:t>Journal of English Linguistics</a:t>
            </a:r>
            <a:r>
              <a:rPr lang="en-FR" sz="2000" dirty="0"/>
              <a:t>, 37(2): 130-161.</a:t>
            </a:r>
          </a:p>
          <a:p>
            <a:r>
              <a:rPr lang="fr-FR" sz="2000" dirty="0"/>
              <a:t>Traugott, Elizabeth Closs. 1995. Subjectification in grammaticalization. In Dieter Stein &amp; Susan Wright, eds., </a:t>
            </a:r>
            <a:r>
              <a:rPr lang="fr-FR" sz="2000" i="1" dirty="0" err="1"/>
              <a:t>Subjectivity</a:t>
            </a:r>
            <a:r>
              <a:rPr lang="fr-FR" sz="2000" i="1" dirty="0"/>
              <a:t> and Subjectivisation</a:t>
            </a:r>
            <a:r>
              <a:rPr lang="fr-FR" sz="2000" dirty="0"/>
              <a:t>, 37-54. Cambridge: Cambridge </a:t>
            </a:r>
            <a:r>
              <a:rPr lang="fr-FR" sz="2000" dirty="0" err="1"/>
              <a:t>University</a:t>
            </a:r>
            <a:r>
              <a:rPr lang="fr-FR" sz="2000" dirty="0"/>
              <a:t> </a:t>
            </a:r>
            <a:r>
              <a:rPr lang="fr-FR" sz="2000" dirty="0" err="1"/>
              <a:t>Press</a:t>
            </a:r>
            <a:r>
              <a:rPr lang="fr-FR" sz="2000" dirty="0"/>
              <a:t>.</a:t>
            </a:r>
            <a:endParaRPr lang="en-FR" sz="2000" dirty="0"/>
          </a:p>
        </p:txBody>
      </p:sp>
      <p:sp>
        <p:nvSpPr>
          <p:cNvPr id="4" name="Slide Number Placeholder 3">
            <a:extLst>
              <a:ext uri="{FF2B5EF4-FFF2-40B4-BE49-F238E27FC236}">
                <a16:creationId xmlns:a16="http://schemas.microsoft.com/office/drawing/2014/main" id="{819E8C55-B730-A645-A0EF-4EFC560EFFB9}"/>
              </a:ext>
            </a:extLst>
          </p:cNvPr>
          <p:cNvSpPr>
            <a:spLocks noGrp="1"/>
          </p:cNvSpPr>
          <p:nvPr>
            <p:ph type="sldNum" sz="quarter" idx="12"/>
          </p:nvPr>
        </p:nvSpPr>
        <p:spPr/>
        <p:txBody>
          <a:bodyPr/>
          <a:lstStyle/>
          <a:p>
            <a:fld id="{6CB5C294-4F48-1F43-AF2D-6E20CC28772C}" type="slidenum">
              <a:rPr lang="en-FR" smtClean="0"/>
              <a:t>63</a:t>
            </a:fld>
            <a:endParaRPr lang="en-FR"/>
          </a:p>
        </p:txBody>
      </p:sp>
    </p:spTree>
    <p:extLst>
      <p:ext uri="{BB962C8B-B14F-4D97-AF65-F5344CB8AC3E}">
        <p14:creationId xmlns:p14="http://schemas.microsoft.com/office/powerpoint/2010/main" val="26857836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D649C2-A02B-174A-881E-AC0ABF9155CB}"/>
              </a:ext>
            </a:extLst>
          </p:cNvPr>
          <p:cNvSpPr>
            <a:spLocks noGrp="1"/>
          </p:cNvSpPr>
          <p:nvPr>
            <p:ph idx="1"/>
          </p:nvPr>
        </p:nvSpPr>
        <p:spPr>
          <a:xfrm>
            <a:off x="838200" y="699911"/>
            <a:ext cx="10515600" cy="5477052"/>
          </a:xfrm>
        </p:spPr>
        <p:txBody>
          <a:bodyPr/>
          <a:lstStyle/>
          <a:p>
            <a:pPr lvl="0"/>
            <a:r>
              <a:rPr lang="en-US" sz="2000" dirty="0"/>
              <a:t>Traugott, Elizabeth Closs &amp; Richard B. Dasher. 2002. </a:t>
            </a:r>
            <a:r>
              <a:rPr lang="en-US" sz="2000" i="1" dirty="0"/>
              <a:t>Regularity in Semantic Change.</a:t>
            </a:r>
            <a:r>
              <a:rPr lang="en-US" sz="2000" dirty="0"/>
              <a:t> </a:t>
            </a:r>
            <a:r>
              <a:rPr lang="en-FR" sz="2000" dirty="0"/>
              <a:t>Cambridge: Cambridge University Press.</a:t>
            </a:r>
          </a:p>
          <a:p>
            <a:pPr lvl="0"/>
            <a:r>
              <a:rPr lang="en-US" sz="2000" dirty="0"/>
              <a:t>Traugott, Elizabeth Closs &amp; Graeme Trousdale. 2013. </a:t>
            </a:r>
            <a:r>
              <a:rPr lang="en-US" sz="2000" i="1" dirty="0"/>
              <a:t>Constructionalization and Constructional Changes. </a:t>
            </a:r>
            <a:r>
              <a:rPr lang="en-US" sz="2000" dirty="0"/>
              <a:t>Oxford: Oxford University Press.</a:t>
            </a:r>
            <a:endParaRPr lang="en-FR" sz="2000" dirty="0"/>
          </a:p>
          <a:p>
            <a:pPr lvl="0"/>
            <a:r>
              <a:rPr lang="en-FR" sz="2000" dirty="0"/>
              <a:t>Weinreich, Uriel, William Labov &amp; Marvin Herzog. 1968. Empirical foundations for a theory of language change. In W. P. Lehmann &amp; Yakov Malkiel, eds., </a:t>
            </a:r>
            <a:r>
              <a:rPr lang="en-FR" sz="2000" i="1" dirty="0"/>
              <a:t>Directions for Historical Linguistics</a:t>
            </a:r>
            <a:r>
              <a:rPr lang="en-FR" sz="2000" dirty="0"/>
              <a:t>, 95-189. Austin: University of Texas Press.</a:t>
            </a:r>
          </a:p>
          <a:p>
            <a:pPr marL="0" indent="0">
              <a:buNone/>
            </a:pPr>
            <a:endParaRPr lang="en-FR" dirty="0"/>
          </a:p>
        </p:txBody>
      </p:sp>
      <p:sp>
        <p:nvSpPr>
          <p:cNvPr id="4" name="Footer Placeholder 3">
            <a:extLst>
              <a:ext uri="{FF2B5EF4-FFF2-40B4-BE49-F238E27FC236}">
                <a16:creationId xmlns:a16="http://schemas.microsoft.com/office/drawing/2014/main" id="{ED1DD10B-E173-E941-AEC2-D9554316520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C96392AA-331A-7446-8AFC-87D1D0C11AEE}"/>
              </a:ext>
            </a:extLst>
          </p:cNvPr>
          <p:cNvSpPr>
            <a:spLocks noGrp="1"/>
          </p:cNvSpPr>
          <p:nvPr>
            <p:ph type="sldNum" sz="quarter" idx="12"/>
          </p:nvPr>
        </p:nvSpPr>
        <p:spPr/>
        <p:txBody>
          <a:bodyPr/>
          <a:lstStyle/>
          <a:p>
            <a:fld id="{445D6A16-DBF7-2546-8F64-E616AA8F08E4}" type="slidenum">
              <a:rPr lang="en-FR" smtClean="0"/>
              <a:t>64</a:t>
            </a:fld>
            <a:endParaRPr lang="en-FR"/>
          </a:p>
        </p:txBody>
      </p:sp>
    </p:spTree>
    <p:extLst>
      <p:ext uri="{BB962C8B-B14F-4D97-AF65-F5344CB8AC3E}">
        <p14:creationId xmlns:p14="http://schemas.microsoft.com/office/powerpoint/2010/main" val="150336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9DACF-32D1-9C4B-B665-545A6F9CD92B}"/>
              </a:ext>
            </a:extLst>
          </p:cNvPr>
          <p:cNvSpPr>
            <a:spLocks noGrp="1"/>
          </p:cNvSpPr>
          <p:nvPr>
            <p:ph type="title"/>
          </p:nvPr>
        </p:nvSpPr>
        <p:spPr>
          <a:xfrm>
            <a:off x="838200" y="365126"/>
            <a:ext cx="10515600" cy="960438"/>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Introducing language change</a:t>
            </a:r>
            <a:endParaRPr lang="en-FR" sz="4000" dirty="0"/>
          </a:p>
        </p:txBody>
      </p:sp>
      <p:sp>
        <p:nvSpPr>
          <p:cNvPr id="3" name="Content Placeholder 2">
            <a:extLst>
              <a:ext uri="{FF2B5EF4-FFF2-40B4-BE49-F238E27FC236}">
                <a16:creationId xmlns:a16="http://schemas.microsoft.com/office/drawing/2014/main" id="{C50F38B3-E732-9849-A2F6-E5805C5DEB87}"/>
              </a:ext>
            </a:extLst>
          </p:cNvPr>
          <p:cNvSpPr>
            <a:spLocks noGrp="1"/>
          </p:cNvSpPr>
          <p:nvPr>
            <p:ph idx="1"/>
          </p:nvPr>
        </p:nvSpPr>
        <p:spPr>
          <a:xfrm>
            <a:off x="838200" y="1514476"/>
            <a:ext cx="10515600" cy="4841874"/>
          </a:xfrm>
        </p:spPr>
        <p:txBody>
          <a:bodyPr>
            <a:normAutofit/>
          </a:bodyPr>
          <a:lstStyle/>
          <a:p>
            <a:r>
              <a:rPr lang="en-FR" dirty="0">
                <a:solidFill>
                  <a:srgbClr val="002060"/>
                </a:solidFill>
                <a:cs typeface="Arial" panose="020B0604020202020204" pitchFamily="34" charset="0"/>
              </a:rPr>
              <a:t>Hilpert asks us to recall the “cognitive commitment” of cognitive linguistics and to ask ourselves whether in analyzing change we are trying to reconstruct individual minds or to </a:t>
            </a:r>
            <a:r>
              <a:rPr lang="en-US" dirty="0">
                <a:solidFill>
                  <a:srgbClr val="002060"/>
                </a:solidFill>
                <a:cs typeface="Arial" panose="020B0604020202020204" pitchFamily="34" charset="0"/>
              </a:rPr>
              <a:t>offer:</a:t>
            </a:r>
          </a:p>
          <a:p>
            <a:pPr marL="0" indent="0">
              <a:buNone/>
            </a:pPr>
            <a:r>
              <a:rPr lang="en-US" dirty="0">
                <a:solidFill>
                  <a:srgbClr val="002060"/>
                </a:solidFill>
                <a:cs typeface="Arial" panose="020B0604020202020204" pitchFamily="34" charset="0"/>
              </a:rPr>
              <a:t>        </a:t>
            </a:r>
            <a:r>
              <a:rPr lang="en-US" dirty="0">
                <a:solidFill>
                  <a:srgbClr val="00B050"/>
                </a:solidFill>
                <a:cs typeface="Arial" panose="020B0604020202020204" pitchFamily="34" charset="0"/>
              </a:rPr>
              <a:t>“a framework for descriptions of language </a:t>
            </a:r>
          </a:p>
          <a:p>
            <a:pPr marL="0" indent="0">
              <a:buNone/>
            </a:pPr>
            <a:r>
              <a:rPr lang="en-US" dirty="0">
                <a:solidFill>
                  <a:srgbClr val="00B050"/>
                </a:solidFill>
                <a:cs typeface="Arial" panose="020B0604020202020204" pitchFamily="34" charset="0"/>
              </a:rPr>
              <a:t>        change in which discussion of form and </a:t>
            </a:r>
          </a:p>
          <a:p>
            <a:pPr marL="0" indent="0">
              <a:buNone/>
            </a:pPr>
            <a:r>
              <a:rPr lang="en-US" dirty="0">
                <a:solidFill>
                  <a:srgbClr val="00B050"/>
                </a:solidFill>
                <a:cs typeface="Arial" panose="020B0604020202020204" pitchFamily="34" charset="0"/>
              </a:rPr>
              <a:t>        meaning, context … have a natural </a:t>
            </a:r>
          </a:p>
          <a:p>
            <a:pPr marL="0" indent="0">
              <a:buNone/>
            </a:pPr>
            <a:r>
              <a:rPr lang="en-US" dirty="0">
                <a:solidFill>
                  <a:srgbClr val="00B050"/>
                </a:solidFill>
                <a:cs typeface="Arial" panose="020B0604020202020204" pitchFamily="34" charset="0"/>
              </a:rPr>
              <a:t>        central place” </a:t>
            </a:r>
            <a:r>
              <a:rPr lang="en-US" dirty="0">
                <a:solidFill>
                  <a:srgbClr val="002060"/>
                </a:solidFill>
                <a:cs typeface="Arial" panose="020B0604020202020204" pitchFamily="34" charset="0"/>
              </a:rPr>
              <a:t>(Hilpert 2018: 25).</a:t>
            </a:r>
          </a:p>
          <a:p>
            <a:pPr marL="0" indent="0">
              <a:buNone/>
            </a:pPr>
            <a:r>
              <a:rPr lang="en-US" dirty="0">
                <a:solidFill>
                  <a:srgbClr val="002060"/>
                </a:solidFill>
                <a:cs typeface="Arial" panose="020B0604020202020204" pitchFamily="34" charset="0"/>
              </a:rPr>
              <a:t>• I think historical linguists have to do the latter.</a:t>
            </a:r>
          </a:p>
          <a:p>
            <a:pPr marL="0" indent="0">
              <a:buNone/>
            </a:pPr>
            <a:r>
              <a:rPr lang="en-US" dirty="0">
                <a:solidFill>
                  <a:srgbClr val="002060"/>
                </a:solidFill>
                <a:cs typeface="Arial" panose="020B0604020202020204" pitchFamily="34" charset="0"/>
              </a:rPr>
              <a:t>• They also have to identify plausible paths of </a:t>
            </a:r>
          </a:p>
          <a:p>
            <a:pPr marL="0" indent="0">
              <a:buNone/>
            </a:pPr>
            <a:r>
              <a:rPr lang="en-US" dirty="0">
                <a:solidFill>
                  <a:srgbClr val="002060"/>
                </a:solidFill>
                <a:cs typeface="Arial" panose="020B0604020202020204" pitchFamily="34" charset="0"/>
              </a:rPr>
              <a:t>   change,  given the uniformitarian hypothesis.</a:t>
            </a:r>
          </a:p>
          <a:p>
            <a:pPr marL="0" indent="0">
              <a:buNone/>
            </a:pPr>
            <a:endParaRPr lang="en-FR" dirty="0"/>
          </a:p>
        </p:txBody>
      </p:sp>
      <p:sp>
        <p:nvSpPr>
          <p:cNvPr id="4" name="Footer Placeholder 3">
            <a:extLst>
              <a:ext uri="{FF2B5EF4-FFF2-40B4-BE49-F238E27FC236}">
                <a16:creationId xmlns:a16="http://schemas.microsoft.com/office/drawing/2014/main" id="{91A0997D-0234-CD4D-BFEB-6182E9D0DE9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29B3852-694C-9F45-9560-223EFBBA87B0}"/>
              </a:ext>
            </a:extLst>
          </p:cNvPr>
          <p:cNvSpPr>
            <a:spLocks noGrp="1"/>
          </p:cNvSpPr>
          <p:nvPr>
            <p:ph type="sldNum" sz="quarter" idx="12"/>
          </p:nvPr>
        </p:nvSpPr>
        <p:spPr/>
        <p:txBody>
          <a:bodyPr/>
          <a:lstStyle/>
          <a:p>
            <a:fld id="{445D6A16-DBF7-2546-8F64-E616AA8F08E4}" type="slidenum">
              <a:rPr lang="en-FR" smtClean="0"/>
              <a:t>7</a:t>
            </a:fld>
            <a:endParaRPr lang="en-FR"/>
          </a:p>
        </p:txBody>
      </p:sp>
      <p:pic>
        <p:nvPicPr>
          <p:cNvPr id="8" name="Picture 7" descr="A person posing for the camera&#10;&#10;Description automatically generated">
            <a:extLst>
              <a:ext uri="{FF2B5EF4-FFF2-40B4-BE49-F238E27FC236}">
                <a16:creationId xmlns:a16="http://schemas.microsoft.com/office/drawing/2014/main" id="{D9701164-418F-2943-9CCA-3C57D2341F9F}"/>
              </a:ext>
            </a:extLst>
          </p:cNvPr>
          <p:cNvPicPr>
            <a:picLocks noChangeAspect="1"/>
          </p:cNvPicPr>
          <p:nvPr/>
        </p:nvPicPr>
        <p:blipFill>
          <a:blip r:embed="rId2"/>
          <a:stretch>
            <a:fillRect/>
          </a:stretch>
        </p:blipFill>
        <p:spPr>
          <a:xfrm>
            <a:off x="8496300" y="2786063"/>
            <a:ext cx="2857500" cy="3000375"/>
          </a:xfrm>
          <a:prstGeom prst="rect">
            <a:avLst/>
          </a:prstGeom>
        </p:spPr>
      </p:pic>
    </p:spTree>
    <p:extLst>
      <p:ext uri="{BB962C8B-B14F-4D97-AF65-F5344CB8AC3E}">
        <p14:creationId xmlns:p14="http://schemas.microsoft.com/office/powerpoint/2010/main" val="2736172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FAEE-66A4-F842-B5F4-3DE93FCDF49A}"/>
              </a:ext>
            </a:extLst>
          </p:cNvPr>
          <p:cNvSpPr>
            <a:spLocks noGrp="1"/>
          </p:cNvSpPr>
          <p:nvPr>
            <p:ph type="title"/>
          </p:nvPr>
        </p:nvSpPr>
        <p:spPr>
          <a:xfrm>
            <a:off x="838200" y="365126"/>
            <a:ext cx="10515600" cy="761148"/>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Why does language change?</a:t>
            </a:r>
          </a:p>
        </p:txBody>
      </p:sp>
      <p:sp>
        <p:nvSpPr>
          <p:cNvPr id="3" name="Content Placeholder 2">
            <a:extLst>
              <a:ext uri="{FF2B5EF4-FFF2-40B4-BE49-F238E27FC236}">
                <a16:creationId xmlns:a16="http://schemas.microsoft.com/office/drawing/2014/main" id="{D064C073-847D-7741-A5F1-4BD11FA18855}"/>
              </a:ext>
            </a:extLst>
          </p:cNvPr>
          <p:cNvSpPr>
            <a:spLocks noGrp="1"/>
          </p:cNvSpPr>
          <p:nvPr>
            <p:ph idx="1"/>
          </p:nvPr>
        </p:nvSpPr>
        <p:spPr>
          <a:xfrm>
            <a:off x="691445" y="1268898"/>
            <a:ext cx="10515600" cy="4716153"/>
          </a:xfrm>
        </p:spPr>
        <p:txBody>
          <a:bodyPr>
            <a:normAutofit fontScale="92500" lnSpcReduction="10000"/>
          </a:bodyPr>
          <a:lstStyle/>
          <a:p>
            <a:pPr marL="0" indent="0">
              <a:buNone/>
            </a:pPr>
            <a:r>
              <a:rPr lang="en-FR" sz="3000" dirty="0">
                <a:solidFill>
                  <a:srgbClr val="002060"/>
                </a:solidFill>
                <a:cs typeface="Arial" panose="020B0604020202020204" pitchFamily="34" charset="0"/>
              </a:rPr>
              <a:t>Language changes because:</a:t>
            </a:r>
          </a:p>
          <a:p>
            <a:pPr marL="0" indent="0">
              <a:buNone/>
            </a:pPr>
            <a:r>
              <a:rPr lang="en-FR" sz="3000" dirty="0">
                <a:solidFill>
                  <a:srgbClr val="002060"/>
                </a:solidFill>
                <a:cs typeface="Arial" panose="020B0604020202020204" pitchFamily="34" charset="0"/>
              </a:rPr>
              <a:t>• Each language user learns a language.</a:t>
            </a:r>
          </a:p>
          <a:p>
            <a:pPr marL="0" indent="0">
              <a:buNone/>
            </a:pPr>
            <a:r>
              <a:rPr lang="en-FR" sz="3000" dirty="0">
                <a:solidFill>
                  <a:srgbClr val="002060"/>
                </a:solidFill>
                <a:cs typeface="Arial" panose="020B0604020202020204" pitchFamily="34" charset="0"/>
              </a:rPr>
              <a:t>• Individuals (and groups) seek to distinguish themselves by their</a:t>
            </a:r>
          </a:p>
          <a:p>
            <a:pPr marL="0" indent="0">
              <a:buNone/>
            </a:pPr>
            <a:r>
              <a:rPr lang="en-FR" sz="3000" dirty="0">
                <a:solidFill>
                  <a:srgbClr val="002060"/>
                </a:solidFill>
                <a:cs typeface="Arial" panose="020B0604020202020204" pitchFamily="34" charset="0"/>
              </a:rPr>
              <a:t>   use of language.</a:t>
            </a:r>
          </a:p>
          <a:p>
            <a:pPr marL="0" indent="0">
              <a:buNone/>
            </a:pPr>
            <a:r>
              <a:rPr lang="en-FR" sz="3000" dirty="0">
                <a:solidFill>
                  <a:srgbClr val="002060"/>
                </a:solidFill>
                <a:cs typeface="Arial" panose="020B0604020202020204" pitchFamily="34" charset="0"/>
              </a:rPr>
              <a:t>• Language users from different social, cultural, and national</a:t>
            </a:r>
          </a:p>
          <a:p>
            <a:pPr marL="0" indent="0">
              <a:buNone/>
            </a:pPr>
            <a:r>
              <a:rPr lang="en-FR" sz="3000" dirty="0">
                <a:solidFill>
                  <a:srgbClr val="002060"/>
                </a:solidFill>
                <a:cs typeface="Arial" panose="020B0604020202020204" pitchFamily="34" charset="0"/>
              </a:rPr>
              <a:t>   spaces come into contact.</a:t>
            </a:r>
          </a:p>
          <a:p>
            <a:pPr marL="0" indent="0">
              <a:buNone/>
            </a:pPr>
            <a:r>
              <a:rPr lang="en-FR" sz="3000" dirty="0">
                <a:solidFill>
                  <a:srgbClr val="002060"/>
                </a:solidFill>
                <a:cs typeface="Arial" panose="020B0604020202020204" pitchFamily="34" charset="0"/>
              </a:rPr>
              <a:t>• No two language users have exactly the same experience of</a:t>
            </a:r>
          </a:p>
          <a:p>
            <a:pPr marL="0" indent="0">
              <a:buNone/>
            </a:pPr>
            <a:r>
              <a:rPr lang="en-FR" sz="3000" dirty="0">
                <a:solidFill>
                  <a:srgbClr val="002060"/>
                </a:solidFill>
                <a:cs typeface="Arial" panose="020B0604020202020204" pitchFamily="34" charset="0"/>
              </a:rPr>
              <a:t>   language.</a:t>
            </a:r>
          </a:p>
          <a:p>
            <a:pPr marL="0" indent="0">
              <a:buNone/>
            </a:pPr>
            <a:r>
              <a:rPr lang="en-FR" sz="3000" dirty="0">
                <a:solidFill>
                  <a:srgbClr val="002060"/>
                </a:solidFill>
                <a:cs typeface="Arial" panose="020B0604020202020204" pitchFamily="34" charset="0"/>
              </a:rPr>
              <a:t>• Production and perception are not identical; what I or you say or</a:t>
            </a:r>
          </a:p>
          <a:p>
            <a:pPr marL="0" indent="0">
              <a:buNone/>
            </a:pPr>
            <a:r>
              <a:rPr lang="en-FR" sz="3000" dirty="0">
                <a:solidFill>
                  <a:srgbClr val="002060"/>
                </a:solidFill>
                <a:cs typeface="Arial" panose="020B0604020202020204" pitchFamily="34" charset="0"/>
              </a:rPr>
              <a:t>   write may not be understood exactly as it was meant.</a:t>
            </a:r>
          </a:p>
          <a:p>
            <a:pPr marL="0" indent="0">
              <a:buNone/>
            </a:pPr>
            <a:endParaRPr lang="en-FR" dirty="0"/>
          </a:p>
        </p:txBody>
      </p:sp>
      <p:sp>
        <p:nvSpPr>
          <p:cNvPr id="4" name="Footer Placeholder 3">
            <a:extLst>
              <a:ext uri="{FF2B5EF4-FFF2-40B4-BE49-F238E27FC236}">
                <a16:creationId xmlns:a16="http://schemas.microsoft.com/office/drawing/2014/main" id="{8851295E-1E8E-0C41-A1FC-6CF1BA40E66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33E87BC-3549-BF41-9954-CFF390ED44E8}"/>
              </a:ext>
            </a:extLst>
          </p:cNvPr>
          <p:cNvSpPr>
            <a:spLocks noGrp="1"/>
          </p:cNvSpPr>
          <p:nvPr>
            <p:ph type="sldNum" sz="quarter" idx="12"/>
          </p:nvPr>
        </p:nvSpPr>
        <p:spPr/>
        <p:txBody>
          <a:bodyPr/>
          <a:lstStyle/>
          <a:p>
            <a:fld id="{445D6A16-DBF7-2546-8F64-E616AA8F08E4}" type="slidenum">
              <a:rPr lang="en-FR" smtClean="0"/>
              <a:t>8</a:t>
            </a:fld>
            <a:endParaRPr lang="en-FR"/>
          </a:p>
        </p:txBody>
      </p:sp>
    </p:spTree>
    <p:extLst>
      <p:ext uri="{BB962C8B-B14F-4D97-AF65-F5344CB8AC3E}">
        <p14:creationId xmlns:p14="http://schemas.microsoft.com/office/powerpoint/2010/main" val="1330565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930FC-9129-BE4F-B316-D04C1ABA41E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Why does language change?</a:t>
            </a:r>
            <a:endParaRPr lang="en-FR" sz="4000" dirty="0"/>
          </a:p>
        </p:txBody>
      </p:sp>
      <p:sp>
        <p:nvSpPr>
          <p:cNvPr id="3" name="Content Placeholder 2">
            <a:extLst>
              <a:ext uri="{FF2B5EF4-FFF2-40B4-BE49-F238E27FC236}">
                <a16:creationId xmlns:a16="http://schemas.microsoft.com/office/drawing/2014/main" id="{76493795-AA5B-B54E-9D88-493EFDF1B05C}"/>
              </a:ext>
            </a:extLst>
          </p:cNvPr>
          <p:cNvSpPr>
            <a:spLocks noGrp="1"/>
          </p:cNvSpPr>
          <p:nvPr>
            <p:ph idx="1"/>
          </p:nvPr>
        </p:nvSpPr>
        <p:spPr/>
        <p:txBody>
          <a:bodyPr>
            <a:normAutofit lnSpcReduction="10000"/>
          </a:bodyPr>
          <a:lstStyle/>
          <a:p>
            <a:r>
              <a:rPr lang="en-FR" dirty="0">
                <a:solidFill>
                  <a:srgbClr val="002060"/>
                </a:solidFill>
              </a:rPr>
              <a:t>Bybee (2015: 9-10) lists three usage factors that lead to change:</a:t>
            </a:r>
          </a:p>
          <a:p>
            <a:pPr marL="0" indent="0">
              <a:buNone/>
            </a:pPr>
            <a:r>
              <a:rPr lang="en-FR" dirty="0">
                <a:solidFill>
                  <a:srgbClr val="002060"/>
                </a:solidFill>
              </a:rPr>
              <a:t>   - formation of patterns, e.g. </a:t>
            </a:r>
            <a:r>
              <a:rPr lang="en-FR" i="1" dirty="0">
                <a:solidFill>
                  <a:srgbClr val="002060"/>
                </a:solidFill>
              </a:rPr>
              <a:t>good friends </a:t>
            </a:r>
            <a:r>
              <a:rPr lang="en-FR" dirty="0">
                <a:solidFill>
                  <a:srgbClr val="002060"/>
                </a:solidFill>
              </a:rPr>
              <a:t>rather than </a:t>
            </a:r>
            <a:r>
              <a:rPr lang="en-FR" i="1" dirty="0">
                <a:solidFill>
                  <a:srgbClr val="002060"/>
                </a:solidFill>
              </a:rPr>
              <a:t>nice friends.</a:t>
            </a:r>
          </a:p>
          <a:p>
            <a:pPr marL="0" indent="0">
              <a:buNone/>
            </a:pPr>
            <a:r>
              <a:rPr lang="en-FR" dirty="0">
                <a:solidFill>
                  <a:srgbClr val="002060"/>
                </a:solidFill>
              </a:rPr>
              <a:t>   - development of routines (result of repetition), e.g. </a:t>
            </a:r>
            <a:r>
              <a:rPr lang="en-FR" i="1" dirty="0">
                <a:solidFill>
                  <a:srgbClr val="002060"/>
                </a:solidFill>
              </a:rPr>
              <a:t>How are you?</a:t>
            </a:r>
          </a:p>
          <a:p>
            <a:pPr marL="0" indent="0">
              <a:buNone/>
            </a:pPr>
            <a:r>
              <a:rPr lang="en-FR" dirty="0">
                <a:solidFill>
                  <a:srgbClr val="002060"/>
                </a:solidFill>
              </a:rPr>
              <a:t>     (doe</a:t>
            </a:r>
            <a:r>
              <a:rPr lang="en-GB" dirty="0">
                <a:solidFill>
                  <a:srgbClr val="002060"/>
                </a:solidFill>
              </a:rPr>
              <a:t>s </a:t>
            </a:r>
            <a:r>
              <a:rPr lang="en-FR" dirty="0">
                <a:solidFill>
                  <a:srgbClr val="002060"/>
                </a:solidFill>
              </a:rPr>
              <a:t>not require an answer in English, certainly not a detailed</a:t>
            </a:r>
          </a:p>
          <a:p>
            <a:pPr marL="0" indent="0">
              <a:buNone/>
            </a:pPr>
            <a:r>
              <a:rPr lang="en-FR" dirty="0">
                <a:solidFill>
                  <a:srgbClr val="002060"/>
                </a:solidFill>
              </a:rPr>
              <a:t>     one!).</a:t>
            </a:r>
          </a:p>
          <a:p>
            <a:pPr marL="0" indent="0">
              <a:buNone/>
            </a:pPr>
            <a:r>
              <a:rPr lang="en-FR" dirty="0">
                <a:solidFill>
                  <a:srgbClr val="002060"/>
                </a:solidFill>
              </a:rPr>
              <a:t>   - language is used in context, e.g. </a:t>
            </a:r>
            <a:r>
              <a:rPr lang="en-FR" dirty="0">
                <a:solidFill>
                  <a:srgbClr val="00B050"/>
                </a:solidFill>
              </a:rPr>
              <a:t>“If </a:t>
            </a:r>
            <a:r>
              <a:rPr lang="en-FR" i="1" dirty="0">
                <a:solidFill>
                  <a:srgbClr val="00B050"/>
                </a:solidFill>
              </a:rPr>
              <a:t>what’s up? </a:t>
            </a:r>
            <a:r>
              <a:rPr lang="en-GB" dirty="0">
                <a:solidFill>
                  <a:srgbClr val="00B050"/>
                </a:solidFill>
              </a:rPr>
              <a:t>o</a:t>
            </a:r>
            <a:r>
              <a:rPr lang="en-FR" dirty="0">
                <a:solidFill>
                  <a:srgbClr val="00B050"/>
                </a:solidFill>
              </a:rPr>
              <a:t>ccurs frequently as</a:t>
            </a:r>
          </a:p>
          <a:p>
            <a:pPr marL="0" indent="0">
              <a:buNone/>
            </a:pPr>
            <a:r>
              <a:rPr lang="en-FR" dirty="0">
                <a:solidFill>
                  <a:srgbClr val="00B050"/>
                </a:solidFill>
              </a:rPr>
              <a:t>     the first utterance when people meet one another, it becomes a</a:t>
            </a:r>
          </a:p>
          <a:p>
            <a:pPr marL="0" indent="0">
              <a:buNone/>
            </a:pPr>
            <a:r>
              <a:rPr lang="en-FR" dirty="0">
                <a:solidFill>
                  <a:srgbClr val="00B050"/>
                </a:solidFill>
              </a:rPr>
              <a:t>     greeting and no longer requires a literal answer” </a:t>
            </a:r>
            <a:r>
              <a:rPr lang="en-FR" dirty="0">
                <a:solidFill>
                  <a:srgbClr val="002060"/>
                </a:solidFill>
              </a:rPr>
              <a:t>(Bybee 2015: 10).</a:t>
            </a:r>
          </a:p>
          <a:p>
            <a:pPr marL="0" indent="0">
              <a:buNone/>
            </a:pPr>
            <a:r>
              <a:rPr lang="en-FR" dirty="0">
                <a:solidFill>
                  <a:srgbClr val="002060"/>
                </a:solidFill>
              </a:rPr>
              <a:t>• All three factors entail increase in frequency.</a:t>
            </a:r>
          </a:p>
          <a:p>
            <a:pPr marL="0" indent="0">
              <a:buNone/>
            </a:pPr>
            <a:endParaRPr lang="en-FR" dirty="0"/>
          </a:p>
        </p:txBody>
      </p:sp>
      <p:sp>
        <p:nvSpPr>
          <p:cNvPr id="4" name="Footer Placeholder 3">
            <a:extLst>
              <a:ext uri="{FF2B5EF4-FFF2-40B4-BE49-F238E27FC236}">
                <a16:creationId xmlns:a16="http://schemas.microsoft.com/office/drawing/2014/main" id="{6FB634EF-E2A5-A242-BE5F-311E35005C2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372FD176-3034-FA4D-B931-F16BF12F0736}"/>
              </a:ext>
            </a:extLst>
          </p:cNvPr>
          <p:cNvSpPr>
            <a:spLocks noGrp="1"/>
          </p:cNvSpPr>
          <p:nvPr>
            <p:ph type="sldNum" sz="quarter" idx="12"/>
          </p:nvPr>
        </p:nvSpPr>
        <p:spPr/>
        <p:txBody>
          <a:bodyPr/>
          <a:lstStyle/>
          <a:p>
            <a:fld id="{445D6A16-DBF7-2546-8F64-E616AA8F08E4}" type="slidenum">
              <a:rPr lang="en-FR" smtClean="0"/>
              <a:t>9</a:t>
            </a:fld>
            <a:endParaRPr lang="en-FR"/>
          </a:p>
        </p:txBody>
      </p:sp>
    </p:spTree>
    <p:extLst>
      <p:ext uri="{BB962C8B-B14F-4D97-AF65-F5344CB8AC3E}">
        <p14:creationId xmlns:p14="http://schemas.microsoft.com/office/powerpoint/2010/main" val="31560464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2020</TotalTime>
  <Words>6938</Words>
  <Application>Microsoft Macintosh PowerPoint</Application>
  <PresentationFormat>Widescreen</PresentationFormat>
  <Paragraphs>597</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Algerian</vt:lpstr>
      <vt:lpstr>APPLE CHANCERY</vt:lpstr>
      <vt:lpstr>APPLE CHANCERY</vt:lpstr>
      <vt:lpstr>Arial</vt:lpstr>
      <vt:lpstr>Calibri</vt:lpstr>
      <vt:lpstr>Calibri Light</vt:lpstr>
      <vt:lpstr>Office Theme</vt:lpstr>
      <vt:lpstr>    Putting pragmatics into  Construction Grammar:  The development of DISCOURSE STRUCTURING Markers in English</vt:lpstr>
      <vt:lpstr>Outline</vt:lpstr>
      <vt:lpstr>Outline</vt:lpstr>
      <vt:lpstr>Introducing language change</vt:lpstr>
      <vt:lpstr>Introducing language change</vt:lpstr>
      <vt:lpstr>Introducing language change</vt:lpstr>
      <vt:lpstr>Introducing language change</vt:lpstr>
      <vt:lpstr>Why does language change?</vt:lpstr>
      <vt:lpstr>Why does language change?</vt:lpstr>
      <vt:lpstr>What changes?</vt:lpstr>
      <vt:lpstr>What changes?</vt:lpstr>
      <vt:lpstr>Innovation vs.change</vt:lpstr>
      <vt:lpstr>Gradual vs. instantaneous change</vt:lpstr>
      <vt:lpstr>Gradual vs. instantaneous change</vt:lpstr>
      <vt:lpstr>Gradual vs. instantaneous change</vt:lpstr>
      <vt:lpstr>Gradual vs. instantaneous change</vt:lpstr>
      <vt:lpstr>Mechanisms of change: neoanalysis</vt:lpstr>
      <vt:lpstr>Mechanisms of change: neoanalysis</vt:lpstr>
      <vt:lpstr>Mechanisms of change: neoanalysis</vt:lpstr>
      <vt:lpstr>Mechanisms of change: analogy</vt:lpstr>
      <vt:lpstr>Mechanisms of change: analogy</vt:lpstr>
      <vt:lpstr>Mechanisms of change: analogy</vt:lpstr>
      <vt:lpstr>Mechanisms of change: analogy</vt:lpstr>
      <vt:lpstr>Mechanisms of change: borrowing</vt:lpstr>
      <vt:lpstr>Mechanisms: pragmatic inferencing</vt:lpstr>
      <vt:lpstr>Mechanisms: pragmatic inferencing</vt:lpstr>
      <vt:lpstr>Mechanisms: pragmatic inferencing</vt:lpstr>
      <vt:lpstr>Mechanisms of change: pragmatic inferencing</vt:lpstr>
      <vt:lpstr>Mechanisms of change: pragmatic inferencing</vt:lpstr>
      <vt:lpstr>Subjectification</vt:lpstr>
      <vt:lpstr>Subjectification</vt:lpstr>
      <vt:lpstr>Subjectification</vt:lpstr>
      <vt:lpstr>Intersubjectification</vt:lpstr>
      <vt:lpstr>Intersubjectification</vt:lpstr>
      <vt:lpstr>Summary</vt:lpstr>
      <vt:lpstr>     PART 2B:  ConstructionalIzation and constructional changes  </vt:lpstr>
      <vt:lpstr>Background</vt:lpstr>
      <vt:lpstr>Context</vt:lpstr>
      <vt:lpstr>Constructionalization in T&amp;T</vt:lpstr>
      <vt:lpstr>Constructional changes</vt:lpstr>
      <vt:lpstr>Critiquing the distinction</vt:lpstr>
      <vt:lpstr>Critiquing the distinction</vt:lpstr>
      <vt:lpstr>Critiquing the distinction</vt:lpstr>
      <vt:lpstr>Critiquing the distinction</vt:lpstr>
      <vt:lpstr>A revised characterization</vt:lpstr>
      <vt:lpstr>A revised characterization</vt:lpstr>
      <vt:lpstr>Pre-constructionalization</vt:lpstr>
      <vt:lpstr>Pre-constructionalization</vt:lpstr>
      <vt:lpstr>Pre-constructionalization</vt:lpstr>
      <vt:lpstr>Pre-constructionalization</vt:lpstr>
      <vt:lpstr>Post-constructionalization</vt:lpstr>
      <vt:lpstr>Post-constructionalization</vt:lpstr>
      <vt:lpstr>Post-constructionalization</vt:lpstr>
      <vt:lpstr>Model of the development of BE going to V</vt:lpstr>
      <vt:lpstr>Model of the development of BE going to V</vt:lpstr>
      <vt:lpstr>Constructional changes</vt:lpstr>
      <vt:lpstr>Summary</vt:lpstr>
      <vt:lpstr>What comes next?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Putting pragmatics into  Construction Grammar:  The development of Discourse Structuring Markers in English</dc:title>
  <dc:creator>Elizabeth Traugott</dc:creator>
  <cp:lastModifiedBy>Elizabeth Traugott</cp:lastModifiedBy>
  <cp:revision>409</cp:revision>
  <cp:lastPrinted>2020-10-29T06:10:28Z</cp:lastPrinted>
  <dcterms:created xsi:type="dcterms:W3CDTF">2020-10-27T04:06:03Z</dcterms:created>
  <dcterms:modified xsi:type="dcterms:W3CDTF">2021-05-10T23:18:11Z</dcterms:modified>
</cp:coreProperties>
</file>