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5"/>
  </p:notesMasterIdLst>
  <p:sldIdLst>
    <p:sldId id="256" r:id="rId2"/>
    <p:sldId id="317" r:id="rId3"/>
    <p:sldId id="318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6" r:id="rId12"/>
    <p:sldId id="267" r:id="rId13"/>
    <p:sldId id="272" r:id="rId14"/>
    <p:sldId id="273" r:id="rId15"/>
    <p:sldId id="274" r:id="rId16"/>
    <p:sldId id="265" r:id="rId17"/>
    <p:sldId id="269" r:id="rId18"/>
    <p:sldId id="264" r:id="rId19"/>
    <p:sldId id="281" r:id="rId20"/>
    <p:sldId id="280" r:id="rId21"/>
    <p:sldId id="276" r:id="rId22"/>
    <p:sldId id="275" r:id="rId23"/>
    <p:sldId id="309" r:id="rId24"/>
    <p:sldId id="316" r:id="rId25"/>
    <p:sldId id="310" r:id="rId26"/>
    <p:sldId id="311" r:id="rId27"/>
    <p:sldId id="313" r:id="rId28"/>
    <p:sldId id="270" r:id="rId29"/>
    <p:sldId id="278" r:id="rId30"/>
    <p:sldId id="279" r:id="rId31"/>
    <p:sldId id="277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68" r:id="rId41"/>
    <p:sldId id="292" r:id="rId42"/>
    <p:sldId id="314" r:id="rId43"/>
    <p:sldId id="320" r:id="rId44"/>
    <p:sldId id="290" r:id="rId45"/>
    <p:sldId id="291" r:id="rId46"/>
    <p:sldId id="293" r:id="rId47"/>
    <p:sldId id="294" r:id="rId48"/>
    <p:sldId id="271" r:id="rId49"/>
    <p:sldId id="295" r:id="rId50"/>
    <p:sldId id="296" r:id="rId51"/>
    <p:sldId id="297" r:id="rId52"/>
    <p:sldId id="298" r:id="rId53"/>
    <p:sldId id="299" r:id="rId54"/>
    <p:sldId id="300" r:id="rId55"/>
    <p:sldId id="301" r:id="rId56"/>
    <p:sldId id="302" r:id="rId57"/>
    <p:sldId id="303" r:id="rId58"/>
    <p:sldId id="304" r:id="rId59"/>
    <p:sldId id="305" r:id="rId60"/>
    <p:sldId id="306" r:id="rId61"/>
    <p:sldId id="307" r:id="rId62"/>
    <p:sldId id="308" r:id="rId63"/>
    <p:sldId id="319" r:id="rId64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479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4BCAED-E95F-104C-8861-32FC9B072BD1}" type="datetimeFigureOut">
              <a:rPr lang="en-FR" smtClean="0"/>
              <a:t>11/05/2021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D7DC2-90DD-D547-821E-B040C60546E9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85083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D7DC2-90DD-D547-821E-B040C60546E9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36100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D7DC2-90DD-D547-821E-B040C60546E9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98682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D7DC2-90DD-D547-821E-B040C60546E9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61623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B88AE-B500-5241-A747-C4E0179A0A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7A1032-8FF6-2246-BF2B-00D35A9B6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248168-0D59-8847-B98E-A5C5C517F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00C51-33EC-B948-8460-221DC05D9F5F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A7452-E90B-A24B-8CFA-770765190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A58C7A-BC38-794C-8A6E-D247DDB97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30445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7A2EF-9157-9242-A7DF-3DB2582E2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FEE4C-81C6-654D-BEFE-7842BBE5C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AC5F7E-4505-D54A-824A-96569DB2A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7BC9B-EDB4-794E-8732-3FBD87847703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EEC1F-1473-E342-825B-E6F6699AE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22003-DD63-CD47-B625-8E2FE8F31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008930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45537D-B106-7440-B9F1-4C8F9416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93FAAC-2EB4-B44B-A2BD-E01F26E89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18E6D-ECD4-2240-99EC-F5662FDD4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4BF77-F94C-964A-AF54-9229AFBEBEEA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C80411-AF9C-3445-8080-ABF64DF09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9B921-662A-4043-8082-24A085F7E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2412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228F4-430F-5F47-9691-42B009F45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2B044-D849-BF41-8885-540D72EA0E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E7B8E-DE10-D949-B109-B640F906D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D1D10-4918-0443-8C2E-4A9072EEE8F8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CCB7A-E2A0-5444-8E1E-930B682EF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0EF93-2179-F743-93F5-D10B8F8C3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78552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BEA08-9D84-8E45-8448-9BD93AA04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D02357-D59E-2D41-A47A-E932B0BFDC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78D070-8EAC-E840-828E-E4A0FBDB9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4FDF0-3D75-1A41-8455-1E86AA406517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261365-D09B-E841-A56F-6B075584C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DC001-8268-7D40-9CD3-B0A128826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8496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133B5-4C39-3548-8C5B-229BAD9DF3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89FE0-F98C-CB4D-BC88-01A3B01894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75FD4-5CDB-A742-8C14-4F127EC90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F0438C-EB03-2E40-B5DA-B4C4D109C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76135-1660-C040-B1AD-B765E9F04ED8}" type="datetime1">
              <a:rPr lang="fr-FR" smtClean="0"/>
              <a:t>11/05/2021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37CD3-5B8A-E146-89ED-8FCAB8146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EB6B5-1A37-F740-AA75-AB5EFE64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23167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FD1C6-FED1-5A43-8B2B-2519B2765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B61734-D90C-7A46-AC25-B3F575EA3D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ABC13F-C548-264F-A861-7F20E66705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3FD26D-471B-8A40-BA92-08F71754C5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F1A2E3-DF7F-3248-93AC-07E69670BC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81E014-5D8E-5C4D-98BD-51B35597A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46A1-0DBD-4044-9291-D3DE4972EF5C}" type="datetime1">
              <a:rPr lang="fr-FR" smtClean="0"/>
              <a:t>11/05/2021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A4FEEB-6170-9047-9EB5-1F061C579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838323-3526-2048-BD2B-EDE6B0C67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5173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22A95-C2E9-4444-BF2B-75E033272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C7A83F-AECB-7348-99B9-DD849863F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F742C-3C89-9641-954D-E673EBBE87BC}" type="datetime1">
              <a:rPr lang="fr-FR" smtClean="0"/>
              <a:t>11/05/2021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C85DFD-3271-CA4E-8BA4-4E38DB008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805244-51D9-ED40-81F2-7C82640FC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49546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5517FE-A085-6F4D-94DB-41D5B3BC3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98BA4-80E3-9F4B-9321-3580E2C88D3C}" type="datetime1">
              <a:rPr lang="fr-FR" smtClean="0"/>
              <a:t>11/05/2021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FDC7A7-D79C-E44F-BAF3-59E87C052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42F256-89CB-0F4D-A22E-6F79B71DF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4543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520E-49E0-6349-B1DB-97DDB40F5C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8E38F-B5FF-8C4A-8F51-ABA104A61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DA41F8-D79A-F647-8AE9-AB7BF5615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8671AA-1907-7D42-9DC0-E7026DF87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E46F-52FD-B04E-9EFC-070CFEAE19CF}" type="datetime1">
              <a:rPr lang="fr-FR" smtClean="0"/>
              <a:t>11/05/2021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48F2CD-6900-CE45-A8AB-58F568F4B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6FC96-9D0E-8040-9456-CAD0FABD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46111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E9E56-FCF4-E34E-BA51-FEB5F74A6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91EC6D-4696-2848-8A75-2518257913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BD5FB-33F6-5F4B-A682-0AA35413D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043943-F235-0D4E-9C06-59AB12381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FE45-4DAD-9E4A-9E48-AAF89ACAF5B5}" type="datetime1">
              <a:rPr lang="fr-FR" smtClean="0"/>
              <a:t>11/05/2021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D9A73B-56F4-B743-B86F-4C2574D1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573057-882A-2041-886E-46DB45925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51501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4B1ABF-11BB-D544-840B-00445AA8D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4BAA9C-0A81-C248-9DB5-9E82880E2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B8D6CD-B35D-8148-BCAB-059F1DBA22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5113B-29C9-B642-B5FE-90981402DB6D}" type="datetime1">
              <a:rPr lang="fr-FR" smtClean="0"/>
              <a:t>11/05/2021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F8F6C-882E-4843-B8C7-8D6A984C8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1AD8B-43DD-7E47-8632-C3E4307A38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43408-31DC-0644-BCEF-CFD339E5E5B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93973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raugott@stanford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F11E4-203A-F84A-BF32-2A4612370B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24395"/>
            <a:ext cx="9144000" cy="2785568"/>
          </a:xfrm>
        </p:spPr>
        <p:txBody>
          <a:bodyPr>
            <a:noAutofit/>
          </a:bodyPr>
          <a:lstStyle/>
          <a:p>
            <a:br>
              <a:rPr lang="en-FR" sz="36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Putting pragmatics into </a:t>
            </a:r>
            <a:b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4400" dirty="0">
                <a:solidFill>
                  <a:srgbClr val="7030A0"/>
                </a:solidFill>
                <a:latin typeface="Algerian" pitchFamily="82" charset="77"/>
                <a:cs typeface="Algerian" panose="020F0502020204030204" pitchFamily="34" charset="0"/>
              </a:rPr>
              <a:t>Construction Grammar: </a:t>
            </a:r>
            <a:br>
              <a:rPr lang="en-FR" sz="3600" dirty="0">
                <a:latin typeface="Algerian" pitchFamily="82" charset="77"/>
                <a:cs typeface="Algerian" panose="020F0502020204030204" pitchFamily="34" charset="0"/>
              </a:rPr>
            </a:br>
            <a:r>
              <a:rPr lang="en-FR" sz="3600" dirty="0">
                <a:solidFill>
                  <a:srgbClr val="0070C0"/>
                </a:solidFill>
                <a:latin typeface="Algerian" pitchFamily="82" charset="77"/>
                <a:cs typeface="Al Bayan Plain" pitchFamily="2" charset="-78"/>
              </a:rPr>
              <a:t>The development of discourse structuring Markers in English</a:t>
            </a:r>
            <a:endParaRPr lang="en-FR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EBD85E-E987-BA4C-8306-C03E7DA97C5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FR" sz="11200" dirty="0">
                <a:solidFill>
                  <a:srgbClr val="7030A0"/>
                </a:solidFill>
                <a:latin typeface="Algerian" pitchFamily="82" charset="77"/>
              </a:rPr>
              <a:t>CIFCL-20, LECTURE 3A. GRammaticalization</a:t>
            </a:r>
          </a:p>
          <a:p>
            <a:pPr algn="r"/>
            <a:endParaRPr lang="en-FR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FR" sz="7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Elizabeth Closs Traugott</a:t>
            </a:r>
          </a:p>
          <a:p>
            <a:pPr algn="r"/>
            <a:r>
              <a:rPr lang="en-FR" sz="7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traugott@stanford.edu</a:t>
            </a:r>
            <a:endParaRPr lang="en-FR" sz="7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FR" sz="7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12th 2021 </a:t>
            </a:r>
          </a:p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76764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3423F-B39B-9B47-B878-DDF22C0D2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502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EC8C6-4B94-514A-9D2E-03A985EE94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5014912"/>
          </a:xfrm>
        </p:spPr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these definitions have some kind of inbuilt hypothesis about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directionality and grammaticality.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Heine &amp; Kuteva (2002), Kuteva et al. (2019) explicitly refer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“unidirectionality”.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As a strong hypothesis, unidirectionality is testable. This is one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eason why it has been so attractive.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EF493-97FA-F441-8D1D-07AECB16C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09919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E932C-24D4-2444-AA53-F3DB3AAAA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358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637AC-B8D9-664C-A076-2981125A1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5348"/>
            <a:ext cx="10515600" cy="4901616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Lehmann (2015[1995]) provides a detailed account of Gzn </a:t>
            </a:r>
            <a:b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“parameters” or “scales”. No single one accounts for Gzn.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 parameters are 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“not processes but properties of signs…Strictly speaking, what these parameters jointly identify is not the grammaticalization but the autonomy or, conversely the grammaticality of a sign, that is, the degree to which it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grammaticalized”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(Lehmann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2015[1995]: 132).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Therefore they are really parameters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of grammaticality.</a:t>
            </a:r>
          </a:p>
          <a:p>
            <a:pPr marL="0" indent="0">
              <a:buNone/>
            </a:pPr>
            <a:r>
              <a:rPr lang="en-FR" dirty="0"/>
              <a:t>  						</a:t>
            </a:r>
          </a:p>
        </p:txBody>
      </p:sp>
      <p:pic>
        <p:nvPicPr>
          <p:cNvPr id="5" name="Picture 4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20C01B39-1208-3C41-956C-A3963095B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6375" y="3597278"/>
            <a:ext cx="2528888" cy="25796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11950C-38DB-0B44-886B-20152EE47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163542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8D640-2D4E-F643-807A-DF7DD224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686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6A3D97-9245-7343-8E1D-3DFF75F78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3632"/>
            <a:ext cx="10515600" cy="4793331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The parameters are summarized abstractly (Lehmann 2015[1995]:132) in Table 1: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  Table 1. Parameters of Grammaticalization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                    			</a:t>
            </a: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AXIS 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   PARAMETER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			PARADIGMATIC	 	SYNTAGMATIC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   WEIGHT		integrity			structural scope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   COHESION		paradigmaticity		bondedness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2060"/>
                </a:solidFill>
                <a:cs typeface="Arial" panose="020B0604020202020204" pitchFamily="34" charset="0"/>
              </a:rPr>
              <a:t>   VARIABILITY 		paradigmatic variability	syntagmatic variability</a:t>
            </a:r>
          </a:p>
          <a:p>
            <a:r>
              <a:rPr lang="en-FR" dirty="0">
                <a:solidFill>
                  <a:srgbClr val="002060"/>
                </a:solidFill>
              </a:rPr>
              <a:t>See Jakobson (1956) on paradigmatic vs. syntagmatic axes.</a:t>
            </a:r>
          </a:p>
          <a:p>
            <a:endParaRPr lang="en-FR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09E9BB7-2289-A640-8971-FBDDF098F4C0}"/>
              </a:ext>
            </a:extLst>
          </p:cNvPr>
          <p:cNvCxnSpPr/>
          <p:nvPr/>
        </p:nvCxnSpPr>
        <p:spPr>
          <a:xfrm>
            <a:off x="3230088" y="3429000"/>
            <a:ext cx="67808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6D2E897-659F-E744-B4F4-30AAF9191227}"/>
              </a:ext>
            </a:extLst>
          </p:cNvPr>
          <p:cNvCxnSpPr/>
          <p:nvPr/>
        </p:nvCxnSpPr>
        <p:spPr>
          <a:xfrm>
            <a:off x="1270660" y="4085111"/>
            <a:ext cx="86452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0638E9-0F1E-564E-BE90-435B82F6C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456158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4A659-5A6E-3E40-9A20-73D009E753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8764"/>
            <a:ext cx="10515600" cy="5678199"/>
          </a:xfrm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000" b="1" dirty="0">
                <a:solidFill>
                  <a:srgbClr val="002060"/>
                </a:solidFill>
              </a:rPr>
              <a:t>Table1. «</a:t>
            </a:r>
            <a:r>
              <a:rPr lang="fr-FR" sz="2000" b="1" dirty="0" err="1">
                <a:solidFill>
                  <a:srgbClr val="002060"/>
                </a:solidFill>
              </a:rPr>
              <a:t>Correlation</a:t>
            </a:r>
            <a:r>
              <a:rPr lang="fr-FR" sz="2000" b="1" dirty="0">
                <a:solidFill>
                  <a:srgbClr val="002060"/>
                </a:solidFill>
              </a:rPr>
              <a:t> of grammaticalization </a:t>
            </a:r>
            <a:r>
              <a:rPr lang="fr-FR" sz="2000" b="1" dirty="0" err="1">
                <a:solidFill>
                  <a:srgbClr val="002060"/>
                </a:solidFill>
              </a:rPr>
              <a:t>parameters</a:t>
            </a:r>
            <a:r>
              <a:rPr lang="fr-FR" sz="2000" b="1" dirty="0">
                <a:solidFill>
                  <a:srgbClr val="002060"/>
                </a:solidFill>
              </a:rPr>
              <a:t>» </a:t>
            </a:r>
            <a:r>
              <a:rPr lang="fr-FR" sz="2000" dirty="0">
                <a:solidFill>
                  <a:srgbClr val="002060"/>
                </a:solidFill>
              </a:rPr>
              <a:t>(</a:t>
            </a:r>
            <a:r>
              <a:rPr lang="fr-FR" sz="2000" dirty="0" err="1">
                <a:solidFill>
                  <a:srgbClr val="002060"/>
                </a:solidFill>
              </a:rPr>
              <a:t>based</a:t>
            </a:r>
            <a:r>
              <a:rPr lang="fr-FR" sz="2000" dirty="0">
                <a:solidFill>
                  <a:srgbClr val="002060"/>
                </a:solidFill>
              </a:rPr>
              <a:t> on Lehmann (2015[1995):174)</a:t>
            </a:r>
            <a:endParaRPr lang="fr-FR" sz="2000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b="1" dirty="0" err="1">
                <a:solidFill>
                  <a:srgbClr val="002060"/>
                </a:solidFill>
              </a:rPr>
              <a:t>Parameter</a:t>
            </a:r>
            <a:r>
              <a:rPr lang="fr-FR" sz="2000" b="1" dirty="0">
                <a:solidFill>
                  <a:srgbClr val="002060"/>
                </a:solidFill>
              </a:rPr>
              <a:t>	</a:t>
            </a:r>
            <a:r>
              <a:rPr lang="fr-FR" sz="2000" b="1" dirty="0" err="1">
                <a:solidFill>
                  <a:srgbClr val="002060"/>
                </a:solidFill>
              </a:rPr>
              <a:t>Weak</a:t>
            </a:r>
            <a:r>
              <a:rPr lang="fr-FR" sz="2000" b="1" dirty="0">
                <a:solidFill>
                  <a:srgbClr val="002060"/>
                </a:solidFill>
              </a:rPr>
              <a:t> Gzn		</a:t>
            </a:r>
            <a:r>
              <a:rPr lang="fr-FR" sz="2000" b="1" dirty="0" err="1">
                <a:solidFill>
                  <a:srgbClr val="0070C0"/>
                </a:solidFill>
              </a:rPr>
              <a:t>Process</a:t>
            </a:r>
            <a:r>
              <a:rPr lang="fr-FR" sz="2000" b="1" dirty="0">
                <a:solidFill>
                  <a:srgbClr val="002060"/>
                </a:solidFill>
              </a:rPr>
              <a:t>		  </a:t>
            </a:r>
            <a:r>
              <a:rPr lang="fr-FR" sz="2000" b="1" dirty="0" err="1">
                <a:solidFill>
                  <a:srgbClr val="002060"/>
                </a:solidFill>
              </a:rPr>
              <a:t>Strong</a:t>
            </a:r>
            <a:r>
              <a:rPr lang="fr-FR" sz="2000" b="1" dirty="0">
                <a:solidFill>
                  <a:srgbClr val="002060"/>
                </a:solidFill>
              </a:rPr>
              <a:t> Gzn</a:t>
            </a: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 err="1">
                <a:solidFill>
                  <a:srgbClr val="FF0000"/>
                </a:solidFill>
              </a:rPr>
              <a:t>Integrity</a:t>
            </a:r>
            <a:r>
              <a:rPr lang="fr-FR" sz="2000" dirty="0">
                <a:solidFill>
                  <a:srgbClr val="FF0000"/>
                </a:solidFill>
              </a:rPr>
              <a:t>	          bundle </a:t>
            </a:r>
            <a:r>
              <a:rPr lang="fr-FR" sz="2000" dirty="0" err="1">
                <a:solidFill>
                  <a:srgbClr val="FF0000"/>
                </a:solidFill>
              </a:rPr>
              <a:t>semantic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features</a:t>
            </a:r>
            <a:r>
              <a:rPr lang="fr-FR" sz="2000" dirty="0">
                <a:solidFill>
                  <a:srgbClr val="FF0000"/>
                </a:solidFill>
              </a:rPr>
              <a:t>;	attrition		  few </a:t>
            </a:r>
            <a:r>
              <a:rPr lang="fr-FR" sz="2000" dirty="0" err="1">
                <a:solidFill>
                  <a:srgbClr val="FF0000"/>
                </a:solidFill>
              </a:rPr>
              <a:t>semantic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features</a:t>
            </a:r>
            <a:r>
              <a:rPr lang="fr-FR" sz="2000" dirty="0">
                <a:solidFill>
                  <a:srgbClr val="FF0000"/>
                </a:solidFill>
              </a:rPr>
              <a:t>,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FF0000"/>
                </a:solidFill>
              </a:rPr>
              <a:t>	                </a:t>
            </a:r>
            <a:r>
              <a:rPr lang="fr-FR" sz="2000" dirty="0" err="1">
                <a:solidFill>
                  <a:srgbClr val="FF0000"/>
                </a:solidFill>
              </a:rPr>
              <a:t>possibly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polysyllabic</a:t>
            </a:r>
            <a:r>
              <a:rPr lang="fr-FR" sz="2000" dirty="0">
                <a:solidFill>
                  <a:srgbClr val="FF0000"/>
                </a:solidFill>
              </a:rPr>
              <a:t>			        </a:t>
            </a:r>
            <a:r>
              <a:rPr lang="fr-FR" sz="2000" dirty="0" err="1">
                <a:solidFill>
                  <a:srgbClr val="FF0000"/>
                </a:solidFill>
              </a:rPr>
              <a:t>monosegmental</a:t>
            </a:r>
            <a:endParaRPr lang="fr-FR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000" dirty="0" err="1">
                <a:solidFill>
                  <a:srgbClr val="002060"/>
                </a:solidFill>
              </a:rPr>
              <a:t>Paradigmat</a:t>
            </a:r>
            <a:r>
              <a:rPr lang="fr-FR" sz="2000" dirty="0">
                <a:solidFill>
                  <a:srgbClr val="002060"/>
                </a:solidFill>
              </a:rPr>
              <a:t>-    item </a:t>
            </a:r>
            <a:r>
              <a:rPr lang="fr-FR" sz="2000" dirty="0" err="1">
                <a:solidFill>
                  <a:srgbClr val="002060"/>
                </a:solidFill>
              </a:rPr>
              <a:t>participates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loosely</a:t>
            </a:r>
            <a:r>
              <a:rPr lang="fr-FR" sz="2000" dirty="0">
                <a:solidFill>
                  <a:srgbClr val="002060"/>
                </a:solidFill>
              </a:rPr>
              <a:t>	</a:t>
            </a:r>
            <a:r>
              <a:rPr lang="fr-FR" sz="2000" dirty="0">
                <a:solidFill>
                  <a:srgbClr val="0070C0"/>
                </a:solidFill>
              </a:rPr>
              <a:t>paradigmatization</a:t>
            </a:r>
            <a:r>
              <a:rPr lang="fr-FR" sz="2000" dirty="0">
                <a:solidFill>
                  <a:srgbClr val="002060"/>
                </a:solidFill>
              </a:rPr>
              <a:t>  </a:t>
            </a:r>
            <a:r>
              <a:rPr lang="fr-FR" sz="2000" dirty="0" err="1">
                <a:solidFill>
                  <a:srgbClr val="002060"/>
                </a:solidFill>
              </a:rPr>
              <a:t>small</a:t>
            </a:r>
            <a:r>
              <a:rPr lang="fr-FR" sz="2000" dirty="0">
                <a:solidFill>
                  <a:srgbClr val="002060"/>
                </a:solidFill>
              </a:rPr>
              <a:t>, </a:t>
            </a:r>
            <a:r>
              <a:rPr lang="fr-FR" sz="2000" dirty="0" err="1">
                <a:solidFill>
                  <a:srgbClr val="002060"/>
                </a:solidFill>
              </a:rPr>
              <a:t>tightly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integrated</a:t>
            </a:r>
            <a:r>
              <a:rPr lang="fr-FR" sz="2000" dirty="0">
                <a:solidFill>
                  <a:srgbClr val="002060"/>
                </a:solidFill>
              </a:rPr>
              <a:t>	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     </a:t>
            </a:r>
            <a:r>
              <a:rPr lang="fr-FR" sz="2000" dirty="0" err="1">
                <a:solidFill>
                  <a:srgbClr val="002060"/>
                </a:solidFill>
              </a:rPr>
              <a:t>icity</a:t>
            </a:r>
            <a:r>
              <a:rPr lang="fr-FR" sz="2000" dirty="0">
                <a:solidFill>
                  <a:srgbClr val="002060"/>
                </a:solidFill>
              </a:rPr>
              <a:t>	                in </a:t>
            </a:r>
            <a:r>
              <a:rPr lang="fr-FR" sz="2000" dirty="0" err="1">
                <a:solidFill>
                  <a:srgbClr val="002060"/>
                </a:solidFill>
              </a:rPr>
              <a:t>semantic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field</a:t>
            </a:r>
            <a:r>
              <a:rPr lang="fr-FR" sz="2000" dirty="0">
                <a:solidFill>
                  <a:srgbClr val="002060"/>
                </a:solidFill>
              </a:rPr>
              <a:t>				         </a:t>
            </a:r>
            <a:r>
              <a:rPr lang="fr-FR" sz="2000" dirty="0" err="1">
                <a:solidFill>
                  <a:srgbClr val="002060"/>
                </a:solidFill>
              </a:rPr>
              <a:t>paradigm</a:t>
            </a: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 err="1">
                <a:solidFill>
                  <a:srgbClr val="002060"/>
                </a:solidFill>
              </a:rPr>
              <a:t>Paradigmatic</a:t>
            </a:r>
            <a:r>
              <a:rPr lang="fr-FR" sz="2000" dirty="0">
                <a:solidFill>
                  <a:srgbClr val="002060"/>
                </a:solidFill>
              </a:rPr>
              <a:t>   free </a:t>
            </a:r>
            <a:r>
              <a:rPr lang="fr-FR" sz="2000" dirty="0" err="1">
                <a:solidFill>
                  <a:srgbClr val="002060"/>
                </a:solidFill>
              </a:rPr>
              <a:t>choice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acc</a:t>
            </a:r>
            <a:r>
              <a:rPr lang="fr-FR" sz="2000" dirty="0">
                <a:solidFill>
                  <a:srgbClr val="002060"/>
                </a:solidFill>
              </a:rPr>
              <a:t>. to 		</a:t>
            </a:r>
            <a:r>
              <a:rPr lang="fr-FR" sz="2000" dirty="0">
                <a:solidFill>
                  <a:srgbClr val="0070C0"/>
                </a:solidFill>
              </a:rPr>
              <a:t>obligatorification</a:t>
            </a:r>
            <a:r>
              <a:rPr lang="fr-FR" sz="2000" dirty="0">
                <a:solidFill>
                  <a:srgbClr val="002060"/>
                </a:solidFill>
              </a:rPr>
              <a:t>	   </a:t>
            </a:r>
            <a:r>
              <a:rPr lang="fr-FR" sz="2000" dirty="0" err="1">
                <a:solidFill>
                  <a:srgbClr val="002060"/>
                </a:solidFill>
              </a:rPr>
              <a:t>choice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systematically</a:t>
            </a: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     </a:t>
            </a:r>
            <a:r>
              <a:rPr lang="fr-FR" sz="2000" dirty="0" err="1">
                <a:solidFill>
                  <a:srgbClr val="002060"/>
                </a:solidFill>
              </a:rPr>
              <a:t>variability</a:t>
            </a:r>
            <a:r>
              <a:rPr lang="fr-FR" sz="2000" dirty="0">
                <a:solidFill>
                  <a:srgbClr val="002060"/>
                </a:solidFill>
              </a:rPr>
              <a:t>         communicative intentions			         </a:t>
            </a:r>
            <a:r>
              <a:rPr lang="fr-FR" sz="2000" dirty="0" err="1">
                <a:solidFill>
                  <a:srgbClr val="002060"/>
                </a:solidFill>
              </a:rPr>
              <a:t>constrained</a:t>
            </a: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FF0000"/>
                </a:solidFill>
              </a:rPr>
              <a:t>Structural        item relates to constituent	condensation	   item modifies </a:t>
            </a:r>
            <a:r>
              <a:rPr lang="fr-FR" sz="2000" dirty="0" err="1">
                <a:solidFill>
                  <a:srgbClr val="FF0000"/>
                </a:solidFill>
              </a:rPr>
              <a:t>word</a:t>
            </a:r>
            <a:r>
              <a:rPr lang="fr-FR" sz="2000" dirty="0">
                <a:solidFill>
                  <a:srgbClr val="FF0000"/>
                </a:solidFill>
              </a:rPr>
              <a:t> or stem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FF0000"/>
                </a:solidFill>
              </a:rPr>
              <a:t>     scope	               of </a:t>
            </a:r>
            <a:r>
              <a:rPr lang="fr-FR" sz="2000" dirty="0" err="1">
                <a:solidFill>
                  <a:srgbClr val="FF0000"/>
                </a:solidFill>
              </a:rPr>
              <a:t>arbitrary</a:t>
            </a:r>
            <a:r>
              <a:rPr lang="fr-FR" sz="2000" dirty="0">
                <a:solidFill>
                  <a:srgbClr val="FF0000"/>
                </a:solidFill>
              </a:rPr>
              <a:t> </a:t>
            </a:r>
            <a:r>
              <a:rPr lang="fr-FR" sz="2000" dirty="0" err="1">
                <a:solidFill>
                  <a:srgbClr val="FF0000"/>
                </a:solidFill>
              </a:rPr>
              <a:t>complexity</a:t>
            </a:r>
            <a:endParaRPr lang="fr-FR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Bondedness    item </a:t>
            </a:r>
            <a:r>
              <a:rPr lang="fr-FR" sz="2000" dirty="0" err="1">
                <a:solidFill>
                  <a:srgbClr val="002060"/>
                </a:solidFill>
              </a:rPr>
              <a:t>is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independently</a:t>
            </a:r>
            <a:r>
              <a:rPr lang="fr-FR" sz="2000" dirty="0">
                <a:solidFill>
                  <a:srgbClr val="002060"/>
                </a:solidFill>
              </a:rPr>
              <a:t>	</a:t>
            </a:r>
            <a:r>
              <a:rPr lang="fr-FR" sz="2000" dirty="0">
                <a:solidFill>
                  <a:srgbClr val="0070C0"/>
                </a:solidFill>
              </a:rPr>
              <a:t>coalescence</a:t>
            </a:r>
            <a:r>
              <a:rPr lang="fr-FR" sz="2000" dirty="0">
                <a:solidFill>
                  <a:srgbClr val="002060"/>
                </a:solidFill>
              </a:rPr>
              <a:t>	   item </a:t>
            </a:r>
            <a:r>
              <a:rPr lang="fr-FR" sz="2000" dirty="0" err="1">
                <a:solidFill>
                  <a:srgbClr val="002060"/>
                </a:solidFill>
              </a:rPr>
              <a:t>is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affix</a:t>
            </a:r>
            <a:r>
              <a:rPr lang="fr-FR" sz="2000" dirty="0">
                <a:solidFill>
                  <a:srgbClr val="002060"/>
                </a:solidFill>
              </a:rPr>
              <a:t> or </a:t>
            </a:r>
            <a:r>
              <a:rPr lang="fr-FR" sz="2000" dirty="0" err="1">
                <a:solidFill>
                  <a:srgbClr val="002060"/>
                </a:solidFill>
              </a:rPr>
              <a:t>even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phonological</a:t>
            </a:r>
            <a:endParaRPr lang="fr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                                </a:t>
            </a:r>
            <a:r>
              <a:rPr lang="fr-FR" sz="2000" dirty="0" err="1">
                <a:solidFill>
                  <a:srgbClr val="002060"/>
                </a:solidFill>
              </a:rPr>
              <a:t>juxtaposed</a:t>
            </a:r>
            <a:r>
              <a:rPr lang="fr-FR" sz="2000" dirty="0">
                <a:solidFill>
                  <a:srgbClr val="002060"/>
                </a:solidFill>
              </a:rPr>
              <a:t>				          </a:t>
            </a:r>
            <a:r>
              <a:rPr lang="fr-FR" sz="2000" dirty="0" err="1">
                <a:solidFill>
                  <a:srgbClr val="002060"/>
                </a:solidFill>
              </a:rPr>
              <a:t>feature</a:t>
            </a:r>
            <a:r>
              <a:rPr lang="fr-FR" sz="2000" dirty="0">
                <a:solidFill>
                  <a:srgbClr val="002060"/>
                </a:solidFill>
              </a:rPr>
              <a:t> of carrier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Syntagmatic    item </a:t>
            </a:r>
            <a:r>
              <a:rPr lang="fr-FR" sz="2000" dirty="0" err="1">
                <a:solidFill>
                  <a:srgbClr val="002060"/>
                </a:solidFill>
              </a:rPr>
              <a:t>can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be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shifted</a:t>
            </a:r>
            <a:r>
              <a:rPr lang="fr-FR" sz="2000" dirty="0">
                <a:solidFill>
                  <a:srgbClr val="002060"/>
                </a:solidFill>
              </a:rPr>
              <a:t> 		</a:t>
            </a:r>
            <a:r>
              <a:rPr lang="fr-FR" sz="2000" dirty="0">
                <a:solidFill>
                  <a:srgbClr val="0070C0"/>
                </a:solidFill>
              </a:rPr>
              <a:t>fixation</a:t>
            </a:r>
            <a:r>
              <a:rPr lang="fr-FR" sz="2000" dirty="0">
                <a:solidFill>
                  <a:srgbClr val="002060"/>
                </a:solidFill>
              </a:rPr>
              <a:t>		   item </a:t>
            </a:r>
            <a:r>
              <a:rPr lang="fr-FR" sz="2000" dirty="0" err="1">
                <a:solidFill>
                  <a:srgbClr val="002060"/>
                </a:solidFill>
              </a:rPr>
              <a:t>occupies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fixed</a:t>
            </a:r>
            <a:r>
              <a:rPr lang="fr-FR" sz="2000" dirty="0">
                <a:solidFill>
                  <a:srgbClr val="002060"/>
                </a:solidFill>
              </a:rPr>
              <a:t> slot</a:t>
            </a:r>
          </a:p>
          <a:p>
            <a:pPr marL="0" indent="0">
              <a:buNone/>
            </a:pPr>
            <a:r>
              <a:rPr lang="fr-FR" sz="2000" dirty="0">
                <a:solidFill>
                  <a:srgbClr val="002060"/>
                </a:solidFill>
              </a:rPr>
              <a:t>     </a:t>
            </a:r>
            <a:r>
              <a:rPr lang="fr-FR" sz="2000" dirty="0" err="1">
                <a:solidFill>
                  <a:srgbClr val="002060"/>
                </a:solidFill>
              </a:rPr>
              <a:t>variability</a:t>
            </a:r>
            <a:r>
              <a:rPr lang="fr-FR" sz="2000" dirty="0">
                <a:solidFill>
                  <a:srgbClr val="002060"/>
                </a:solidFill>
              </a:rPr>
              <a:t>         </a:t>
            </a:r>
            <a:r>
              <a:rPr lang="fr-FR" sz="2000" dirty="0" err="1">
                <a:solidFill>
                  <a:srgbClr val="002060"/>
                </a:solidFill>
              </a:rPr>
              <a:t>around</a:t>
            </a:r>
            <a:r>
              <a:rPr lang="fr-FR" sz="2000" dirty="0">
                <a:solidFill>
                  <a:srgbClr val="002060"/>
                </a:solidFill>
              </a:rPr>
              <a:t> </a:t>
            </a:r>
            <a:r>
              <a:rPr lang="fr-FR" sz="2000" dirty="0" err="1">
                <a:solidFill>
                  <a:srgbClr val="002060"/>
                </a:solidFill>
              </a:rPr>
              <a:t>freely</a:t>
            </a:r>
            <a:endParaRPr lang="en-FR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2D190A-B322-5D4F-BFB5-D060D275A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16592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12D74-2F7A-134B-BEE2-3EAF1D2AD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320" y="136526"/>
            <a:ext cx="10515600" cy="812244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29A0-E38C-D94A-B820-008AB84F1E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8156"/>
            <a:ext cx="10515600" cy="5048807"/>
          </a:xfrm>
        </p:spPr>
        <p:txBody>
          <a:bodyPr>
            <a:noAutofit/>
          </a:bodyPr>
          <a:lstStyle/>
          <a:p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mutually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degree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Gzn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«a </a:t>
            </a:r>
            <a:r>
              <a:rPr lang="fr-F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</a:t>
            </a:r>
            <a:r>
              <a:rPr 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six values» (Lehmann 2015:178[1995:168]).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Lat. </a:t>
            </a:r>
            <a:r>
              <a:rPr lang="en-US" sz="2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dare </a:t>
            </a:r>
            <a:r>
              <a:rPr lang="en-US" sz="2600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habes</a:t>
            </a: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‘give-INF have-2Sg’ &gt; </a:t>
            </a:r>
            <a:r>
              <a:rPr lang="en-US" sz="2600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daras</a:t>
            </a: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‘give:2SgFUT’ 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(7thC </a:t>
            </a:r>
            <a:r>
              <a:rPr lang="en-US" sz="2600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Fredegar’s</a:t>
            </a:r>
            <a:r>
              <a:rPr lang="en-US" sz="26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Chronicle </a:t>
            </a:r>
            <a:r>
              <a:rPr lang="en-US" sz="2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(Franconian)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Loss of autonomy on all 6 parameters.</a:t>
            </a:r>
            <a:endParaRPr lang="fr-FR" sz="2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 loss of integrity: content meaning of ‘</a:t>
            </a:r>
            <a:r>
              <a:rPr lang="en-US" sz="26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en-US" sz="2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‘have’; segments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reduced; 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 relatively free ‘have’ used in tight paradigm; order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en-US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obligatorified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en-US" sz="2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-re </a:t>
            </a:r>
            <a:r>
              <a:rPr lang="en-US" sz="26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habe</a:t>
            </a:r>
            <a:r>
              <a:rPr lang="en-US" sz="26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condensed to modifier of stem, coalesced to affix,</a:t>
            </a:r>
          </a:p>
          <a:p>
            <a:pPr marL="0" indent="0">
              <a:buNone/>
            </a:pPr>
            <a:r>
              <a:rPr lang="en-US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occupies fixed slot.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A5271E-8B13-6D49-B22A-4F698E0AB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857382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0B168-1E54-5C41-8D52-3F5716DFE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66001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BA229-6DF2-1A4B-90B0-8CB7D7595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784"/>
            <a:ext cx="10515600" cy="4918179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The </a:t>
            </a:r>
            <a:r>
              <a:rPr lang="en-US" i="1" dirty="0">
                <a:solidFill>
                  <a:srgbClr val="002060"/>
                </a:solidFill>
              </a:rPr>
              <a:t>-</a:t>
            </a:r>
            <a:r>
              <a:rPr lang="en-US" i="1" dirty="0" err="1">
                <a:solidFill>
                  <a:srgbClr val="002060"/>
                </a:solidFill>
              </a:rPr>
              <a:t>rV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FUT came to be used instead of the older Latin </a:t>
            </a:r>
            <a:r>
              <a:rPr lang="en-US" i="1" dirty="0">
                <a:solidFill>
                  <a:srgbClr val="002060"/>
                </a:solidFill>
              </a:rPr>
              <a:t>-</a:t>
            </a:r>
            <a:r>
              <a:rPr lang="en-US" i="1" dirty="0" err="1">
                <a:solidFill>
                  <a:srgbClr val="002060"/>
                </a:solidFill>
              </a:rPr>
              <a:t>bV</a:t>
            </a:r>
            <a:r>
              <a:rPr lang="en-US" i="1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FUT.</a:t>
            </a:r>
          </a:p>
          <a:p>
            <a:r>
              <a:rPr lang="en-US" dirty="0">
                <a:solidFill>
                  <a:srgbClr val="002060"/>
                </a:solidFill>
              </a:rPr>
              <a:t>Note this new structure is like the old one: </a:t>
            </a:r>
            <a:r>
              <a:rPr lang="en-US" dirty="0" err="1">
                <a:solidFill>
                  <a:srgbClr val="002060"/>
                </a:solidFill>
              </a:rPr>
              <a:t>V:Affix</a:t>
            </a:r>
            <a:r>
              <a:rPr lang="en-US" dirty="0">
                <a:solidFill>
                  <a:srgbClr val="002060"/>
                </a:solidFill>
              </a:rPr>
              <a:t>.</a:t>
            </a:r>
          </a:p>
          <a:p>
            <a:r>
              <a:rPr lang="en-US" dirty="0">
                <a:solidFill>
                  <a:srgbClr val="002060"/>
                </a:solidFill>
              </a:rPr>
              <a:t>Cf. from Fleischman (1982:68).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(2) [The victorious Emperor Justinian demands that the defeated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 Persian King yield his lands]</a:t>
            </a:r>
            <a:endParaRPr lang="fr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      Et </a:t>
            </a:r>
            <a:r>
              <a:rPr lang="en-US" i="1" dirty="0" err="1">
                <a:solidFill>
                  <a:srgbClr val="00B050"/>
                </a:solidFill>
              </a:rPr>
              <a:t>ille</a:t>
            </a:r>
            <a:r>
              <a:rPr lang="en-US" i="1" dirty="0">
                <a:solidFill>
                  <a:srgbClr val="00B050"/>
                </a:solidFill>
              </a:rPr>
              <a:t> </a:t>
            </a:r>
            <a:r>
              <a:rPr lang="en-US" i="1" dirty="0" err="1">
                <a:solidFill>
                  <a:srgbClr val="00B050"/>
                </a:solidFill>
              </a:rPr>
              <a:t>respondebat</a:t>
            </a:r>
            <a:r>
              <a:rPr lang="en-US" i="1" dirty="0">
                <a:solidFill>
                  <a:srgbClr val="00B050"/>
                </a:solidFill>
              </a:rPr>
              <a:t>:</a:t>
            </a:r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i="1" dirty="0">
                <a:solidFill>
                  <a:srgbClr val="00B050"/>
                </a:solidFill>
              </a:rPr>
              <a:t>non </a:t>
            </a:r>
            <a:r>
              <a:rPr lang="en-US" i="1" dirty="0" err="1">
                <a:solidFill>
                  <a:srgbClr val="00B050"/>
                </a:solidFill>
              </a:rPr>
              <a:t>dabo</a:t>
            </a:r>
            <a:endParaRPr lang="fr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 ‘And he (Persian King) answered: not give-1sgFUT’ (‘I won’t give’)</a:t>
            </a:r>
            <a:endParaRPr lang="fr-FR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rgbClr val="00B050"/>
                </a:solidFill>
              </a:rPr>
              <a:t>       </a:t>
            </a:r>
            <a:r>
              <a:rPr lang="en-US" i="1" dirty="0" err="1">
                <a:solidFill>
                  <a:srgbClr val="00B050"/>
                </a:solidFill>
              </a:rPr>
              <a:t>Iustinianus</a:t>
            </a:r>
            <a:r>
              <a:rPr lang="en-US" i="1" dirty="0">
                <a:solidFill>
                  <a:srgbClr val="00B050"/>
                </a:solidFill>
              </a:rPr>
              <a:t> </a:t>
            </a:r>
            <a:r>
              <a:rPr lang="en-US" i="1" dirty="0" err="1">
                <a:solidFill>
                  <a:srgbClr val="00B050"/>
                </a:solidFill>
              </a:rPr>
              <a:t>dicebat</a:t>
            </a:r>
            <a:r>
              <a:rPr lang="en-US" i="1" dirty="0">
                <a:solidFill>
                  <a:srgbClr val="00B050"/>
                </a:solidFill>
              </a:rPr>
              <a:t>: </a:t>
            </a:r>
            <a:r>
              <a:rPr lang="en-US" i="1" dirty="0" err="1">
                <a:solidFill>
                  <a:srgbClr val="00B050"/>
                </a:solidFill>
              </a:rPr>
              <a:t>daras</a:t>
            </a:r>
            <a:endParaRPr lang="fr-FR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    Justinian said: give-2sgFUT (‘you shall/have to give’)</a:t>
            </a:r>
            <a:endParaRPr lang="fr-FR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Old and new expressions coexist; </a:t>
            </a:r>
            <a:r>
              <a:rPr lang="en-US" i="1" dirty="0" err="1">
                <a:solidFill>
                  <a:srgbClr val="002060"/>
                </a:solidFill>
              </a:rPr>
              <a:t>dabo</a:t>
            </a:r>
            <a:r>
              <a:rPr lang="en-US" dirty="0">
                <a:solidFill>
                  <a:srgbClr val="002060"/>
                </a:solidFill>
              </a:rPr>
              <a:t> is future; </a:t>
            </a:r>
            <a:r>
              <a:rPr lang="en-US" i="1" dirty="0" err="1">
                <a:solidFill>
                  <a:srgbClr val="002060"/>
                </a:solidFill>
              </a:rPr>
              <a:t>daras</a:t>
            </a:r>
            <a:r>
              <a:rPr lang="en-US" dirty="0">
                <a:solidFill>
                  <a:srgbClr val="002060"/>
                </a:solidFill>
              </a:rPr>
              <a:t> still has deontic/obligation force in (2); a case of A &gt; B/A, eventually &gt; B.</a:t>
            </a: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7B417-B5D1-AD43-AD14-1D63CE8A1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2204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EEE22-D590-8846-B314-D30155ABC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E88D1-4F29-3C4C-9D43-F8FC0425F1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strongest statements: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“Grammaticalization, </a:t>
            </a:r>
            <a:r>
              <a:rPr lang="en-GB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change by which lexical categories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become functional categories, is overwhelmingly irreversible”.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(Haspelmath 1999:1043).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• Motivated by speakers’ desire to be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“extravagant” (Hasplemath 1999:1057).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H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ghly frequent use leads to reduction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(p.1058).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A person wearing a blue shirt&#10;&#10;Description automatically generated">
            <a:extLst>
              <a:ext uri="{FF2B5EF4-FFF2-40B4-BE49-F238E27FC236}">
                <a16:creationId xmlns:a16="http://schemas.microsoft.com/office/drawing/2014/main" id="{C11FE167-8744-A24B-857D-2EDD11E969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9562" y="3314699"/>
            <a:ext cx="2271711" cy="24860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924F2F-F50F-A649-8171-7A6D96908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87885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E16378-2849-DB4D-A75A-3B58B4CA5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4525D3-C69B-3A43-8527-B1D29E032F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strong hypothesis of unidirectionality encouraged reconstruction of the evolution of language, e.g. Heine &amp;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Kuteva (2007 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Genesis of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Grammar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Reconstruction).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encouraged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excitement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about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predicting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change.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 strong hypothesis of unidirectionality died of its science in the early 2000s.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884F7-561C-1E43-BE88-FE904E5B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090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2B8-A52F-AC49-9562-20A3A36D8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0338"/>
            <a:ext cx="10515600" cy="95408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6382B2-754D-FA42-A916-9F8D6527B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5900"/>
            <a:ext cx="10515600" cy="46910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Campbell (2001) suggests there are many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counterexamples (cases of “degrammaticalization”).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Norde (2009) shows many alleged counterexs. are not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legitimate.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But testing unidirectionality against all 6 of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Lehmann’s parameters, she argues there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are sufficient counterexs. to reject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strong hypothesis of unidirectionality.</a:t>
            </a:r>
          </a:p>
        </p:txBody>
      </p:sp>
      <p:pic>
        <p:nvPicPr>
          <p:cNvPr id="5" name="Picture 4" descr="A close up of a person&#10;&#10;Description automatically generated">
            <a:extLst>
              <a:ext uri="{FF2B5EF4-FFF2-40B4-BE49-F238E27FC236}">
                <a16:creationId xmlns:a16="http://schemas.microsoft.com/office/drawing/2014/main" id="{8D8DF9BF-5D04-FD4C-861E-FE3E5AC6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1039" y="3448051"/>
            <a:ext cx="2886074" cy="272891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F72431-09C4-DA45-B0F3-0DA88C07C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74698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AC82B-2C49-9142-A916-909C3C49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DC164-FB44-6E4E-ABFE-649DAF360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Why there is directionality at all remains of great interest.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hypothesis is increased frequency of use (e.g. Bybee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2003, 2010).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more an expression is replicated, the more likely it is to be: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reduced, especially in rapid speech (Zipf 1949),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routinized (Haiman 1994).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But unidirectionality is now acknowledged to be far from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“overhwelmingly irreversible” (Haspelmath 1999:1043).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BEBF9-08C7-F54D-8481-BDB0E548C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19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0286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B8A55-6185-2D46-9D7A-3F9BF514F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lecture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CE26B-0373-074D-A0D1-499EC4812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 Revised characterizations: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•  Constructionalization is the establishment of a new symbolic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association of form and meaning which has been replicated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    across a network of language users.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•  Constructional changes are </a:t>
            </a: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modulations of contextual uses prior to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cs typeface="Arial" panose="020B0604020202020204" pitchFamily="34" charset="0"/>
              </a:rPr>
              <a:t>    and following constructionalization.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A constructionalization approach focuses on the emergence of new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Cxns as a result of use in replicated contexts and on further changes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cs typeface="Arial" panose="020B0604020202020204" pitchFamily="34" charset="0"/>
              </a:rPr>
              <a:t>    post-cxzn.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9C672-FD7B-D24C-85F9-4C7EF3947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424591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25C46-E0C6-1D49-9D4B-8BF728B84F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7850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Degrammaticalization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513C1-484F-7743-AB07-84C3C13A26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8738"/>
            <a:ext cx="10515600" cy="484822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Norde says:</a:t>
            </a:r>
          </a:p>
          <a:p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“Degrammaticalization is a composite change whereby a gram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in a specific context gains in autonomy or substance on more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than one linguistic level (semantics, morphology, syntax, or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phonology)”.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(Norde 2009: 120)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A particular instance she cites is the shift of word-marking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inflectional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 as in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girl’s hand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 phrasal enclitic,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as in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 neighbor across the street’s fence.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A similar shift occurred in Swedish.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the English and Swedish shifts are attributable in part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to loss of case inflections.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6FACB-3A0E-D446-9505-D5F8727A8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327044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13410-413D-C643-B815-63FA994B8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03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16B8A-9CA1-8A49-99A0-66FAC740D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408" y="1460500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the hypothesis of strong unidirectionality is not reliable for reconstruction of the evolution of lg. (Heine &amp; Kuteva 2007).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Or for prediction of future changes.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changes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not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persist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English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becoming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domains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not.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Wolk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(2013) show: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use of 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extended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classifier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characterization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Obama supporters 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Obama’s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supporters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(Rosenbach 2010).</a:t>
            </a:r>
            <a:endParaRPr lang="fr-FR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prepositional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ditransitive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decreased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17thC (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endParaRPr lang="fr-FR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Bill a book ~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book to Bill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F2DA76-B6D9-8442-8221-564EFF27C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910964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93E4F-2DC2-464A-A95B-580CD15D8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382"/>
            <a:ext cx="10515600" cy="795648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Unidirectionality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81C1F-3560-2B47-BDE5-509756480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3164"/>
            <a:ext cx="10515600" cy="476379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hypothesis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unidirectionality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reliable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for: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«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Gzn»,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argue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variation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reveals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mirrors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expression came to have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distribution.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«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Heine et al. 1991),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seeks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impracticality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sharp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diachrony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313093-E0B4-0849-AAB5-55E64125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55989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2D3E7-4C27-2742-A4A9-EF5D2075C2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7875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Typology and grammaticalization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D13117-9039-A645-B5AE-6CEA0B255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7380"/>
            <a:ext cx="10515600" cy="4889584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the many important contributions of work on Gzn has been focus on typology and what it can tell us about change.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Unfortunately in many cases there is no actual evidence of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change, as many of the languages studied either have not been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written or have not be studied until recently (e.g. many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languages of  Africa, Oceania).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path of change is often reconstructed, assuming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unidirectionality.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This is just something to be aware of. It is not a reason to reject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the work, which is invaluable!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D6BA1B-BEDC-CB43-AE42-BCCA4EB66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878063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AB0AA-EA34-A349-AAC2-BEC17A563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Typology and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1DD71-0E55-8843-8DF7-873670046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Nonetheless, Heine &amp; Kuteva’s (2002)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Lexicon of Gzn</a:t>
            </a:r>
          </a:p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been foundational to much work identifying trajectories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change.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second edn. Kuteva et al (2019), extends or gives depth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many new regions in Asia, including China and Korea, where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more historical data can be used to underpin such paths as:</a:t>
            </a:r>
          </a:p>
          <a:p>
            <a:pPr marL="0" indent="0">
              <a:buNone/>
            </a:pPr>
            <a:r>
              <a:rPr lang="en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demonstrative  &gt;  copula.</a:t>
            </a: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75C896-99F6-A740-BD25-1758F3E6D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74257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96C0B-1082-9947-BF6F-9A408D6C0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191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Typology and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6825B-2763-044F-8055-636844F89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3316"/>
            <a:ext cx="10515600" cy="4913647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002060"/>
                </a:solidFill>
              </a:rPr>
              <a:t>I</a:t>
            </a:r>
            <a:r>
              <a:rPr lang="en-FR" dirty="0">
                <a:solidFill>
                  <a:srgbClr val="002060"/>
                </a:solidFill>
              </a:rPr>
              <a:t>n the 1990s attention was paid to situations where one lexical source is argued to give rise to several different types of grammatical </a:t>
            </a:r>
            <a:r>
              <a:rPr lang="en-FR" i="1" dirty="0">
                <a:solidFill>
                  <a:srgbClr val="002060"/>
                </a:solidFill>
              </a:rPr>
              <a:t>E</a:t>
            </a:r>
            <a:r>
              <a:rPr lang="en-FR" dirty="0">
                <a:solidFill>
                  <a:srgbClr val="002060"/>
                </a:solidFill>
              </a:rPr>
              <a:t>s.</a:t>
            </a:r>
          </a:p>
          <a:p>
            <a:pPr marL="514350" indent="-514350">
              <a:buAutoNum type="alphaUcPeriod"/>
            </a:pPr>
            <a:r>
              <a:rPr lang="en-FR" dirty="0">
                <a:solidFill>
                  <a:srgbClr val="002060"/>
                </a:solidFill>
              </a:rPr>
              <a:t>Graig (1991) shows that in Rama, a Chibchan lg. of Nicaragua, the 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reconstructed verb BANG ‘</a:t>
            </a:r>
            <a:r>
              <a:rPr lang="en-GB" dirty="0">
                <a:solidFill>
                  <a:srgbClr val="002060"/>
                </a:solidFill>
              </a:rPr>
              <a:t>g</a:t>
            </a:r>
            <a:r>
              <a:rPr lang="en-FR" dirty="0">
                <a:solidFill>
                  <a:srgbClr val="002060"/>
                </a:solidFill>
              </a:rPr>
              <a:t>o’ can be found in several domains. She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   calls this “polygrammaticalization”.</a:t>
            </a:r>
          </a:p>
          <a:p>
            <a:pPr marL="0" indent="0">
              <a:buNone/>
            </a:pPr>
            <a:r>
              <a:rPr lang="en-FR" dirty="0"/>
              <a:t>			</a:t>
            </a:r>
            <a:r>
              <a:rPr lang="en-FR" dirty="0">
                <a:solidFill>
                  <a:srgbClr val="00B050"/>
                </a:solidFill>
              </a:rPr>
              <a:t>	</a:t>
            </a:r>
            <a:r>
              <a:rPr lang="en-FR" sz="2000" dirty="0">
                <a:solidFill>
                  <a:srgbClr val="00B050"/>
                </a:solidFill>
              </a:rPr>
              <a:t>BANG go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	</a:t>
            </a:r>
            <a:r>
              <a:rPr lang="en-FR" sz="2000" dirty="0">
                <a:solidFill>
                  <a:srgbClr val="00B050"/>
                </a:solidFill>
                <a:latin typeface="Apple Chancery" panose="03020702040506060504" pitchFamily="66" charset="-79"/>
                <a:cs typeface="Apple Chancery" panose="03020702040506060504" pitchFamily="66" charset="-79"/>
              </a:rPr>
              <a:t>argument marking            VERB		tense-aspect-modality</a:t>
            </a:r>
          </a:p>
          <a:p>
            <a:pPr marL="0" indent="0">
              <a:buNone/>
            </a:pPr>
            <a:endParaRPr lang="en-FR" sz="2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000" i="1" dirty="0">
                <a:solidFill>
                  <a:srgbClr val="00B050"/>
                </a:solidFill>
              </a:rPr>
              <a:t>	BA(NG)</a:t>
            </a:r>
            <a:r>
              <a:rPr lang="en-FR" sz="2000" dirty="0">
                <a:solidFill>
                  <a:srgbClr val="00B050"/>
                </a:solidFill>
              </a:rPr>
              <a:t>		  	</a:t>
            </a:r>
            <a:r>
              <a:rPr lang="en-FR" sz="2000" i="1" dirty="0">
                <a:solidFill>
                  <a:srgbClr val="00B050"/>
                </a:solidFill>
              </a:rPr>
              <a:t>BA-</a:t>
            </a:r>
            <a:r>
              <a:rPr lang="en-FR" sz="2000" dirty="0">
                <a:solidFill>
                  <a:srgbClr val="00B050"/>
                </a:solidFill>
              </a:rPr>
              <a:t>Verb		</a:t>
            </a:r>
            <a:r>
              <a:rPr lang="en-FR" sz="2000" i="1" dirty="0">
                <a:solidFill>
                  <a:srgbClr val="00B050"/>
                </a:solidFill>
              </a:rPr>
              <a:t>  BAAKAR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B050"/>
                </a:solidFill>
              </a:rPr>
              <a:t>	P</a:t>
            </a:r>
            <a:r>
              <a:rPr lang="en-FR" sz="2000" dirty="0">
                <a:solidFill>
                  <a:srgbClr val="00B050"/>
                </a:solidFill>
              </a:rPr>
              <a:t>ostposition/            	Relational	  prospective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 	   goal		  	pre-verb		   aspect</a:t>
            </a:r>
          </a:p>
          <a:p>
            <a:pPr marL="0" indent="0">
              <a:buNone/>
            </a:pPr>
            <a:r>
              <a:rPr lang="en-FR" sz="2000" dirty="0">
                <a:solidFill>
                  <a:srgbClr val="00B050"/>
                </a:solidFill>
              </a:rPr>
              <a:t>       Figure 1. Partial polygrammaticalization of Rama </a:t>
            </a:r>
            <a:r>
              <a:rPr lang="en-FR" sz="2000" i="1" dirty="0">
                <a:solidFill>
                  <a:srgbClr val="00B050"/>
                </a:solidFill>
              </a:rPr>
              <a:t>bang</a:t>
            </a:r>
            <a:r>
              <a:rPr lang="en-FR" sz="2000" dirty="0">
                <a:solidFill>
                  <a:srgbClr val="00B050"/>
                </a:solidFill>
              </a:rPr>
              <a:t> ‘go’ (based on Craig 1991: 487)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076CF-13C2-934F-A6F3-51E0A6832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25</a:t>
            </a:fld>
            <a:endParaRPr lang="en-FR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199D2D-3865-9F4E-A09C-CF08FDEEBFDF}"/>
              </a:ext>
            </a:extLst>
          </p:cNvPr>
          <p:cNvCxnSpPr>
            <a:cxnSpLocks/>
          </p:cNvCxnSpPr>
          <p:nvPr/>
        </p:nvCxnSpPr>
        <p:spPr>
          <a:xfrm flipH="1">
            <a:off x="2427370" y="3736557"/>
            <a:ext cx="2249904" cy="697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97097CB-1B45-5D42-816C-D87AE71FD8B4}"/>
              </a:ext>
            </a:extLst>
          </p:cNvPr>
          <p:cNvCxnSpPr/>
          <p:nvPr/>
        </p:nvCxnSpPr>
        <p:spPr>
          <a:xfrm>
            <a:off x="5039226" y="3764380"/>
            <a:ext cx="2113547" cy="697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62192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27ACC-032C-E948-B965-1B370ED5F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Typology and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6895F-FB1B-DC4E-B800-04886F89D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Craig (now Grinevald) hypothesizes that the various affixes studied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share the semantic source ‘go’ and underwent affixation in various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domains (form changes).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15DD41-9885-C447-823B-27C867C3E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26</a:t>
            </a:fld>
            <a:endParaRPr lang="en-FR"/>
          </a:p>
        </p:txBody>
      </p:sp>
      <p:pic>
        <p:nvPicPr>
          <p:cNvPr id="8" name="Picture 7" descr="A picture containing text, outdoor, person, person&#10;&#10;Description automatically generated">
            <a:extLst>
              <a:ext uri="{FF2B5EF4-FFF2-40B4-BE49-F238E27FC236}">
                <a16:creationId xmlns:a16="http://schemas.microsoft.com/office/drawing/2014/main" id="{14E7D498-99CF-7846-AEFD-9F4A5F92E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512" y="2814637"/>
            <a:ext cx="2371725" cy="275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863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5370-21BF-644D-91AB-F848A5BF7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Typology and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1C3ED-1165-D249-8D1C-A626E3603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B. Lichtenberk (1991) similarly points to “heterosemy”—the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 development of a source meaning into structurally different </a:t>
            </a:r>
            <a:r>
              <a:rPr lang="en-FR" i="1" dirty="0">
                <a:solidFill>
                  <a:srgbClr val="002060"/>
                </a:solidFill>
              </a:rPr>
              <a:t>E</a:t>
            </a:r>
            <a:r>
              <a:rPr lang="en-FR" dirty="0">
                <a:solidFill>
                  <a:srgbClr val="002060"/>
                </a:solidFill>
              </a:rPr>
              <a:t>s, e.g.:</a:t>
            </a:r>
            <a:r>
              <a:rPr lang="en-FR" sz="2400" dirty="0">
                <a:solidFill>
                  <a:srgbClr val="00B050"/>
                </a:solidFill>
              </a:rPr>
              <a:t>	additive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repetition	reflexive</a:t>
            </a:r>
          </a:p>
          <a:p>
            <a:pPr marL="0" indent="0">
              <a:buNone/>
            </a:pPr>
            <a:endParaRPr lang="en-FR" sz="24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		return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Figure 2. Gzn of RETURN in Oceanic lgs.</a:t>
            </a:r>
          </a:p>
          <a:p>
            <a:pPr marL="0" indent="0">
              <a:buNone/>
            </a:pPr>
            <a:r>
              <a:rPr lang="en-FR" sz="2400" dirty="0">
                <a:solidFill>
                  <a:srgbClr val="00B050"/>
                </a:solidFill>
              </a:rPr>
              <a:t>  (based on Lichtenberk 1991: 504)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C16BF-871C-CD42-9666-7B42435BDE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27</a:t>
            </a:fld>
            <a:endParaRPr lang="en-FR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D41111F-E977-B94D-9CAA-39CDD64F1610}"/>
              </a:ext>
            </a:extLst>
          </p:cNvPr>
          <p:cNvCxnSpPr/>
          <p:nvPr/>
        </p:nvCxnSpPr>
        <p:spPr>
          <a:xfrm flipH="1" flipV="1">
            <a:off x="2271713" y="2971800"/>
            <a:ext cx="285750" cy="6143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AE2A5D5-B16B-164A-B105-0A61EDF3D0DB}"/>
              </a:ext>
            </a:extLst>
          </p:cNvPr>
          <p:cNvCxnSpPr/>
          <p:nvPr/>
        </p:nvCxnSpPr>
        <p:spPr>
          <a:xfrm flipH="1" flipV="1">
            <a:off x="2671011" y="3922295"/>
            <a:ext cx="457200" cy="6376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3D9844C-1A21-C74C-8F92-69BF43DB3E28}"/>
              </a:ext>
            </a:extLst>
          </p:cNvPr>
          <p:cNvCxnSpPr/>
          <p:nvPr/>
        </p:nvCxnSpPr>
        <p:spPr>
          <a:xfrm flipV="1">
            <a:off x="3224463" y="3922295"/>
            <a:ext cx="818148" cy="625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A person with a beard&#10;&#10;Description automatically generated with medium confidence">
            <a:extLst>
              <a:ext uri="{FF2B5EF4-FFF2-40B4-BE49-F238E27FC236}">
                <a16:creationId xmlns:a16="http://schemas.microsoft.com/office/drawing/2014/main" id="{60BADB86-0062-B847-B3CC-7A53A9456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9" y="2971800"/>
            <a:ext cx="2386263" cy="248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520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0A360-5776-BE49-9739-962BBB72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584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“loss-and-gain”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7903A6-8B1B-1647-AE42-D308FF455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1284"/>
            <a:ext cx="10515600" cy="5105065"/>
          </a:xfrm>
        </p:spPr>
        <p:txBody>
          <a:bodyPr>
            <a:normAutofit fontScale="92500"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on it was noted that what Lehmann calls “loss of semantic integrity” (aka “bleaching”) is logically accompanied in Gzn by gain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of procedural (“grammatical”) meaning, e.g.: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when ‘motion’ was lost in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going to V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‘future’ was gained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(Sweetser 1988)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when ‘small bite’ was lost in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bit of X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meaning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quantification was gained (Brems 2011).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Heine et al. (1991: 110) refer to this phenomenon as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“loss-and-gain”.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In the “loss-and-gain” model an aspect of the source is preserved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and enriched (purpose implicates future,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bite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implicates ‘small size’).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62DA16-96CB-6C4C-8EC8-E0B32180C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315554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CCA7E-874E-2D49-8660-2EF418D20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Contextual expansion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4303E0-5561-0A4B-B008-378FB124A7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Aother kind of gain, a distributional one, is discussed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Himmelmann (2004).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Himmelmann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logically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attrition,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generalization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(«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bleaching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») and obligatorification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expansion of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item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ex. is the expanding contexts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of the German definite article.</a:t>
            </a:r>
          </a:p>
          <a:p>
            <a:pPr marL="0" indent="0">
              <a:buNone/>
            </a:pPr>
            <a:endParaRPr lang="fr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C7F699-3677-224C-B755-47FFC484B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29</a:t>
            </a:fld>
            <a:endParaRPr lang="en-FR"/>
          </a:p>
        </p:txBody>
      </p:sp>
      <p:pic>
        <p:nvPicPr>
          <p:cNvPr id="6" name="Picture 5" descr="A person looking at the camera&#10;&#10;Description automatically generated">
            <a:extLst>
              <a:ext uri="{FF2B5EF4-FFF2-40B4-BE49-F238E27FC236}">
                <a16:creationId xmlns:a16="http://schemas.microsoft.com/office/drawing/2014/main" id="{00A41552-821B-9044-A9CB-2CFE9486D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7163" y="3676651"/>
            <a:ext cx="2357438" cy="250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58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EB13B-0F2A-DB4F-8443-A26168E30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 of lecture 2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779FD-A726-1E44-A63F-C80AD234C4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Also, I presented a model of the development of </a:t>
            </a:r>
            <a:r>
              <a:rPr lang="en-FR" i="1" dirty="0">
                <a:solidFill>
                  <a:srgbClr val="002060"/>
                </a:solidFill>
              </a:rPr>
              <a:t>BE going to V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future using Croft’s (2001: 18) model of a Cxn.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 hope this can be used to account for changes in any lg.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• It struck me that it addresses Börjars et al.’s (2015) critique that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</a:rPr>
              <a:t>   whether som</a:t>
            </a:r>
            <a:r>
              <a:rPr lang="en-GB" dirty="0">
                <a:solidFill>
                  <a:srgbClr val="002060"/>
                </a:solidFill>
              </a:rPr>
              <a:t>e</a:t>
            </a:r>
            <a:r>
              <a:rPr lang="en-FR" dirty="0">
                <a:solidFill>
                  <a:srgbClr val="002060"/>
                </a:solidFill>
              </a:rPr>
              <a:t>thing is said to be a Cxzn or a CC could depend on 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the starting point of the analysis. If there are changes in both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F and M in this model, then there is Cxzn, if not, there is a CC,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</a:rPr>
              <a:t>   regardless of the starting point.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7C4E2E-F85F-B843-9EFA-5F421F67C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445870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C0003-93B6-4B4A-878A-09678AFF2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803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Contextual expansion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6897A-239E-584D-8639-1D3BC7339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Himmelmann, Gzn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host-class expansion: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types of V, N, A (‘hosts’)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dependent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collocate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syntactic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expansion to new clause-types,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semantic-pragmatic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expansion to new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meanings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going to V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an excellent ex. of host-class expansion.</a:t>
            </a:r>
          </a:p>
          <a:p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it was neoanalyzed as ‘future’, the immediate V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collocates expanded from actions that one can purpose to go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somewhere to do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marry, visit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to states th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one doesn’t normally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go anywhere to have or experience (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like, think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(Hilpert 2008). </a:t>
            </a: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06250D-0110-234C-962C-F7C9A8DFD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30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311238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559C8-4D2E-D449-86BA-88E0A5726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Contextual expansion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68467-2A13-084F-84D9-178FA573CA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perspective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fr-FR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gigantic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expression-</a:t>
            </a:r>
            <a:r>
              <a:rPr lang="fr-FR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compacting</a:t>
            </a:r>
            <a:r>
              <a:rPr lang="fr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machine» 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(Langacker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1977:106) no longer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Expansion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outcome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(and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expansion model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contradict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Gzn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as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but changes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researcher’s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-set by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focusing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consequences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99899-49A9-E84C-97D7-500B48B3B5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31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131786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13E06-1178-A448-A558-4E186791D1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14399"/>
            <a:ext cx="9144000" cy="3188369"/>
          </a:xfrm>
        </p:spPr>
        <p:txBody>
          <a:bodyPr>
            <a:noAutofit/>
          </a:bodyPr>
          <a:lstStyle/>
          <a:p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PART 3B. </a:t>
            </a:r>
            <a:br>
              <a:rPr lang="en-FR" sz="3600" dirty="0">
                <a:solidFill>
                  <a:srgbClr val="7030A0"/>
                </a:solidFill>
                <a:latin typeface="Algerian" pitchFamily="82" charset="77"/>
              </a:rPr>
            </a:br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Complementarity of constructionalization and G</a:t>
            </a:r>
            <a:r>
              <a:rPr lang="en-GB" sz="3600" dirty="0">
                <a:solidFill>
                  <a:srgbClr val="7030A0"/>
                </a:solidFill>
                <a:latin typeface="Algerian" pitchFamily="82" charset="77"/>
              </a:rPr>
              <a:t>r</a:t>
            </a:r>
            <a:r>
              <a:rPr lang="en-FR" sz="3600" dirty="0">
                <a:solidFill>
                  <a:srgbClr val="7030A0"/>
                </a:solidFill>
                <a:latin typeface="Algerian" pitchFamily="82" charset="77"/>
              </a:rPr>
              <a:t>ammaticalization </a:t>
            </a:r>
            <a:br>
              <a:rPr lang="en-FR" sz="3600" dirty="0">
                <a:solidFill>
                  <a:srgbClr val="7030A0"/>
                </a:solidFill>
                <a:latin typeface="Algerian" pitchFamily="82" charset="77"/>
              </a:rPr>
            </a:br>
            <a:endParaRPr lang="en-FR" sz="3600" dirty="0"/>
          </a:p>
        </p:txBody>
      </p:sp>
    </p:spTree>
    <p:extLst>
      <p:ext uri="{BB962C8B-B14F-4D97-AF65-F5344CB8AC3E}">
        <p14:creationId xmlns:p14="http://schemas.microsoft.com/office/powerpoint/2010/main" val="33021257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7B64D-1DAB-8845-9963-7E7E34F53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663"/>
            <a:ext cx="10515600" cy="75828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10EC3-06C3-AB49-B740-2DD23734B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385" y="1253331"/>
            <a:ext cx="10515600" cy="5214376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same time as the ideas about degrammaticalization and grammaticalization as context expansion were gathering momentum, Construction Grammar was being developed. 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seemed like a good model to allow getting away from: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inbuilt assumptions about unidirectionality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a tendency to focus on form/distribution change (Lehmann,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Himmelmann) </a:t>
            </a: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meaning change (Heine and colleagues,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Traugott)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limitation to the development of grammatical formatives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(“grams”).</a:t>
            </a:r>
          </a:p>
          <a:p>
            <a:pPr marL="0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D47B1-E09D-1445-8743-B9857930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EFABF2-161B-F342-A27A-3AD765BFE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681677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C980C-339F-F14C-BD7A-2687C073D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4241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CC434-6999-004A-82CE-C03F442C16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4693"/>
            <a:ext cx="10515600" cy="4872270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Early work on Diachronic Construction Grammar (DCG) leaned heavily on the perspective of Gzn.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Noël (2007) proposed that DCG should be limited to the study of the rise of grammatical Cxns.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consensus now is that the two perspectives, Gzn and DCG (whi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includes Constructionalization), complement each other (Coussé et al. 2018a), as they ask different questions and in some cases look at entirely different data.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the most part differences and similarities are tendencies, not absolutes.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319042-AE8E-3A4D-BCA0-16C74B845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9B9B63-0F58-DA4C-96DE-807A3E39A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129467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8E36-AED7-B444-989C-06A10FEC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317EE-CFA5-8F46-A3E9-38E32D832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•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approaches are needed if we are to fully understand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change that results in procedural functions, but Gzn will not tell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us anything much about e.g. the development of the alternation</a:t>
            </a:r>
          </a:p>
          <a:p>
            <a:pPr marL="0" indent="0">
              <a:buNone/>
            </a:pP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give Y X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X to Y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Gzn is narrower than Cxzn with respect to: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the data attended to,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a tendency (now decreasing) to investigate individual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expressions rather than sets of them or their role in sets.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907CF-1D39-B44B-9BA2-CF2823A2E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3056ED-C061-BF44-8394-8CDC48EC6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175710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7E090F-C162-9B48-8ED3-A8CB56E61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3DFF2-F6C7-2448-8683-3C5615EF4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research questions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Gzn Q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How do grams </a:t>
            </a:r>
            <a:r>
              <a:rPr lang="en-US" dirty="0">
                <a:solidFill>
                  <a:srgbClr val="002060"/>
                </a:solidFill>
              </a:rPr>
              <a:t>(e.g. markers of case, tense, aspect,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modality, complementizers)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come into being, and what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mechanisms are involved?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For some researchers, how do complex clause combinations,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e.g. relativization, complementation come about, e.g. Givón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(1991)?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864E22-18D9-6947-8A33-EE14817E7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645EE-09AD-8941-AEE6-BBA33AE36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4450445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9E391-8629-454D-9A38-DC4F4254F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417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D8B7A-2A93-DF4D-AF20-8A54A9D0C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8741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DCG Q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 Cxns, including schemas, come into being, and what mechanisms are involved (see Zehentner 2019)?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This means DCG mostly studies MORE than Gzn. Cxns may be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substantive (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the way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or schematic (SUBJ V OBJ1 OBJ2),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or in between (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going to V, V one’s way through X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depending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on what is being investigated. </a:t>
            </a:r>
          </a:p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NB!!, DCG has little to say about phonological change, except where meaning is involved, e.g. some prosodic patterns, so there has been little discussion of late-stage Gzn phenomena, where there may be extensive phonological reduction (cf. </a:t>
            </a:r>
            <a:r>
              <a:rPr lang="en-US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gonna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3B5C2-0EFA-8A4D-AFCD-F820C26A3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736FEA-612B-6144-B3DB-043CC0F7A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42172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568516-2684-744F-92DD-9C288E4B9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9636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E84CA9-2D14-9E4D-9DF3-D4B3D97C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1467"/>
            <a:ext cx="10515600" cy="5025496"/>
          </a:xfrm>
        </p:spPr>
        <p:txBody>
          <a:bodyPr>
            <a:normAutofit fontScale="85000"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mechanisms of change attended to: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Gzn:   neoanalysis (but Fischer 2007 argues for analogy)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Cxzn: analogy, pattern match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Position regarding unidirectionality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Gzn:  until recently, unidirectionality has been a key theoretical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hypothesis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Cxzn: strong unidirectionality is not recognized, but some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directionality is, and here there is overlap with Gzn, e.g.: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   likelihood of collexemic expansion (cf. host-class expansion),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  loss of compositionality (accessible match between M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and F; cf. loss of integrity)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   loss of analyzabilty (identifiable structural parts; cf. coalescence).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D0671A-0694-0141-B25A-01FC5F2B8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5061C3-AEA8-744E-87AC-CDCF212BA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6070701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05431-C1B6-B647-A0BE-376CF664B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268"/>
            <a:ext cx="10515600" cy="780586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9294A-01E1-E242-A7AF-6FFC8582B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9728"/>
            <a:ext cx="10515600" cy="5017236"/>
          </a:xfrm>
        </p:spPr>
        <p:txBody>
          <a:bodyPr>
            <a:normAutofit/>
          </a:bodyPr>
          <a:lstStyle/>
          <a:p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Schemas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abstract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symbolic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/>
              <a:t>[[F] ↔ [M]]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pairings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not </a:t>
            </a:r>
          </a:p>
          <a:p>
            <a:pPr marL="0" indent="0">
              <a:buNone/>
            </a:pP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characteristic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Gzn.</a:t>
            </a:r>
          </a:p>
          <a:p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Heine’s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possessive «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event-schemas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(1997: 91)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appear</a:t>
            </a:r>
            <a:endParaRPr lang="fr-FR" sz="27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to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similarity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constructional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schemas</a:t>
            </a:r>
            <a:r>
              <a:rPr lang="fr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fr-FR" sz="2700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 </a:t>
            </a:r>
            <a:r>
              <a:rPr lang="fr-FR" sz="2700" u="sng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	</a:t>
            </a:r>
            <a:r>
              <a:rPr lang="fr-FR" sz="2700" u="sng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Label of </a:t>
            </a:r>
            <a:r>
              <a:rPr lang="fr-FR" sz="2700" u="sng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schema</a:t>
            </a:r>
            <a:endParaRPr lang="fr-FR" sz="2700" u="sng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X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takes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		            Action</a:t>
            </a: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Y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located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X	            Location	</a:t>
            </a: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X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		           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Companion</a:t>
            </a:r>
            <a:endParaRPr lang="fr-FR" sz="27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X’s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exists</a:t>
            </a: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           </a:t>
            </a:r>
            <a:r>
              <a:rPr lang="fr-FR" sz="27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</a:t>
            </a:r>
            <a:endParaRPr lang="fr-FR" sz="27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2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. . .			             . . 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585333-5807-2D46-B55F-2AB516F10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1A26B6-B6FF-B944-B2A8-E6900D152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39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04947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1B002-C662-5F40-AD52-A04395090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74560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 for today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85D78-0104-6F45-8177-DD8863F69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5464"/>
            <a:ext cx="10515600" cy="48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3A  S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ome characterizations of grammaticalization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Unidirectionality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Grammaticalization and typology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The loss-and-gain model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Contextual expansion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3B  Some differences between Gzn and Cxzn approaches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Areas of overlap between the approaches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 example (the expansion of the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 in English)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321E7-6A01-FA4F-8A6E-B310C3491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722250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6CFC5-E317-4443-8108-F705367FC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914400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FB5B42-88C1-E243-B9EC-01C5F5600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5600"/>
            <a:ext cx="10515600" cy="4551363"/>
          </a:xfrm>
        </p:spPr>
        <p:txBody>
          <a:bodyPr/>
          <a:lstStyle/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Heine et al. (2016: 160)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possessive «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event-schemas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»: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are cognitive-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categories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-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not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pairings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BCCB2C-240F-AE40-8159-22F06CCA8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DF266-496E-E345-BBDC-44F644D52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689822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BE1C7D-EFAC-CB42-A371-002EEAD04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6317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52B3E-A029-E84D-ABDA-FF3C957A9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0042"/>
            <a:ext cx="10515600" cy="46369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In Gzn there has been a tendency to investigate single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trajectories of change without much regard to the sets (schemas) to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which the expression belongs.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To cite Hüning &amp; Booij (2014: 592-3) on Gzn and Cxzn of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morphology: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“From a diachronic point of view, it is not the status of the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‘grammaticalizing’ element that is interesting (is it still a word or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an affixoid or already an affix?); what is worthy of note is the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emergence of a new construction, a new constructional 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(sub)schema and its place within the network of constructions”. </a:t>
            </a:r>
          </a:p>
          <a:p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0B31D6-B688-3B4B-BDB5-3C6E2565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6D8494-A850-864C-84BE-0E18D5BA5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687338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952E7-C066-C142-91E6-5094C4944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191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B20078-6E2E-5E4C-8614-67F90AAE7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9568"/>
            <a:ext cx="10515600" cy="5245769"/>
          </a:xfrm>
        </p:spPr>
        <p:txBody>
          <a:bodyPr>
            <a:no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of course a caricature. Hüning &amp; Booij are discussing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approaches to morphology.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mentioned on polygrammaticalization (Craig 1991)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heterosemy (Lichtenberk 1991) is indeed concerned with t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</a:t>
            </a:r>
          </a:p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“status” or form-category of the morphological grammatical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items studied.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But as the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 Lexicon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Heine’s possessive event-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schemas show, typological hypotheses have been built (largely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on synchronic data) regarding hypothesized changes in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meaning and category membership over time.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93D71-4D55-2547-84D7-0079580E6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42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715284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6AB78-3B67-204E-9C6E-57ACBB817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differences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4A6B75-9F29-704A-BFFE-338355F269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That said, another difference between 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rk on Gzn and Cxzn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is that there is very little reseach on typology and typological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change in the constructionalist literature (exceptions are Hölz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2018 on negation in Manchu (a primarily areal study) and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Vázquez-Gonzáles &amp; Barðdal 2019 on </a:t>
            </a:r>
            <a:r>
              <a:rPr lang="en-US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ditransitives</a:t>
            </a: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early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Germanic (largely reconstruction)).</a:t>
            </a: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DF1DAD-4D56-0444-ADFA-B4E78AD6B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43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245008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97332-0B26-4545-8711-FD5BF4CB3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5408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alleged difference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B65A9-B6FB-7E4C-81C8-BB2833A50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5644"/>
            <a:ext cx="10515600" cy="4901319"/>
          </a:xfrm>
        </p:spPr>
        <p:txBody>
          <a:bodyPr>
            <a:noAutofit/>
          </a:bodyPr>
          <a:lstStyle/>
          <a:p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Heine et al. (2016) claim that a difference is that CxG does not</a:t>
            </a:r>
          </a:p>
          <a:p>
            <a:pPr marL="0" indent="0">
              <a:buNone/>
            </a:pPr>
            <a:r>
              <a:rPr lang="en-GB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</a:t>
            </a: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harply distinguish lexical and procedural expressions whereas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Gzn does. 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But even if some researchers in Gzn conceptualize a sharp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distinction, there cannot be one, given that lexical items give rise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to grams. 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When they are decategorialized, they lose many of the</a:t>
            </a:r>
          </a:p>
          <a:p>
            <a:pPr marL="0" indent="0">
              <a:buNone/>
            </a:pPr>
            <a:r>
              <a:rPr lang="en-FR" sz="2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prototypical properties of the class they are in (N, V, etc.).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65F8A9-5A4B-2C48-81AD-7B9C88C0E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50C267-3C29-F143-A9D7-2C3B00803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550864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C8E4-C033-F74D-B419-78EEB183A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alleged difference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EDCF7-2F63-4247-8E48-F5977B553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Furthermore, most lexical sources are rather general, e.g.: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minimally specific ‘go, thing’,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-  Talmy (1985) noted that geometric spatial terms (e.g.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‘corner’) are not used to express time, although topological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ones are (‘up, down, front, back, right, left’).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 conclude that Heine et al’s claim does not hold up.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60AB9-E916-264E-BC07-60C5AF4BE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E93F7-2570-BD4F-AD47-2A59105E8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355557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CEAA9-D3A7-EA4A-94EB-B5BEFBE35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5392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overlap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2C1F6-1374-D749-A746-0E68EE5A3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0088"/>
            <a:ext cx="10515600" cy="4916875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perspective on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grammatical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DCG has been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complemented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sophisticated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collexemic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</a:p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statistical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analyzing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collocational patterns and the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asymmetric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unit X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combine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unit Y,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cooccurs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more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going</a:t>
            </a:r>
            <a:r>
              <a:rPr lang="fr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initially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conceptualized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Gzn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(Hilpert 2008,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Gries &amp; Stefanowitsch 2004).</a:t>
            </a:r>
          </a:p>
          <a:p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consistent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Himmelmann’s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qualitative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contextual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expansion.</a:t>
            </a:r>
          </a:p>
          <a:p>
            <a:pPr marL="0" indent="0">
              <a:buNone/>
            </a:pPr>
            <a:endParaRPr lang="fr-FR" dirty="0">
              <a:solidFill>
                <a:srgbClr val="002060"/>
              </a:solidFill>
            </a:endParaRP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B4C091-F66E-6B46-B231-0BD1F056B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A7E7B-7FAD-4642-BAE6-7EA3A5FBE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984943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14377-EC4A-6A42-9058-CA3D2B315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of overlap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63321-C2FC-DB44-86E8-88D57A174C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Diachronic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collexemic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major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endParaRPr lang="fr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corpus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linguistics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quantitative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change.</a:t>
            </a:r>
          </a:p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Note expansion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context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kind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analogical</a:t>
            </a:r>
            <a:r>
              <a:rPr lang="fr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expansion.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0E6CC0-D066-144A-BEF2-9D19E956C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6D0555-A332-C942-9812-257C6863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9254464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8D86A-1DA5-6945-A494-846B2ECEB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7920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187F2-57B7-EF4F-B491-D3D99540AA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0052" y="1815006"/>
            <a:ext cx="10515600" cy="406938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Although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areas of overlap, that does not mean that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same interpretations and analyses will be reached.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papers have suggested ways of reconceptualizing a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Gzn study in terms of DCG. These include Trousdale &amp; Norde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(2013) on rethinking alleged cases of degrammaticalization including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the development of English clitic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genitives, Traugott (2019) on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rise of comparative modals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better, rather, sooner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Zahn &amp; Traugott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(2020) on the development of correlative comparatives in Chinese.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2CD09-EF6F-A542-AE1D-41091CFC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A670A-D4D4-4C40-8BFE-6AF8DBDB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885320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DF87E-E4A9-5A4F-9F8D-845304F76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37B9DE-4820-1A4E-9F54-0067651CE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illustrate how different the mindset is when thinking in constructional terms and in terms of expansion of the type Himmelmann identified, consider Trousdale &amp; Norde’s (2013) perspective on the rise of clitic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English.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data and the facts are the same, but status as a counterex. </a:t>
            </a: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Gzn is reinterpreted.</a:t>
            </a:r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27B75-53B0-4044-996A-3D155E9AB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FA6692-BE5D-BC45-943A-CCDE20731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49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20203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AF87E-640E-6549-AFBE-5768B4B4DC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8033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characterizations of grammaticalization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FFE482-6E37-CE41-94C5-0F49AAE94C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6279"/>
            <a:ext cx="10515600" cy="4680672"/>
          </a:xfrm>
        </p:spPr>
        <p:txBody>
          <a:bodyPr>
            <a:normAutofit fontScale="62500" lnSpcReduction="20000"/>
          </a:bodyPr>
          <a:lstStyle/>
          <a:p>
            <a:r>
              <a:rPr lang="en-FR" sz="4500" dirty="0">
                <a:solidFill>
                  <a:srgbClr val="002060"/>
                </a:solidFill>
              </a:rPr>
              <a:t>There are many characterizations of the term “grammaticalization” 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(Gzn)  (see Narrog &amp; Heine 2011a).</a:t>
            </a:r>
          </a:p>
          <a:p>
            <a:r>
              <a:rPr lang="en-FR" sz="4500" dirty="0">
                <a:solidFill>
                  <a:srgbClr val="002060"/>
                </a:solidFill>
              </a:rPr>
              <a:t>Like most linguistic terms, including “syntax”, “phonology”,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“constructionalization” it is used to refer to: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     i) an approach, 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    ii) a linguistic phenomenon.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• Among the most widely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cited characterizations of the</a:t>
            </a:r>
          </a:p>
          <a:p>
            <a:pPr marL="0" indent="0">
              <a:buNone/>
            </a:pPr>
            <a:r>
              <a:rPr lang="en-FR" sz="4500" dirty="0">
                <a:solidFill>
                  <a:srgbClr val="002060"/>
                </a:solidFill>
              </a:rPr>
              <a:t>   phenomenon: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FR" sz="2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FR" sz="2000" dirty="0">
                <a:solidFill>
                  <a:srgbClr val="002060"/>
                </a:solidFill>
              </a:rPr>
              <a:t>						Heiko Narrog 	             Bernd Heine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</a:endParaRPr>
          </a:p>
        </p:txBody>
      </p:sp>
      <p:pic>
        <p:nvPicPr>
          <p:cNvPr id="10" name="Picture 9" descr="A picture containing text, person, person, posing&#10;&#10;Description automatically generated">
            <a:extLst>
              <a:ext uri="{FF2B5EF4-FFF2-40B4-BE49-F238E27FC236}">
                <a16:creationId xmlns:a16="http://schemas.microsoft.com/office/drawing/2014/main" id="{FCB3D8C3-1218-8E4B-8A2E-9F62B7A18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4161" y="3404937"/>
            <a:ext cx="1914525" cy="2014538"/>
          </a:xfrm>
          <a:prstGeom prst="rect">
            <a:avLst/>
          </a:prstGeom>
        </p:spPr>
      </p:pic>
      <p:pic>
        <p:nvPicPr>
          <p:cNvPr id="8" name="Picture 7" descr="A picture containing text, person, person, posing&#10;&#10;Description automatically generated">
            <a:extLst>
              <a:ext uri="{FF2B5EF4-FFF2-40B4-BE49-F238E27FC236}">
                <a16:creationId xmlns:a16="http://schemas.microsoft.com/office/drawing/2014/main" id="{64EEA580-52E4-4C44-A21C-C466E94F1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416970"/>
            <a:ext cx="2093076" cy="2044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38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80341-33A5-8342-BD5C-F6AE3B71E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5013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31F2B-FE29-BC45-83FA-DCF976A8C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2724"/>
            <a:ext cx="10515600" cy="47466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facts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In Old English (c650-1100)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an inflection for some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classes of Ns, e.g.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‘stone’ -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stanes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‘stone + GEN’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(contrast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guma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‘man’ -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guman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‘man+GEN). </a:t>
            </a:r>
          </a:p>
          <a:p>
            <a:r>
              <a:rPr lang="en-F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Old English we find case on N and its modifiers (its scope was the NP):</a:t>
            </a:r>
          </a:p>
          <a:p>
            <a:pPr marL="0" indent="0">
              <a:buNone/>
            </a:pPr>
            <a:r>
              <a:rPr lang="en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 heo wæs Ælfredes sweostor cyninges</a:t>
            </a:r>
          </a:p>
          <a:p>
            <a:pPr marL="0" indent="0">
              <a:buNone/>
            </a:pPr>
            <a:r>
              <a:rPr lang="en-FR" sz="3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she was  Alfred’s     sister	     king’s</a:t>
            </a:r>
            <a:endParaRPr lang="en-FR" sz="3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By c1200 the inflectional case system had broken down.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plurals and </a:t>
            </a:r>
            <a:r>
              <a:rPr lang="en-FR" sz="3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genitives began to be used, whatever the </a:t>
            </a:r>
          </a:p>
          <a:p>
            <a:pPr marL="0" indent="0">
              <a:buNone/>
            </a:pPr>
            <a:r>
              <a:rPr lang="en-FR" sz="3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class of N. 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3FC6F6-8EB6-B14F-8B4D-6263BF1AE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AC41DA-A5BB-6346-B722-79198122C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826883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BB95C-798D-5641-8E27-AA0CD00E2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12119"/>
          </a:xfrm>
        </p:spPr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90EC77-878D-F141-8627-49F26BFC19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6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Clitic use is first attested in Middle English (c1100-1500) in the “group genitive” where two NPs are in apposition.</a:t>
            </a: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about 1400 we find the modern equivalent of (1): </a:t>
            </a:r>
            <a:r>
              <a:rPr lang="en-GB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FR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 was King A</a:t>
            </a:r>
            <a:r>
              <a:rPr lang="en-GB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FR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fred’s sister.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of the group genitive has been expanded, so we can now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refer to </a:t>
            </a:r>
            <a:r>
              <a:rPr lang="en-FR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‘my colleague at Stanford’s paper’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(Denison et al.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2010 point out that this is actually quite unusual in speech).</a:t>
            </a:r>
            <a:endParaRPr lang="en-FR" i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0D104-017A-A74C-B286-3137C484D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32004E-DB91-3542-BE51-513D5D39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24347519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D1F5E-C3EF-EB40-B180-E3A7CE3CB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35012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143694-01A9-5C45-A0CB-1768A35106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15189"/>
            <a:ext cx="10515600" cy="4961774"/>
          </a:xfrm>
        </p:spPr>
        <p:txBody>
          <a:bodyPr>
            <a:normAutofit lnSpcReduction="10000"/>
          </a:bodyPr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viewpoint of Gzn, this is a counterexample to unidirectionality, specifically Lehmann’s “scope reduction”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(scope over N has been expanded to scope over a larger,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complex phrase, in this case DP).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Changes like this have been referred to as “degrammaticalization” (for discussion of English and Swedish group genitives, see Norde 2009: Chapter 5 on “deinflectionalization”).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Trousdale &amp; Norde (2013) suggest that from a constructional point of view, using Langacker’s (2005) parameters of generality, productivity, and compositionality, the development of the group genitive exemplifies: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C68ABD-9537-E943-90DA-D147B30A6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246F6-190D-5744-AAFC-F017FD742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0712443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63111-84A0-B349-8F75-DC27A2771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175"/>
          </a:xfrm>
        </p:spPr>
        <p:txBody>
          <a:bodyPr>
            <a:normAutofit fontScale="90000"/>
          </a:bodyPr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5401A-5744-4842-B779-FB530B125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7300"/>
            <a:ext cx="10515600" cy="49196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Generality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the –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clitic is more general than the 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inflection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because it has come to be used as a member of the determiner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system (in fact, it contributed to the development of DP),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Productivity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it is more productive because it can be used with a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wider range of NPs,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en-F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Compositionality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it is less compositional/more opaque because the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meaning is less easily derivable from the parts of the Cxn.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It is crucially intertwined wi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systemic changes (loss of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inflections, determiner expansion), and is an ex. of “exaptation”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(reuse of old material that has lost systemic grounding, see Lass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1990).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E5021E-1D52-A14D-9FF6-EC3C620B5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EC860-4D12-A342-BAED-F3E7613C2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11612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A0D72-6EDF-4747-9F81-D589C89A2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Reconceptualizing a change in terms of DCG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E07A2-0E85-9548-B655-DBD4EA5147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So the change is far richer than “degrammaticalization”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suggests.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Acc. to Trousdale &amp; Norde (2013), the development of –</a:t>
            </a:r>
            <a:r>
              <a:rPr lang="en-FR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clitic is a case of constructional change.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a case of morphological status and scope (Form) change. 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there is no significant meaning change.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8C3F0-B9D4-3846-AA2F-02D849935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4FF0C-73A0-4643-8F9B-C9DE8D909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16788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AAF0D-066B-6E45-9029-49FE4E648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BFDFA-97A0-D54C-BBE2-646F4014E5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Gzn and Cxzn overlap in the domain of change from lexical &gt;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grammatical function.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They diverge in some domains of data investigated.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They diverge in approach (reduction vs. expansion).</a:t>
            </a:r>
          </a:p>
          <a:p>
            <a:pPr marL="0" indent="0">
              <a:buNone/>
            </a:pPr>
            <a:endParaRPr lang="en-F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7A38E5-6D27-5E4A-812B-E7BE3A8FF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94AB51-E275-1548-B9C8-F03E3A8E3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5687135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837D7-E535-5E4F-8F26-C993B2FF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EFDCE8-C6BA-5741-9F13-7FC09DEF40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will start to investigate the rise of Discourse Structuring Markers. 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are procedural.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debate about whether they are grammatical.</a:t>
            </a:r>
          </a:p>
          <a:p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a Gzn perspective they violate scope reduction.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DE26D-227F-0F40-905A-6FC3E988C8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083D7B-3EDA-444B-9152-690338443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2937005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8CF40-ADB5-AD43-AE84-819F214C2F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46667"/>
            <a:ext cx="10515600" cy="5330296"/>
          </a:xfrm>
        </p:spPr>
        <p:txBody>
          <a:bodyPr/>
          <a:lstStyle/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endParaRPr lang="en-FR" dirty="0"/>
          </a:p>
          <a:p>
            <a:pPr marL="0" indent="0" algn="ctr">
              <a:buNone/>
            </a:pPr>
            <a:r>
              <a:rPr lang="en-FR" sz="3200" dirty="0">
                <a:solidFill>
                  <a:srgbClr val="002060"/>
                </a:solidFill>
              </a:rPr>
              <a:t>I look forward to your questions, comments, </a:t>
            </a:r>
          </a:p>
          <a:p>
            <a:pPr marL="0" indent="0" algn="ctr">
              <a:buNone/>
            </a:pPr>
            <a:r>
              <a:rPr lang="en-FR" sz="3200" dirty="0">
                <a:solidFill>
                  <a:srgbClr val="002060"/>
                </a:solidFill>
              </a:rPr>
              <a:t>challenges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7E3DF8-F355-BB44-9DC5-643A636F3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D0FDE-C89D-9447-B077-60210CEFD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34794382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87FA21-EA2A-6648-9003-152A7D8429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48640"/>
            <a:ext cx="10515600" cy="562832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FR" sz="8000" b="1" dirty="0"/>
              <a:t>References</a:t>
            </a:r>
          </a:p>
          <a:p>
            <a:r>
              <a:rPr lang="en-FR" sz="8000" dirty="0"/>
              <a:t>Brems, Lieselotte. 2011. </a:t>
            </a:r>
            <a:r>
              <a:rPr lang="en-FR" sz="8000" i="1" dirty="0"/>
              <a:t>Layering of Size and Type</a:t>
            </a:r>
            <a:r>
              <a:rPr lang="en-FR" sz="8000" dirty="0"/>
              <a:t> </a:t>
            </a:r>
            <a:r>
              <a:rPr lang="en-FR" sz="8000" i="1" dirty="0"/>
              <a:t>Noun Constructions in English. </a:t>
            </a:r>
            <a:r>
              <a:rPr lang="en-FR" sz="8000" dirty="0"/>
              <a:t>Berlin: de Gruyter </a:t>
            </a:r>
          </a:p>
          <a:p>
            <a:pPr marL="0" indent="0">
              <a:buNone/>
            </a:pPr>
            <a:r>
              <a:rPr lang="en-FR" sz="8000" dirty="0"/>
              <a:t>    Mouton.</a:t>
            </a:r>
          </a:p>
          <a:p>
            <a:r>
              <a:rPr lang="en-FR" sz="8000" dirty="0"/>
              <a:t>Bybee, Joan. 2003. Mechanisms of change in grammaticization: The role of frequency. In Brian D. Joseph  &amp; Richard D. Janda, eds., </a:t>
            </a:r>
            <a:r>
              <a:rPr lang="en-FR" sz="8000" i="1" dirty="0"/>
              <a:t>The Handbook of Historical Linguistics</a:t>
            </a:r>
            <a:r>
              <a:rPr lang="en-FR" sz="8000" dirty="0"/>
              <a:t>, 602-623</a:t>
            </a:r>
            <a:r>
              <a:rPr lang="en-FR" sz="8000" i="1" dirty="0"/>
              <a:t>. </a:t>
            </a:r>
            <a:r>
              <a:rPr lang="en-FR" sz="8000" dirty="0"/>
              <a:t>Oxford: Blackwell.</a:t>
            </a:r>
          </a:p>
          <a:p>
            <a:r>
              <a:rPr lang="en-US" sz="8000" dirty="0"/>
              <a:t>Bybee, Joan L. 2010. </a:t>
            </a:r>
            <a:r>
              <a:rPr lang="en-US" sz="8000" i="1" dirty="0"/>
              <a:t>Language, Usage and Cognition</a:t>
            </a:r>
            <a:r>
              <a:rPr lang="en-US" sz="8000" dirty="0"/>
              <a:t>. Cambridge: Cambridge University Press.</a:t>
            </a:r>
            <a:endParaRPr lang="en-FR" sz="8000" dirty="0"/>
          </a:p>
          <a:p>
            <a:r>
              <a:rPr lang="en-FR" sz="8000" dirty="0"/>
              <a:t>Coussé, Evie, Peter Andersson &amp; Joel Olofsson, eds. 2018a. </a:t>
            </a:r>
            <a:r>
              <a:rPr lang="en-FR" sz="8000" i="1" dirty="0"/>
              <a:t>Grammaticalization Meets Construction Grammar</a:t>
            </a:r>
            <a:r>
              <a:rPr lang="en-FR" sz="8000" dirty="0"/>
              <a:t>. Amsterdam: Benjamins.</a:t>
            </a:r>
          </a:p>
          <a:p>
            <a:r>
              <a:rPr lang="en-FR" sz="8000" dirty="0"/>
              <a:t>Coussé, Evie, Peter Andersson &amp; Joel Olofsson. 2018b. Grammaticalization meets Construction </a:t>
            </a:r>
          </a:p>
          <a:p>
            <a:pPr marL="0" indent="0">
              <a:buNone/>
            </a:pPr>
            <a:r>
              <a:rPr lang="en-FR" sz="8000" dirty="0"/>
              <a:t>    Grammar: Opportunities, challenges and potential incompatibilities. In Evie Coussé, Peter</a:t>
            </a:r>
          </a:p>
          <a:p>
            <a:pPr marL="0" indent="0">
              <a:buNone/>
            </a:pPr>
            <a:r>
              <a:rPr lang="en-FR" sz="8000" dirty="0"/>
              <a:t>    Andersson &amp; Joel Olofsson, </a:t>
            </a:r>
            <a:r>
              <a:rPr lang="en-FR" sz="8000" i="1" dirty="0"/>
              <a:t>Grammaticalization Meets Construction Grammar</a:t>
            </a:r>
            <a:r>
              <a:rPr lang="en-FR" sz="8000" dirty="0"/>
              <a:t>, 1-19. </a:t>
            </a:r>
          </a:p>
          <a:p>
            <a:pPr marL="0" indent="0">
              <a:buNone/>
            </a:pPr>
            <a:r>
              <a:rPr lang="en-FR" sz="8000" dirty="0"/>
              <a:t>    Amsterdam: Benjamins.</a:t>
            </a:r>
          </a:p>
          <a:p>
            <a:r>
              <a:rPr lang="fr-FR" sz="8000" dirty="0"/>
              <a:t>Denison, David, Alan K. Scott &amp; </a:t>
            </a:r>
            <a:r>
              <a:rPr lang="fr-FR" sz="8000" dirty="0" err="1"/>
              <a:t>Kersti</a:t>
            </a:r>
            <a:r>
              <a:rPr lang="fr-FR" sz="8000" dirty="0"/>
              <a:t> Börjars. 2010. The real distribution of the “group </a:t>
            </a:r>
            <a:r>
              <a:rPr lang="fr-FR" sz="8000" dirty="0" err="1"/>
              <a:t>genitive</a:t>
            </a:r>
            <a:r>
              <a:rPr lang="fr-FR" sz="8000" dirty="0"/>
              <a:t>”. </a:t>
            </a:r>
            <a:r>
              <a:rPr lang="fr-FR" sz="8000" i="1" dirty="0" err="1"/>
              <a:t>Studies</a:t>
            </a:r>
            <a:r>
              <a:rPr lang="fr-FR" sz="8000" i="1" dirty="0"/>
              <a:t> in </a:t>
            </a:r>
            <a:r>
              <a:rPr lang="fr-FR" sz="8000" i="1" dirty="0" err="1"/>
              <a:t>Language</a:t>
            </a:r>
            <a:r>
              <a:rPr lang="fr-FR" sz="8000" dirty="0"/>
              <a:t> 34: 532-564.</a:t>
            </a:r>
            <a:endParaRPr lang="en-FR" sz="8000" dirty="0"/>
          </a:p>
          <a:p>
            <a:r>
              <a:rPr lang="en-US" sz="8000" dirty="0"/>
              <a:t>Fischer, Olga. 2007. </a:t>
            </a:r>
            <a:r>
              <a:rPr lang="en-US" sz="8000" i="1" dirty="0"/>
              <a:t>Morphosyntactic Change: Functional and Formal Perspectives</a:t>
            </a:r>
            <a:r>
              <a:rPr lang="en-US" sz="8000" dirty="0"/>
              <a:t>. Oxford: Oxford </a:t>
            </a:r>
          </a:p>
          <a:p>
            <a:pPr marL="0" indent="0">
              <a:buNone/>
            </a:pPr>
            <a:r>
              <a:rPr lang="en-US" sz="8000" dirty="0"/>
              <a:t>    University Press.</a:t>
            </a:r>
            <a:endParaRPr lang="en-FR" sz="8000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63F4B6-081E-DF40-814C-05E650549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570815-4678-9D49-B4A7-9D34F2CCD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123527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BC122-3FD8-2242-9464-C94D64169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73723"/>
            <a:ext cx="10515600" cy="5403240"/>
          </a:xfrm>
        </p:spPr>
        <p:txBody>
          <a:bodyPr>
            <a:normAutofit fontScale="77500" lnSpcReduction="20000"/>
          </a:bodyPr>
          <a:lstStyle/>
          <a:p>
            <a:r>
              <a:rPr lang="en-US" sz="2600" dirty="0"/>
              <a:t>Fleischman, Suzanne. 1982. </a:t>
            </a:r>
            <a:r>
              <a:rPr lang="en-US" sz="2600" i="1" dirty="0"/>
              <a:t>The Future in Thought and Language. Diachronic Evidence from Romance. </a:t>
            </a:r>
            <a:r>
              <a:rPr lang="en-US" sz="2600" dirty="0"/>
              <a:t> Cambridge: Cambridge University Press.</a:t>
            </a:r>
            <a:endParaRPr lang="en-FR" sz="2600" dirty="0"/>
          </a:p>
          <a:p>
            <a:r>
              <a:rPr lang="en-FR" sz="2600" dirty="0"/>
              <a:t>Givón, T. 1991. The evolution of dependent clause morpho-syntax in Biblical Hebrew. In </a:t>
            </a:r>
            <a:r>
              <a:rPr lang="en-US" sz="2600" dirty="0"/>
              <a:t>Elizabeth </a:t>
            </a:r>
          </a:p>
          <a:p>
            <a:pPr marL="0" indent="0">
              <a:buNone/>
            </a:pPr>
            <a:r>
              <a:rPr lang="en-US" sz="2600" dirty="0"/>
              <a:t>    Closs </a:t>
            </a:r>
            <a:r>
              <a:rPr lang="en-FR" sz="2600" dirty="0"/>
              <a:t>Traugott </a:t>
            </a:r>
            <a:r>
              <a:rPr lang="en-US" sz="2600" dirty="0"/>
              <a:t>&amp; Bernd</a:t>
            </a:r>
            <a:r>
              <a:rPr lang="en-FR" sz="2600" dirty="0"/>
              <a:t> Heine, eds., </a:t>
            </a:r>
            <a:r>
              <a:rPr lang="en-US" sz="2600" i="1" dirty="0"/>
              <a:t>Approaches to Grammaticalizat</a:t>
            </a:r>
            <a:r>
              <a:rPr lang="en-US" sz="2600" dirty="0"/>
              <a:t>ion, </a:t>
            </a:r>
            <a:r>
              <a:rPr lang="en-FR" sz="2600" dirty="0"/>
              <a:t>Vol. II: 257-310.</a:t>
            </a:r>
          </a:p>
          <a:p>
            <a:pPr marL="0" indent="0">
              <a:buNone/>
            </a:pPr>
            <a:r>
              <a:rPr lang="en-FR" sz="2600" dirty="0"/>
              <a:t>   </a:t>
            </a:r>
            <a:r>
              <a:rPr lang="en-US" sz="2600" dirty="0"/>
              <a:t> Amsterdam: Benjamins. </a:t>
            </a:r>
            <a:endParaRPr lang="en-FR" sz="2600" dirty="0"/>
          </a:p>
          <a:p>
            <a:r>
              <a:rPr lang="en-US" sz="2600" dirty="0"/>
              <a:t>Givón, Talmy. 1979. </a:t>
            </a:r>
            <a:r>
              <a:rPr lang="en-US" sz="2600" i="1" dirty="0"/>
              <a:t>On Understanding Grammar.</a:t>
            </a:r>
            <a:r>
              <a:rPr lang="en-US" sz="2600" dirty="0"/>
              <a:t> New York: Academic Press.</a:t>
            </a:r>
          </a:p>
          <a:p>
            <a:r>
              <a:rPr lang="en-FR" sz="2600" dirty="0"/>
              <a:t>Gries, Stefan </a:t>
            </a:r>
            <a:r>
              <a:rPr lang="en-US" sz="2600" dirty="0"/>
              <a:t>&amp;</a:t>
            </a:r>
            <a:r>
              <a:rPr lang="en-FR" sz="2600" dirty="0"/>
              <a:t> Anatol Stefanowitsch. 2004. Extending collostructional analysis: A corpus-based perspective on alternations. </a:t>
            </a:r>
            <a:r>
              <a:rPr lang="en-FR" sz="2600" i="1" dirty="0"/>
              <a:t>International Journal of Corpus Linguistics</a:t>
            </a:r>
            <a:r>
              <a:rPr lang="en-FR" sz="2600" dirty="0"/>
              <a:t> 9: 97-129. </a:t>
            </a:r>
          </a:p>
          <a:p>
            <a:r>
              <a:rPr lang="en-FR" sz="2600" dirty="0"/>
              <a:t>Haiman, John. 1994. Ritualization and the development of language. In William Pagliuca, ed., </a:t>
            </a:r>
            <a:r>
              <a:rPr lang="en-FR" sz="2600" i="1" dirty="0"/>
              <a:t>Perspectives on Grammaticalization</a:t>
            </a:r>
            <a:r>
              <a:rPr lang="en-FR" sz="2600" dirty="0"/>
              <a:t>, 3-28. Amsterdam: Benjamins.</a:t>
            </a:r>
          </a:p>
          <a:p>
            <a:r>
              <a:rPr lang="en-FR" sz="2600" dirty="0"/>
              <a:t>Haspelmath, Martin. 1999. Why is grammaticalization irreversible? </a:t>
            </a:r>
            <a:r>
              <a:rPr lang="en-FR" sz="2600" i="1" dirty="0"/>
              <a:t>Linguistics </a:t>
            </a:r>
            <a:r>
              <a:rPr lang="en-FR" sz="2600" dirty="0"/>
              <a:t>37: 1043-1068.</a:t>
            </a:r>
          </a:p>
          <a:p>
            <a:r>
              <a:rPr lang="en-FR" sz="2600" dirty="0"/>
              <a:t>Heine, Bernd. 1997. </a:t>
            </a:r>
            <a:r>
              <a:rPr lang="en-FR" sz="2600" i="1" dirty="0"/>
              <a:t>Cognitive Foundations of Grammar</a:t>
            </a:r>
            <a:r>
              <a:rPr lang="en-FR" sz="2600" dirty="0"/>
              <a:t>. New York: Oxford University Press.</a:t>
            </a:r>
          </a:p>
          <a:p>
            <a:r>
              <a:rPr lang="en-US" sz="2600" dirty="0"/>
              <a:t>Heine, Bernd, Ulrike Claudi &amp; </a:t>
            </a:r>
            <a:r>
              <a:rPr lang="en-US" sz="2600" dirty="0" err="1"/>
              <a:t>Friederike</a:t>
            </a:r>
            <a:r>
              <a:rPr lang="en-US" sz="2600" dirty="0"/>
              <a:t> Hünnemeyer. 1991. </a:t>
            </a:r>
            <a:r>
              <a:rPr lang="en-US" sz="2600" i="1" dirty="0"/>
              <a:t>Grammaticalization: A Conceptual Framework</a:t>
            </a:r>
            <a:r>
              <a:rPr lang="en-US" sz="2600" dirty="0"/>
              <a:t>. </a:t>
            </a:r>
            <a:r>
              <a:rPr lang="en-FR" sz="2600" dirty="0"/>
              <a:t>Chicago: University of Chicago Press.</a:t>
            </a:r>
          </a:p>
          <a:p>
            <a:r>
              <a:rPr lang="en-US" sz="2600" dirty="0"/>
              <a:t>Heine, Bernd &amp; Tania Kuteva. 2002. </a:t>
            </a:r>
            <a:r>
              <a:rPr lang="en-US" sz="2600" i="1" dirty="0"/>
              <a:t>World Lexicon of Grammaticalization.</a:t>
            </a:r>
            <a:r>
              <a:rPr lang="en-US" sz="2600" dirty="0"/>
              <a:t> Cambridge: Cambridge University Press.</a:t>
            </a:r>
          </a:p>
          <a:p>
            <a:r>
              <a:rPr lang="en-US" sz="2600" dirty="0"/>
              <a:t>Heine, Bernd &amp; Tania Kuteva. 2007. </a:t>
            </a:r>
            <a:r>
              <a:rPr lang="en-US" sz="2600" i="1" dirty="0"/>
              <a:t>The Genesis of Grammar: A Reconstruction.</a:t>
            </a:r>
            <a:r>
              <a:rPr lang="en-US" sz="2600" dirty="0"/>
              <a:t> Oxford: Oxford University Press.</a:t>
            </a:r>
            <a:endParaRPr lang="en-FR" sz="2600" dirty="0"/>
          </a:p>
          <a:p>
            <a:endParaRPr lang="en-FR" sz="2600" dirty="0"/>
          </a:p>
          <a:p>
            <a:endParaRPr lang="en-FR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9BB522-EAEC-BE4E-BA9E-47C5AC865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99F9FF-D374-B248-9CB2-D2A8FB0D9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59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65331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D8833-0C0B-3047-93F5-E592C9120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characterizations of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A600A0-4F76-D048-9728-E460C03B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"Whereas analogy may renew forms in detail, usually leaving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the overall plan of the grammatical system untouched, the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'grammaticalization' of certain words creates new forms and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introduces categories which had no linguistic expression. It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changes the system as a whole”.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(Meillet 1958[1912]: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133; cited in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Hopper &amp; Traugott 2003: 23].   </a:t>
            </a:r>
          </a:p>
          <a:p>
            <a:endParaRPr lang="en-FR" dirty="0"/>
          </a:p>
        </p:txBody>
      </p:sp>
      <p:pic>
        <p:nvPicPr>
          <p:cNvPr id="5" name="Picture 4" descr="A person wearing glasses&#10;&#10;Description automatically generated">
            <a:extLst>
              <a:ext uri="{FF2B5EF4-FFF2-40B4-BE49-F238E27FC236}">
                <a16:creationId xmlns:a16="http://schemas.microsoft.com/office/drawing/2014/main" id="{A2DA9149-1D9E-8B49-866F-91174242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700" y="3757612"/>
            <a:ext cx="1857376" cy="24193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DEC7D1-E123-7446-9F83-A393EFD3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2654132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DCD3A-28E5-6848-9A47-ACFBD924A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6775"/>
            <a:ext cx="10515600" cy="5600188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Heine, Bernd, Heiko Narrog &amp; Haiping Long. 2016. </a:t>
            </a:r>
            <a:r>
              <a:rPr lang="en-FR" sz="2400" dirty="0"/>
              <a:t>Constructional change vs. grammaticalization: From compounding to derivation. </a:t>
            </a:r>
            <a:r>
              <a:rPr lang="en-FR" sz="2400" i="1" dirty="0"/>
              <a:t>Studies in Language</a:t>
            </a:r>
            <a:r>
              <a:rPr lang="en-FR" sz="2400" dirty="0"/>
              <a:t> 40(1):137-175.</a:t>
            </a:r>
          </a:p>
          <a:p>
            <a:r>
              <a:rPr lang="en-FR" sz="2400" dirty="0"/>
              <a:t>Hilpert, Martin. 2008. </a:t>
            </a:r>
            <a:r>
              <a:rPr lang="en-FR" sz="2400" i="1" dirty="0"/>
              <a:t>Germanic Future Constructions: A Usage-based Approach to Language Change</a:t>
            </a:r>
            <a:r>
              <a:rPr lang="en-FR" sz="2400" dirty="0"/>
              <a:t>. Amsterdam: Benjamins. </a:t>
            </a:r>
          </a:p>
          <a:p>
            <a:r>
              <a:rPr lang="en-FR" sz="2400" dirty="0"/>
              <a:t>Himmelmann, Nikolaus P. 2004. Lexicalization and grammaticization: Opposite or orthogonal? In Walter Bisang, Nikolaus P. Himmelmann &amp; Björn Wiemer, eds., </a:t>
            </a:r>
            <a:r>
              <a:rPr lang="en-FR" sz="2400" i="1" dirty="0"/>
              <a:t>What Makes Grammaticalization - A Look from its Fringes and its Components, </a:t>
            </a:r>
            <a:r>
              <a:rPr lang="en-FR" sz="2400" dirty="0"/>
              <a:t>21-42</a:t>
            </a:r>
            <a:r>
              <a:rPr lang="en-FR" sz="2400" i="1" dirty="0"/>
              <a:t>. </a:t>
            </a:r>
            <a:r>
              <a:rPr lang="en-FR" sz="2400" dirty="0"/>
              <a:t>Berlin: Mouton de Gruyter.</a:t>
            </a:r>
          </a:p>
          <a:p>
            <a:r>
              <a:rPr lang="en-FR" sz="2400" dirty="0"/>
              <a:t>Hölz, Andreas. 2018. Constructionalization areas: The case of negation in Manchu. In Coussé et al, 241-276.</a:t>
            </a:r>
          </a:p>
          <a:p>
            <a:r>
              <a:rPr lang="en-FR" sz="2400" dirty="0"/>
              <a:t>Hopper, Paul J. </a:t>
            </a:r>
            <a:r>
              <a:rPr lang="en-US" sz="2400" dirty="0"/>
              <a:t>&amp;</a:t>
            </a:r>
            <a:r>
              <a:rPr lang="en-FR" sz="2400" dirty="0"/>
              <a:t> Elizabeth Closs Traugott. 2003. </a:t>
            </a:r>
            <a:r>
              <a:rPr lang="en-FR" sz="2400" i="1" dirty="0"/>
              <a:t>Grammaticalization</a:t>
            </a:r>
            <a:r>
              <a:rPr lang="en-FR" sz="2400" dirty="0"/>
              <a:t>. Cambridge: Cambridge University Press, 2</a:t>
            </a:r>
            <a:r>
              <a:rPr lang="en-FR" sz="2400" baseline="30000" dirty="0"/>
              <a:t>nd</a:t>
            </a:r>
            <a:r>
              <a:rPr lang="en-FR" sz="2400" dirty="0"/>
              <a:t>, rev. edn.</a:t>
            </a:r>
          </a:p>
          <a:p>
            <a:r>
              <a:rPr lang="en-FR" sz="2400" dirty="0"/>
              <a:t>Hüning, Matthias </a:t>
            </a:r>
            <a:r>
              <a:rPr lang="en-US" sz="2400" dirty="0"/>
              <a:t>&amp;</a:t>
            </a:r>
            <a:r>
              <a:rPr lang="en-FR" sz="2400" dirty="0"/>
              <a:t> Geert Booij. 2014. From compounding to derivation: The rise of derivational affixes through constructionalization. </a:t>
            </a:r>
            <a:r>
              <a:rPr lang="en-FR" sz="2400" i="1" dirty="0"/>
              <a:t>Folia Linguistica</a:t>
            </a:r>
            <a:r>
              <a:rPr lang="en-FR" sz="2400" dirty="0"/>
              <a:t> 48(2): 579-604; special issue on Refining Grammaticalization, ed. by Ferdinand von Mengden </a:t>
            </a:r>
            <a:r>
              <a:rPr lang="en-US" sz="2400" dirty="0"/>
              <a:t>&amp; </a:t>
            </a:r>
            <a:r>
              <a:rPr lang="en-FR" sz="2400" dirty="0"/>
              <a:t>Horst Simon.</a:t>
            </a:r>
          </a:p>
          <a:p>
            <a:r>
              <a:rPr lang="en-US" sz="2400" dirty="0"/>
              <a:t>Jakobson, Roman. 1956. Two aspects of language and two types of aphasic disturbance. In Roman Jakobson &amp; Morris Halle, eds., </a:t>
            </a:r>
            <a:r>
              <a:rPr lang="en-US" sz="2400" i="1" dirty="0"/>
              <a:t>Fundamentals of Language</a:t>
            </a:r>
            <a:r>
              <a:rPr lang="en-US" sz="2400" dirty="0"/>
              <a:t>, 53-87. ’s-Gravenhage: Mouton. </a:t>
            </a:r>
            <a:endParaRPr lang="en-FR" sz="2400" dirty="0"/>
          </a:p>
          <a:p>
            <a:r>
              <a:rPr lang="en-FR" sz="2400" dirty="0"/>
              <a:t>Kury</a:t>
            </a:r>
            <a:r>
              <a:rPr lang="en-GB" sz="2400" dirty="0" err="1"/>
              <a:t>ł</a:t>
            </a:r>
            <a:r>
              <a:rPr lang="en-FR" sz="2400" dirty="0"/>
              <a:t>owicz, Jerzy. 1975[1965]. The evolution of grammatical categories. In Jerzy Kury</a:t>
            </a:r>
            <a:r>
              <a:rPr lang="en-US" sz="2400" dirty="0" err="1"/>
              <a:t>ł</a:t>
            </a:r>
            <a:r>
              <a:rPr lang="en-FR" sz="2400" dirty="0"/>
              <a:t>owicz, </a:t>
            </a:r>
            <a:r>
              <a:rPr lang="en-FR" sz="2400" i="1" dirty="0"/>
              <a:t>Esquisses linguistiques</a:t>
            </a:r>
            <a:r>
              <a:rPr lang="en-FR" sz="2400" dirty="0"/>
              <a:t>, Vol. II: 38-54. Munich: Fink. </a:t>
            </a:r>
          </a:p>
          <a:p>
            <a:r>
              <a:rPr lang="en-US" sz="2400" dirty="0"/>
              <a:t>Kuteva, Tania, Bernd Heine, Bo Hong, Haiping Long, Heiko Narrog &amp; Seongha Rhee. 2019. </a:t>
            </a:r>
            <a:r>
              <a:rPr lang="en-US" sz="2400" i="1" dirty="0"/>
              <a:t>World Lexicon of Grammaticalization</a:t>
            </a:r>
            <a:r>
              <a:rPr lang="en-US" sz="2400" dirty="0"/>
              <a:t>. Cambridge: Cambridge University Press, 2</a:t>
            </a:r>
            <a:r>
              <a:rPr lang="en-US" sz="2400" baseline="30000" dirty="0"/>
              <a:t>nd</a:t>
            </a:r>
            <a:r>
              <a:rPr lang="en-US" sz="2400" dirty="0"/>
              <a:t> </a:t>
            </a:r>
            <a:r>
              <a:rPr lang="en-US" sz="2400" dirty="0" err="1"/>
              <a:t>edn</a:t>
            </a:r>
            <a:r>
              <a:rPr lang="en-US" sz="2400" dirty="0"/>
              <a:t>.</a:t>
            </a:r>
            <a:endParaRPr lang="en-FR" sz="2400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8A2F78-B0E6-2845-A7F4-EAD61F215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B7C185-7F37-764C-BA06-79D44C18E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60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202932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361AB-62D9-6242-A03C-56E839155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76775"/>
            <a:ext cx="10515600" cy="560018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Langacker, Ronald W. 1977. Syntactic reanalysis. In Charles N. Li, ed., </a:t>
            </a:r>
            <a:r>
              <a:rPr lang="en-GB" i="1" dirty="0"/>
              <a:t>Mechanisms of Syntactic Change</a:t>
            </a:r>
            <a:r>
              <a:rPr lang="en-GB" dirty="0"/>
              <a:t>, 57-139. Austin: University of Texas Press.</a:t>
            </a:r>
            <a:endParaRPr lang="en-FR" dirty="0"/>
          </a:p>
          <a:p>
            <a:r>
              <a:rPr lang="en-FR" dirty="0"/>
              <a:t>Langacker, Ronald W. 2005. Construction grammars: Cognitive, radical, and less so. In Francisco J. Ruiz de Mendoza Ibañez &amp; M. Sandra Peña Cervel, eds., </a:t>
            </a:r>
            <a:r>
              <a:rPr lang="en-FR" i="1" dirty="0"/>
              <a:t>Cognitive Linguistics: Internal Dynamics and Interdisciplinary Interaction</a:t>
            </a:r>
            <a:r>
              <a:rPr lang="en-FR" dirty="0"/>
              <a:t>, 101-159. Berlin: Mouton de Gruyter.</a:t>
            </a:r>
          </a:p>
          <a:p>
            <a:r>
              <a:rPr lang="en-FR" dirty="0"/>
              <a:t>Lass, Roger. 1990. How to do things with junk: Exaptation in language evolution. </a:t>
            </a:r>
            <a:r>
              <a:rPr lang="en-FR" i="1" dirty="0"/>
              <a:t>Journal of Linguistics </a:t>
            </a:r>
            <a:r>
              <a:rPr lang="en-FR" dirty="0"/>
              <a:t>26: 79-102. </a:t>
            </a:r>
          </a:p>
          <a:p>
            <a:r>
              <a:rPr lang="en-FR" dirty="0"/>
              <a:t>Lehmann, Christian. 2015[1995]. </a:t>
            </a:r>
            <a:r>
              <a:rPr lang="en-FR" i="1" dirty="0"/>
              <a:t>Thoughts on Grammaticalization.</a:t>
            </a:r>
            <a:r>
              <a:rPr lang="en-FR" dirty="0"/>
              <a:t> Berlin: Language Science Press, 3</a:t>
            </a:r>
            <a:r>
              <a:rPr lang="en-FR" baseline="30000" dirty="0"/>
              <a:t>rd</a:t>
            </a:r>
            <a:r>
              <a:rPr lang="en-FR" dirty="0"/>
              <a:t> rev. ed. </a:t>
            </a:r>
            <a:r>
              <a:rPr lang="fr-FR" dirty="0"/>
              <a:t>Meillet, Antoine. </a:t>
            </a:r>
            <a:r>
              <a:rPr lang="en-FR" dirty="0"/>
              <a:t>1958[1912]. L’évolution des formes grammaticales. In Antoine  </a:t>
            </a:r>
          </a:p>
          <a:p>
            <a:r>
              <a:rPr lang="fr-FR" dirty="0"/>
              <a:t>Meillet, Antoine. </a:t>
            </a:r>
            <a:r>
              <a:rPr lang="en-FR" dirty="0"/>
              <a:t>1958[1912]. L’évolution des formes grammaticales. In Antoine Meillet, </a:t>
            </a:r>
            <a:r>
              <a:rPr lang="en-FR" i="1" dirty="0"/>
              <a:t>Linguistique</a:t>
            </a:r>
            <a:r>
              <a:rPr lang="en-FR" dirty="0"/>
              <a:t> </a:t>
            </a:r>
            <a:r>
              <a:rPr lang="en-FR" i="1" dirty="0"/>
              <a:t>historique</a:t>
            </a:r>
            <a:r>
              <a:rPr lang="en-FR" dirty="0"/>
              <a:t> </a:t>
            </a:r>
            <a:r>
              <a:rPr lang="en-FR" i="1" dirty="0"/>
              <a:t>et</a:t>
            </a:r>
            <a:r>
              <a:rPr lang="en-FR" dirty="0"/>
              <a:t> </a:t>
            </a:r>
            <a:r>
              <a:rPr lang="en-FR" i="1" dirty="0"/>
              <a:t>linguistique</a:t>
            </a:r>
            <a:r>
              <a:rPr lang="en-FR" dirty="0"/>
              <a:t> </a:t>
            </a:r>
            <a:r>
              <a:rPr lang="en-FR" i="1" dirty="0"/>
              <a:t>générale</a:t>
            </a:r>
            <a:r>
              <a:rPr lang="en-FR" dirty="0"/>
              <a:t>, 130-148. Paris: Champion. </a:t>
            </a:r>
          </a:p>
          <a:p>
            <a:r>
              <a:rPr lang="en-US" dirty="0"/>
              <a:t>Narrog, Heiko &amp; Bernd Heine, eds. 2011a. </a:t>
            </a:r>
            <a:r>
              <a:rPr lang="en-FR" i="1" dirty="0"/>
              <a:t>The Oxford Handbook of Grammaticalization.</a:t>
            </a:r>
            <a:r>
              <a:rPr lang="en-FR" dirty="0"/>
              <a:t> New York: Oxford University Press.</a:t>
            </a:r>
          </a:p>
          <a:p>
            <a:r>
              <a:rPr lang="en-US" dirty="0"/>
              <a:t>Narrog, Heiko &amp; Bernd Heine. 2011b. Introduction. In Heiko Narrog &amp; Bernd Heine, eds., </a:t>
            </a:r>
            <a:r>
              <a:rPr lang="en-US" i="1" dirty="0"/>
              <a:t>The Oxford Handbook of Grammaticalization, </a:t>
            </a:r>
            <a:r>
              <a:rPr lang="en-US" dirty="0"/>
              <a:t>1-16.</a:t>
            </a:r>
            <a:r>
              <a:rPr lang="en-US" i="1" dirty="0"/>
              <a:t>.</a:t>
            </a:r>
            <a:r>
              <a:rPr lang="en-US" dirty="0"/>
              <a:t> New York: Oxford University Press.</a:t>
            </a:r>
            <a:endParaRPr lang="en-FR" dirty="0"/>
          </a:p>
          <a:p>
            <a:r>
              <a:rPr lang="en-FR" dirty="0"/>
              <a:t>Noël, Dirk. 2007. Diachronic construction grammar and grammaticalization theory. </a:t>
            </a:r>
            <a:r>
              <a:rPr lang="en-FR" i="1" dirty="0"/>
              <a:t>Functions of Language</a:t>
            </a:r>
            <a:r>
              <a:rPr lang="en-FR" dirty="0"/>
              <a:t> 14: 177-202. </a:t>
            </a:r>
          </a:p>
          <a:p>
            <a:r>
              <a:rPr lang="en-FR" dirty="0"/>
              <a:t>Norde, Muriel. 2009. </a:t>
            </a:r>
            <a:r>
              <a:rPr lang="en-FR" i="1" dirty="0"/>
              <a:t>Degrammaticalization.</a:t>
            </a:r>
            <a:r>
              <a:rPr lang="en-FR" dirty="0"/>
              <a:t> Oxford: Oxford University Press.</a:t>
            </a:r>
          </a:p>
          <a:p>
            <a:pPr marL="0" indent="0">
              <a:buNone/>
            </a:pPr>
            <a:endParaRPr lang="en-FR" dirty="0"/>
          </a:p>
          <a:p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45C808-931D-FC48-B316-B5F575200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89836F-73EA-E945-91D9-07BBE0AEC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61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251013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5AC4F-0D2B-254A-A0B8-0CBFA5711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0166"/>
            <a:ext cx="10515600" cy="572679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Rosenbach, Anette. </a:t>
            </a:r>
            <a:r>
              <a:rPr lang="en-FR" dirty="0"/>
              <a:t>2010. How synchronic gradience makes sense in the light of language change (and </a:t>
            </a:r>
            <a:r>
              <a:rPr lang="en-FR" i="1" dirty="0"/>
              <a:t>vice versa</a:t>
            </a:r>
            <a:r>
              <a:rPr lang="en-FR" dirty="0"/>
              <a:t>). In Elizabeth Closs Traugott &amp; Graeme Trousdale, eds., </a:t>
            </a:r>
            <a:r>
              <a:rPr lang="en-FR" i="1" dirty="0"/>
              <a:t>Gradience, Gradualness, and Grammaticalization</a:t>
            </a:r>
            <a:r>
              <a:rPr lang="en-FR" dirty="0"/>
              <a:t>, 149-179. Amsterdam: Benjamins. </a:t>
            </a:r>
          </a:p>
          <a:p>
            <a:r>
              <a:rPr lang="en-FR" dirty="0"/>
              <a:t>Sweetser, Eve E. 1988. Grammaticalization and semantic bleaching. In Shelley Axmaker, Annie Jaisser</a:t>
            </a:r>
            <a:r>
              <a:rPr lang="en-US" dirty="0"/>
              <a:t> &amp; </a:t>
            </a:r>
            <a:r>
              <a:rPr lang="en-FR" dirty="0"/>
              <a:t>Helen Singmaster, eds., </a:t>
            </a:r>
            <a:r>
              <a:rPr lang="en-FR" i="1" dirty="0"/>
              <a:t>Berkeley Linguistics Society 14: General Session and Parasession on Grammaticalization</a:t>
            </a:r>
            <a:r>
              <a:rPr lang="en-FR" dirty="0"/>
              <a:t>, 389-405. Berkeley, CA: Berkeley Linguistics Society.</a:t>
            </a:r>
          </a:p>
          <a:p>
            <a:r>
              <a:rPr lang="en-FR" dirty="0"/>
              <a:t>Talmy, Leonard. 1985. Lexicalization patterns: Semantic structure in lexical forms. In Timothy Shopen, ed. </a:t>
            </a:r>
            <a:r>
              <a:rPr lang="en-FR" i="1" dirty="0"/>
              <a:t>Language Typology and Syntactic Description</a:t>
            </a:r>
            <a:r>
              <a:rPr lang="en-FR" dirty="0"/>
              <a:t>, Vol. III: </a:t>
            </a:r>
            <a:r>
              <a:rPr lang="en-FR" i="1" dirty="0"/>
              <a:t>Grammatical Categories and the Lexicon, </a:t>
            </a:r>
            <a:r>
              <a:rPr lang="en-FR" dirty="0"/>
              <a:t>57-149. Cambridge: Cambridge University Press, 2</a:t>
            </a:r>
            <a:r>
              <a:rPr lang="en-FR" baseline="30000" dirty="0"/>
              <a:t>nd</a:t>
            </a:r>
            <a:r>
              <a:rPr lang="en-FR" dirty="0"/>
              <a:t> ed.</a:t>
            </a:r>
          </a:p>
          <a:p>
            <a:r>
              <a:rPr lang="en-US" dirty="0"/>
              <a:t>Traugott, Elizabeth Closs. 2019. Is there a comparative modal schema in English? In Nuria </a:t>
            </a:r>
            <a:r>
              <a:rPr lang="en-US" dirty="0" err="1"/>
              <a:t>Yáñez</a:t>
            </a:r>
            <a:r>
              <a:rPr lang="en-US" dirty="0"/>
              <a:t>-Bouza, Emma Moore, Linda van Bergen &amp; Willem B. Hollmann, eds., </a:t>
            </a:r>
            <a:r>
              <a:rPr lang="en-US" i="1" dirty="0"/>
              <a:t>Categories, Constructions, and Change in English Syntax</a:t>
            </a:r>
            <a:r>
              <a:rPr lang="en-US" dirty="0"/>
              <a:t>, 105-129. Cambridge: Cambridge University Press. </a:t>
            </a:r>
            <a:endParaRPr lang="en-FR" dirty="0"/>
          </a:p>
          <a:p>
            <a:r>
              <a:rPr lang="en-FR" dirty="0"/>
              <a:t>Traugott, Elizabeth Closs </a:t>
            </a:r>
            <a:r>
              <a:rPr lang="en-US" dirty="0"/>
              <a:t> &amp;</a:t>
            </a:r>
            <a:r>
              <a:rPr lang="en-FR" dirty="0"/>
              <a:t> Graeme Trousdale. 2013. </a:t>
            </a:r>
            <a:r>
              <a:rPr lang="en-FR" i="1" dirty="0"/>
              <a:t>Constructionalization and Constructional Changes. </a:t>
            </a:r>
            <a:r>
              <a:rPr lang="en-FR" dirty="0"/>
              <a:t>Oxford: Oxford University Press.</a:t>
            </a:r>
          </a:p>
          <a:p>
            <a:r>
              <a:rPr lang="en-US" dirty="0"/>
              <a:t>Trousdale, Graeme &amp; Muriel Norde. 2013. Degrammaticalization and constructionalization: two case studies. In Muriel Norde, Alexandra Lenz &amp; Karin Beijering, eds., Special Issue on Current Trends in Grammaticalization Research, </a:t>
            </a:r>
            <a:r>
              <a:rPr lang="en-US" i="1" dirty="0"/>
              <a:t>Language Sciences</a:t>
            </a:r>
            <a:r>
              <a:rPr lang="en-US" dirty="0"/>
              <a:t> 36: 32-46.</a:t>
            </a:r>
            <a:endParaRPr lang="en-FR" dirty="0"/>
          </a:p>
          <a:p>
            <a:r>
              <a:rPr lang="en-US" dirty="0"/>
              <a:t>Vázquez-Gonzáles, Juan G. &amp; Jóhanna Barðdal. 2019. Reconstructing the ditransitive construction for Proto-Germanic: Gothic, Old English and Old Norse-Icelandic. </a:t>
            </a:r>
            <a:r>
              <a:rPr lang="en-US" i="1" dirty="0"/>
              <a:t>Folia </a:t>
            </a:r>
            <a:r>
              <a:rPr lang="en-US" i="1" dirty="0" err="1"/>
              <a:t>Linguistica</a:t>
            </a:r>
            <a:r>
              <a:rPr lang="en-US" i="1" dirty="0"/>
              <a:t> </a:t>
            </a:r>
            <a:r>
              <a:rPr lang="en-US" i="1" dirty="0" err="1"/>
              <a:t>Historica</a:t>
            </a:r>
            <a:r>
              <a:rPr lang="en-US" i="1" dirty="0"/>
              <a:t> </a:t>
            </a:r>
            <a:r>
              <a:rPr lang="en-US" dirty="0"/>
              <a:t>40(2): 555-620. </a:t>
            </a:r>
            <a:endParaRPr lang="en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9B6FDA-7C7B-544C-A8FC-DA6BA16FD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500557-CB49-0D44-BF3E-446582239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2F4C7-5D42-5649-BFB4-4CC75CF8540A}" type="slidenum">
              <a:rPr lang="en-FR" smtClean="0"/>
              <a:t>62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9326849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C8EA62-459C-8E40-9C4A-DA65291D5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90337"/>
            <a:ext cx="10515600" cy="5286626"/>
          </a:xfrm>
        </p:spPr>
        <p:txBody>
          <a:bodyPr/>
          <a:lstStyle/>
          <a:p>
            <a:r>
              <a:rPr lang="en-FR" sz="2000" dirty="0"/>
              <a:t>Wolk, Christoph, Joan Bresnan, Anette Rosenbach</a:t>
            </a:r>
            <a:r>
              <a:rPr lang="en-US" sz="2000" dirty="0"/>
              <a:t> &amp; </a:t>
            </a:r>
            <a:r>
              <a:rPr lang="en-FR" sz="2000" dirty="0"/>
              <a:t>Benedikt Szmrecsanyi. 2013. Dative and genitive variability in Late Modern English: Exploring cross-constructional variation and change. </a:t>
            </a:r>
            <a:r>
              <a:rPr lang="en-FR" sz="2000" i="1" dirty="0"/>
              <a:t>Diachronica</a:t>
            </a:r>
            <a:r>
              <a:rPr lang="en-FR" sz="2000" dirty="0"/>
              <a:t> 30(3): 382-419.</a:t>
            </a:r>
          </a:p>
          <a:p>
            <a:r>
              <a:rPr lang="en-US" sz="2000" dirty="0"/>
              <a:t>Zehentner, Eva. 2019. </a:t>
            </a:r>
            <a:r>
              <a:rPr lang="en-US" sz="2000" i="1" dirty="0"/>
              <a:t>Competition and Language Change: The Rise of the English Dative Alternation</a:t>
            </a:r>
            <a:r>
              <a:rPr lang="en-US" sz="2000" dirty="0"/>
              <a:t>. </a:t>
            </a:r>
            <a:r>
              <a:rPr lang="en-FR" sz="2000" dirty="0"/>
              <a:t>Berlin: De Gruyter Mouton.</a:t>
            </a:r>
          </a:p>
          <a:p>
            <a:r>
              <a:rPr lang="en-US" sz="2000" dirty="0"/>
              <a:t>Zhan, Fangqiong &amp; Elizabeth Closs Traugott. 2020. A study of the development of the Chinese comparative correlative construction from the perspective of constructionalization. </a:t>
            </a:r>
            <a:r>
              <a:rPr lang="en-US" sz="2000" i="1" dirty="0" err="1"/>
              <a:t>Diachronica</a:t>
            </a:r>
            <a:r>
              <a:rPr lang="en-US" sz="2000" i="1" dirty="0"/>
              <a:t> </a:t>
            </a:r>
            <a:r>
              <a:rPr lang="en-US" sz="2000" dirty="0"/>
              <a:t>37(1): 83-126.</a:t>
            </a:r>
            <a:endParaRPr lang="en-FR" sz="2000" dirty="0"/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8720E1-77F8-D84F-991A-4EC502A38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63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08829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57F24-ECBF-A24D-A3ED-35597AF91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characterizations of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30DB9-256E-8840-A6F2-B09EDF81F8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“Grammaticalisation consists in the increase of the range of a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morpheme advancing from a lexical to a grammatical or from a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less grammatical to a more grammatical status, e.g. from a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derivative formant to an inflectional one”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(Kury</a:t>
            </a:r>
            <a:r>
              <a:rPr lang="en-GB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ł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owicz 1975[1965]: 52; cited in </a:t>
            </a:r>
          </a:p>
          <a:p>
            <a:pPr marL="0" indent="0">
              <a:buNone/>
            </a:pP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Narrog &amp; Heine 2011b: 3). </a:t>
            </a:r>
          </a:p>
        </p:txBody>
      </p:sp>
      <p:pic>
        <p:nvPicPr>
          <p:cNvPr id="5" name="Picture 4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BBB8DAC5-2B97-3646-9B3B-626BBEA955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3512" y="3335338"/>
            <a:ext cx="2290846" cy="284162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FA365-2817-104B-B61E-98647C6F7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90690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E6DE2-2E37-5F43-82C2-110FA6B58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characterizations of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2F205-B2CB-8E45-8573-D6173BEDD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FR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iscourse &gt; syntax &gt; morphology &gt; morphophonemics &gt; zero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(Givón: 1979: 209)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  NB Givón does not use the word “grammaticalization”, </a:t>
            </a:r>
          </a:p>
          <a:p>
            <a:pPr marL="0" indent="0">
              <a:buNone/>
            </a:pPr>
            <a:r>
              <a:rPr lang="en-F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but rather “syntacticization”.</a:t>
            </a:r>
          </a:p>
        </p:txBody>
      </p:sp>
      <p:pic>
        <p:nvPicPr>
          <p:cNvPr id="5" name="Picture 4" descr="A close up of a person&#10;&#10;Description automatically generated">
            <a:extLst>
              <a:ext uri="{FF2B5EF4-FFF2-40B4-BE49-F238E27FC236}">
                <a16:creationId xmlns:a16="http://schemas.microsoft.com/office/drawing/2014/main" id="{63DE5335-8418-664D-A436-00614168E2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5725" y="3595255"/>
            <a:ext cx="2286000" cy="21145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0224B-CB34-CE47-96C9-7B300ECF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41457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4A9FC-A42B-7B4F-84C7-CE6F270BF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8640"/>
            <a:ext cx="10515600" cy="442397"/>
          </a:xfrm>
        </p:spPr>
        <p:txBody>
          <a:bodyPr>
            <a:normAutofit fontScale="90000"/>
          </a:bodyPr>
          <a:lstStyle/>
          <a:p>
            <a:pPr algn="ctr"/>
            <a:r>
              <a:rPr lang="en-FR" sz="40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characterizations of grammaticalization</a:t>
            </a:r>
            <a:endParaRPr lang="en-FR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351F3-C98E-C84C-8991-D9456C8D1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8779"/>
            <a:ext cx="10515600" cy="5272644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“Grammaticalization is a unidirectional process, that is, it leads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from less grammatical to more grammatical forms and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constructions.” (Heine &amp; Kuteva 2002: 4)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“Grammaticalization is defined as the development from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lexical to grammatical forms and from grammatical to even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more grammatical forms … Gzn concerns the genesis and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development of grammatical forms”</a:t>
            </a:r>
          </a:p>
          <a:p>
            <a:pPr marL="0" indent="0">
              <a:buNone/>
            </a:pP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(Kuteva et al. 2019: 3)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FR" dirty="0"/>
          </a:p>
        </p:txBody>
      </p:sp>
      <p:pic>
        <p:nvPicPr>
          <p:cNvPr id="7" name="Picture 6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666B6698-9379-154E-B9BB-4F88ABA38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4986" y="4146550"/>
            <a:ext cx="1804989" cy="199505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7C3F62-3187-CF4F-BDF1-00B3C7357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43408-31DC-0644-BCEF-CFD339E5E5BF}" type="slidenum">
              <a:rPr lang="en-FR" smtClean="0"/>
              <a:t>9</a:t>
            </a:fld>
            <a:endParaRPr lang="en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A8195C4-A755-9049-A76F-AD75B8671C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612" y="4146549"/>
            <a:ext cx="1905000" cy="199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860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1984</TotalTime>
  <Words>6243</Words>
  <Application>Microsoft Macintosh PowerPoint</Application>
  <PresentationFormat>Widescreen</PresentationFormat>
  <Paragraphs>598</Paragraphs>
  <Slides>63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9" baseType="lpstr">
      <vt:lpstr>Algerian</vt:lpstr>
      <vt:lpstr>Apple Chancery</vt:lpstr>
      <vt:lpstr>Arial</vt:lpstr>
      <vt:lpstr>Calibri</vt:lpstr>
      <vt:lpstr>Calibri Light</vt:lpstr>
      <vt:lpstr>Office Theme</vt:lpstr>
      <vt:lpstr> Putting pragmatics into  Construction Grammar:  The development of discourse structuring Markers in English</vt:lpstr>
      <vt:lpstr>Summary of lecture 2</vt:lpstr>
      <vt:lpstr>Summary of lecture 2</vt:lpstr>
      <vt:lpstr>Outline for today</vt:lpstr>
      <vt:lpstr>Some characterizations of grammaticalization</vt:lpstr>
      <vt:lpstr>Some characterizations of grammaticalization</vt:lpstr>
      <vt:lpstr>Some characterizations of grammaticalization</vt:lpstr>
      <vt:lpstr>Some characterizations of grammaticalization</vt:lpstr>
      <vt:lpstr>Some characterizations of grammaticalization</vt:lpstr>
      <vt:lpstr>Unidirectionality</vt:lpstr>
      <vt:lpstr>Unidirectionality</vt:lpstr>
      <vt:lpstr>Unidirectionality</vt:lpstr>
      <vt:lpstr>PowerPoint Presentation</vt:lpstr>
      <vt:lpstr>Unidirectionality</vt:lpstr>
      <vt:lpstr>Unidirectionality</vt:lpstr>
      <vt:lpstr>Unidirectionality</vt:lpstr>
      <vt:lpstr>Unidirectionality </vt:lpstr>
      <vt:lpstr>Unidirectionality</vt:lpstr>
      <vt:lpstr>Unidirectionality</vt:lpstr>
      <vt:lpstr>Degrammaticalization</vt:lpstr>
      <vt:lpstr>Unidirectionality</vt:lpstr>
      <vt:lpstr>Unidirectionality</vt:lpstr>
      <vt:lpstr>Typology and grammaticalization</vt:lpstr>
      <vt:lpstr>Typology and grammaticalization</vt:lpstr>
      <vt:lpstr>Typology and grammaticalization</vt:lpstr>
      <vt:lpstr>Typology and grammaticalization</vt:lpstr>
      <vt:lpstr>Typology and grammaticalization</vt:lpstr>
      <vt:lpstr>The “loss-and-gain” model</vt:lpstr>
      <vt:lpstr>Contextual expansion</vt:lpstr>
      <vt:lpstr>Contextual expansion</vt:lpstr>
      <vt:lpstr>Contextual expansion</vt:lpstr>
      <vt:lpstr>PART 3B.  Complementarity of constructionalization and Grammaticalization  </vt:lpstr>
      <vt:lpstr>Background</vt:lpstr>
      <vt:lpstr>Background</vt:lpstr>
      <vt:lpstr>Background</vt:lpstr>
      <vt:lpstr>Some differences</vt:lpstr>
      <vt:lpstr>Some differences</vt:lpstr>
      <vt:lpstr>Some differences</vt:lpstr>
      <vt:lpstr>Some differences</vt:lpstr>
      <vt:lpstr>Some differences</vt:lpstr>
      <vt:lpstr>Some differences</vt:lpstr>
      <vt:lpstr>Some differences</vt:lpstr>
      <vt:lpstr>Some differences</vt:lpstr>
      <vt:lpstr>An alleged difference</vt:lpstr>
      <vt:lpstr>An alleged difference</vt:lpstr>
      <vt:lpstr>Areas of overlap</vt:lpstr>
      <vt:lpstr>Areas of overlap</vt:lpstr>
      <vt:lpstr>Reconceptualizing a change in terms of DCG</vt:lpstr>
      <vt:lpstr>Reconceptualizing a change in terms of DCG</vt:lpstr>
      <vt:lpstr>Reconceptualizing a change in terms of DCG</vt:lpstr>
      <vt:lpstr>Reconceptualizing a change in terms of DCG</vt:lpstr>
      <vt:lpstr>Reconceptualizing a change in terms of DCG</vt:lpstr>
      <vt:lpstr>Reconceptualizing a change in terms of DCG</vt:lpstr>
      <vt:lpstr>Reconceptualizing a change in terms of DCG</vt:lpstr>
      <vt:lpstr>Summary</vt:lpstr>
      <vt:lpstr>Next time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Putting pragmatics into  Construction Grammar:  The development of Metatextual Markers  in English</dc:title>
  <dc:creator>Elizabeth Traugott</dc:creator>
  <cp:lastModifiedBy>Elizabeth Traugott</cp:lastModifiedBy>
  <cp:revision>312</cp:revision>
  <cp:lastPrinted>2021-05-11T17:47:27Z</cp:lastPrinted>
  <dcterms:created xsi:type="dcterms:W3CDTF">2020-11-02T01:40:36Z</dcterms:created>
  <dcterms:modified xsi:type="dcterms:W3CDTF">2021-05-11T19:56:02Z</dcterms:modified>
</cp:coreProperties>
</file>