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3"/>
  </p:notesMasterIdLst>
  <p:sldIdLst>
    <p:sldId id="256" r:id="rId2"/>
    <p:sldId id="30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6" r:id="rId13"/>
    <p:sldId id="278" r:id="rId14"/>
    <p:sldId id="273" r:id="rId15"/>
    <p:sldId id="279" r:id="rId16"/>
    <p:sldId id="274" r:id="rId17"/>
    <p:sldId id="270" r:id="rId18"/>
    <p:sldId id="269" r:id="rId19"/>
    <p:sldId id="272" r:id="rId20"/>
    <p:sldId id="275" r:id="rId21"/>
    <p:sldId id="277" r:id="rId22"/>
    <p:sldId id="282" r:id="rId23"/>
    <p:sldId id="305" r:id="rId24"/>
    <p:sldId id="281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67" r:id="rId36"/>
    <p:sldId id="271" r:id="rId37"/>
    <p:sldId id="293" r:id="rId38"/>
    <p:sldId id="268" r:id="rId39"/>
    <p:sldId id="294" r:id="rId40"/>
    <p:sldId id="295" r:id="rId41"/>
    <p:sldId id="296" r:id="rId42"/>
    <p:sldId id="297" r:id="rId43"/>
    <p:sldId id="298" r:id="rId44"/>
    <p:sldId id="306" r:id="rId45"/>
    <p:sldId id="266" r:id="rId46"/>
    <p:sldId id="299" r:id="rId47"/>
    <p:sldId id="300" r:id="rId48"/>
    <p:sldId id="301" r:id="rId49"/>
    <p:sldId id="302" r:id="rId50"/>
    <p:sldId id="303" r:id="rId51"/>
    <p:sldId id="304" r:id="rId52"/>
  </p:sldIdLst>
  <p:sldSz cx="12192000" cy="6858000"/>
  <p:notesSz cx="6858000" cy="9144000"/>
  <p:defaultTextStyle>
    <a:defPPr>
      <a:defRPr lang="en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4697"/>
  </p:normalViewPr>
  <p:slideViewPr>
    <p:cSldViewPr snapToGrid="0" snapToObjects="1">
      <p:cViewPr varScale="1">
        <p:scale>
          <a:sx n="113" d="100"/>
          <a:sy n="113" d="100"/>
        </p:scale>
        <p:origin x="52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B52304-31D5-1C47-B813-D9A742AB641A}" type="datetimeFigureOut">
              <a:rPr lang="en-FR" smtClean="0"/>
              <a:t>12/05/2021</a:t>
            </a:fld>
            <a:endParaRPr lang="en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CEB7EB-FC7A-5945-8B31-2F1E46E194EC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7130839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6AF0C9-57F7-DC4C-8881-BBD6A8A248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E9A49B-C26D-B841-90DA-ADCBF1D545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190B68-607D-4C46-9468-6332084DD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25FF-4A6F-BB4E-BBF3-33E6CE1FF1A6}" type="datetime1">
              <a:rPr lang="fr-FR" smtClean="0"/>
              <a:t>12/05/2021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5CD860-2975-9E40-89FF-2EB685EF8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13EF79-FEBA-8A4B-8C6F-12DA16591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45E2B-AD12-BB41-8CBD-52318AF16F8C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281257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2A79D0-A212-ED43-828A-9C0726B1E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993A31-6FEC-044D-8856-DC54EF0B8E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8C6F29-166A-F34C-B762-D32002B1D7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D8CCE-50AE-344F-A33C-6523C0E6E511}" type="datetime1">
              <a:rPr lang="fr-FR" smtClean="0"/>
              <a:t>12/05/2021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EA2AC0-CD25-6543-93B1-ACC31B71B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435C3F-4C7B-8845-A088-49FB33F48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45E2B-AD12-BB41-8CBD-52318AF16F8C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584389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18681DB-AD26-7949-9734-F78BDDC112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7D2982-23A2-3440-BF18-566DAAE1A6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F45BF7-A131-DA45-80C6-B81858D8A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D6D5B-7D6E-D848-A178-764E13B89ACF}" type="datetime1">
              <a:rPr lang="fr-FR" smtClean="0"/>
              <a:t>12/05/2021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710BEB-4824-D849-9478-BE85CAAD2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6839A7-D5F8-DD4E-A060-E72065725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45E2B-AD12-BB41-8CBD-52318AF16F8C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685300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9F4FC2-4D07-8C47-954F-6ADDBD8CC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C5551F-0D5F-964B-9B65-AE2D324A9A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DDB851-28A6-F741-B918-25AE08ABD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BF2F2-6D14-F447-B779-BAFBD49F47B1}" type="datetime1">
              <a:rPr lang="fr-FR" smtClean="0"/>
              <a:t>12/05/2021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71B644-910E-8944-AACA-2899F19EB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182F38-EB60-8F4E-887D-43D49907A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45E2B-AD12-BB41-8CBD-52318AF16F8C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079054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EE93FD-A046-184F-971D-F418C3915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2DC069-2528-3C41-AB54-A88D6B0B7A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E7995-23D4-744D-B1AC-548586B5C9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AB5B5-04E7-BC41-9A41-2ACE6DFA4020}" type="datetime1">
              <a:rPr lang="fr-FR" smtClean="0"/>
              <a:t>12/05/2021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12A392-51CC-C741-9D67-68D0A06C4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F22A11-BF78-4B43-930B-29735E0C4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45E2B-AD12-BB41-8CBD-52318AF16F8C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508530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E58790-6872-7B4D-B6D3-299B738F7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FF1C93-C6FF-954C-8910-DAA383E8A6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0ADEEE-C66A-4A44-81CA-A670F6A80F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BF3903-B8A9-7C4F-B5C1-407D5F9F30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A7094-CB84-AA46-BB89-BB2C9CC8F33E}" type="datetime1">
              <a:rPr lang="fr-FR" smtClean="0"/>
              <a:t>12/05/2021</a:t>
            </a:fld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FCD1E9-63E0-114A-8539-8E60A5511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6E3459-CA87-C343-903A-0AD57CC42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45E2B-AD12-BB41-8CBD-52318AF16F8C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924508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AC0973-68C8-074B-900A-61219A049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30836D-7DB7-4248-8331-52F5C60B21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B124FF-4B73-B442-8C3E-6F21F66AD4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581DE2-66BD-614B-BFE5-6DD3C6A6D5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0FBB67C-5152-E04F-A7E5-AF09B577FD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FCE55C9-4EC3-1F43-BE9A-8A1C9714B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E6AB0-1843-C041-B0EE-69049ECB0796}" type="datetime1">
              <a:rPr lang="fr-FR" smtClean="0"/>
              <a:t>12/05/2021</a:t>
            </a:fld>
            <a:endParaRPr lang="en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A7182CE-FF73-064C-A8F4-8FB889EF4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E478D7D-B971-9844-BF01-28F8F6872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45E2B-AD12-BB41-8CBD-52318AF16F8C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161409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83B94F-7DB7-0D40-AB83-F853412D3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DBC40F-F804-1549-8727-12F21A679C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64148-7EE9-904A-AD77-C2FA41465B8D}" type="datetime1">
              <a:rPr lang="fr-FR" smtClean="0"/>
              <a:t>12/05/2021</a:t>
            </a:fld>
            <a:endParaRPr lang="en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74F1F7-C2D1-354F-B765-C0CCB6F6C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E48A62-6528-0745-B681-C70A4AF66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45E2B-AD12-BB41-8CBD-52318AF16F8C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279861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F5D4BE0-7FB2-9B47-8F39-1D613C9D7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3F43F-8405-9541-B081-DBEC630EE4E9}" type="datetime1">
              <a:rPr lang="fr-FR" smtClean="0"/>
              <a:t>12/05/2021</a:t>
            </a:fld>
            <a:endParaRPr lang="en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684BA2-E0A6-0B41-B32B-F482CE560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1B148B-41DD-FF48-8A56-07C322E17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45E2B-AD12-BB41-8CBD-52318AF16F8C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434891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00B89D-326A-754D-8A22-D58E59104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DEF2CD-5676-D94B-A531-BF0049BB95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14A21B-CFC9-0945-8190-1C827DBFA9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F68B41-72FA-5046-83BE-A9345122BD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06A8F-8A72-8A44-8DC9-FBB8A1466519}" type="datetime1">
              <a:rPr lang="fr-FR" smtClean="0"/>
              <a:t>12/05/2021</a:t>
            </a:fld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1B6FA3-1294-4B4A-8A87-49DD22C80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B8C571-0400-9F43-A721-640AA2ACE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45E2B-AD12-BB41-8CBD-52318AF16F8C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314603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55063C-8417-2A4E-A3FE-1AEC421234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599F20-3E8F-B147-B2CD-1E1F5C96A6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44C5E8-3464-3947-8884-628B754F07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EABE99-3D52-9B4F-8C8B-9E4406924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F2993-3316-154C-903D-1BB823962994}" type="datetime1">
              <a:rPr lang="fr-FR" smtClean="0"/>
              <a:t>12/05/2021</a:t>
            </a:fld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86B65C-07FE-E340-86F8-B44DC72B4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4BC481-FF59-9149-A416-3A1769EA6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45E2B-AD12-BB41-8CBD-52318AF16F8C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871263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EB6812-D49E-C34C-80C4-15B53A03B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645B0D-F93B-BF47-833F-979B5E5424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405D25-4CF9-9045-9937-DE30EBF7C0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7C7BA-B73B-8941-B5BC-7DFAF464B3D4}" type="datetime1">
              <a:rPr lang="fr-FR" smtClean="0"/>
              <a:t>12/05/2021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0277C7-B841-1443-BECE-7A63A80451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9CBE5-7175-3A42-A664-DB0A55B00E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45E2B-AD12-BB41-8CBD-52318AF16F8C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742661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traugott@stanford.ed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2D731E-B406-E14E-84C0-0825032BF8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34176"/>
            <a:ext cx="9144000" cy="3275787"/>
          </a:xfrm>
        </p:spPr>
        <p:txBody>
          <a:bodyPr>
            <a:noAutofit/>
          </a:bodyPr>
          <a:lstStyle/>
          <a:p>
            <a:r>
              <a:rPr lang="en-FR" sz="4400" dirty="0">
                <a:solidFill>
                  <a:srgbClr val="7030A0"/>
                </a:solidFill>
                <a:latin typeface="Algerian" pitchFamily="82" charset="77"/>
                <a:cs typeface="Algerian" panose="020F0502020204030204" pitchFamily="34" charset="0"/>
              </a:rPr>
              <a:t>Putting pragmatics into </a:t>
            </a:r>
            <a:br>
              <a:rPr lang="en-FR" sz="4400" dirty="0">
                <a:solidFill>
                  <a:srgbClr val="7030A0"/>
                </a:solidFill>
                <a:latin typeface="Algerian" pitchFamily="82" charset="77"/>
                <a:cs typeface="Algerian" panose="020F0502020204030204" pitchFamily="34" charset="0"/>
              </a:rPr>
            </a:br>
            <a:r>
              <a:rPr lang="en-FR" sz="4400" dirty="0">
                <a:solidFill>
                  <a:srgbClr val="7030A0"/>
                </a:solidFill>
                <a:latin typeface="Algerian" pitchFamily="82" charset="77"/>
                <a:cs typeface="Algerian" panose="020F0502020204030204" pitchFamily="34" charset="0"/>
              </a:rPr>
              <a:t>Construction Grammar: </a:t>
            </a:r>
            <a:br>
              <a:rPr lang="en-FR" sz="4400" dirty="0">
                <a:latin typeface="Algerian" pitchFamily="82" charset="77"/>
                <a:cs typeface="Algerian" panose="020F0502020204030204" pitchFamily="34" charset="0"/>
              </a:rPr>
            </a:br>
            <a:r>
              <a:rPr lang="en-FR" sz="3600" dirty="0">
                <a:solidFill>
                  <a:srgbClr val="0070C0"/>
                </a:solidFill>
                <a:latin typeface="Algerian" pitchFamily="82" charset="77"/>
                <a:cs typeface="Al Bayan Plain" pitchFamily="2" charset="-78"/>
              </a:rPr>
              <a:t>The development of D</a:t>
            </a:r>
            <a:r>
              <a:rPr lang="en-GB" sz="3600" dirty="0" err="1">
                <a:solidFill>
                  <a:srgbClr val="0070C0"/>
                </a:solidFill>
                <a:latin typeface="Algerian" pitchFamily="82" charset="77"/>
                <a:cs typeface="Al Bayan Plain" pitchFamily="2" charset="-78"/>
              </a:rPr>
              <a:t>i</a:t>
            </a:r>
            <a:r>
              <a:rPr lang="en-FR" sz="3600" dirty="0">
                <a:solidFill>
                  <a:srgbClr val="0070C0"/>
                </a:solidFill>
                <a:latin typeface="Algerian" pitchFamily="82" charset="77"/>
                <a:cs typeface="Al Bayan Plain" pitchFamily="2" charset="-78"/>
              </a:rPr>
              <a:t>scourse structuring Markers </a:t>
            </a:r>
            <a:br>
              <a:rPr lang="en-FR" sz="3600" dirty="0">
                <a:solidFill>
                  <a:srgbClr val="0070C0"/>
                </a:solidFill>
                <a:latin typeface="Algerian" pitchFamily="82" charset="77"/>
                <a:cs typeface="Al Bayan Plain" pitchFamily="2" charset="-78"/>
              </a:rPr>
            </a:br>
            <a:r>
              <a:rPr lang="en-FR" sz="3600" dirty="0">
                <a:solidFill>
                  <a:srgbClr val="0070C0"/>
                </a:solidFill>
                <a:latin typeface="Algerian" pitchFamily="82" charset="77"/>
                <a:cs typeface="Al Bayan Plain" pitchFamily="2" charset="-78"/>
              </a:rPr>
              <a:t>in English</a:t>
            </a:r>
            <a:endParaRPr lang="en-FR" sz="3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B66946-413D-7B40-986D-5D66E6EF4D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951269"/>
          </a:xfrm>
        </p:spPr>
        <p:txBody>
          <a:bodyPr>
            <a:normAutofit fontScale="77500" lnSpcReduction="20000"/>
          </a:bodyPr>
          <a:lstStyle/>
          <a:p>
            <a:r>
              <a:rPr lang="en-FR" sz="3600" dirty="0">
                <a:solidFill>
                  <a:srgbClr val="7030A0"/>
                </a:solidFill>
                <a:latin typeface="Algerian" pitchFamily="82" charset="77"/>
              </a:rPr>
              <a:t>CIFCL-20, LECTURE 4A.</a:t>
            </a:r>
            <a:r>
              <a:rPr lang="en-US" sz="3600" dirty="0">
                <a:solidFill>
                  <a:srgbClr val="7030A0"/>
                </a:solidFill>
                <a:latin typeface="Algerian" pitchFamily="82" charset="77"/>
              </a:rPr>
              <a:t> Introduction to Discourse structuring markers, including Discourse markers</a:t>
            </a:r>
          </a:p>
          <a:p>
            <a:pPr algn="r"/>
            <a:r>
              <a:rPr lang="en-US" sz="220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Elizabeth Closs Traugott</a:t>
            </a:r>
          </a:p>
          <a:p>
            <a:pPr algn="r"/>
            <a:r>
              <a:rPr lang="en-FR" sz="220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traugott@stanford.edu</a:t>
            </a:r>
            <a:endParaRPr lang="en-FR" sz="220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FR" sz="220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May 13th 2021 </a:t>
            </a:r>
            <a:endParaRPr lang="en-FR" sz="2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71455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A0979-E9CE-9F4F-BEBC-F87CD716C2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2175"/>
          </a:xfrm>
        </p:spPr>
        <p:txBody>
          <a:bodyPr/>
          <a:lstStyle/>
          <a:p>
            <a:pPr algn="ctr"/>
            <a:r>
              <a:rPr lang="en-FR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Fraser’s types of discourse markers</a:t>
            </a:r>
            <a:endParaRPr lang="en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896CDF-9648-C842-8806-9619F0A947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7338"/>
            <a:ext cx="10515600" cy="461962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Mutifunctionality make DMs hard to classify. Nevertheless, 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Fraser (1996) identifies the following types:</a:t>
            </a:r>
            <a:endParaRPr lang="en-F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AutoNum type="arabicPeriod"/>
            </a:pP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Elaborative markers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used to implicate that D2 expands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on D1: </a:t>
            </a:r>
            <a:r>
              <a:rPr lang="en-US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and,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also, further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This set includes “reformulation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markers” such as </a:t>
            </a:r>
            <a:r>
              <a:rPr lang="en-US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other words, namely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endParaRPr lang="en-F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AutoNum type="arabicPeriod" startAt="2"/>
            </a:pP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Contrastive markers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used to implicate that the content 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of D2 contrasts with that in D1, e.g. </a:t>
            </a:r>
            <a:r>
              <a:rPr lang="en-US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but, instead, on the</a:t>
            </a:r>
          </a:p>
          <a:p>
            <a:pPr marL="0" indent="0">
              <a:buNone/>
            </a:pPr>
            <a:r>
              <a:rPr lang="en-US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contrary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endParaRPr lang="en-F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AutoNum type="arabicPeriod" startAt="3"/>
            </a:pP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Inferential markers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used to implicate that D2 can be 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inferred from D1, e.g. </a:t>
            </a:r>
            <a:r>
              <a:rPr lang="en-US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all,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for, now, so, </a:t>
            </a:r>
            <a:endParaRPr lang="en-F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270C35-60E9-244C-BD8C-EC9A248A5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F7908B-FD90-4847-9251-56FDE4075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45E2B-AD12-BB41-8CBD-52318AF16F8C}" type="slidenum">
              <a:rPr lang="en-FR" smtClean="0"/>
              <a:t>10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3401898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0E1410-2E8D-3B42-8279-DBD71945E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FR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Fraser’s types of discourse markers</a:t>
            </a:r>
            <a:endParaRPr lang="en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740B2-9221-7D48-8EB5-039C43227B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 Topic change markers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used to signal the nature of the topic-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orientation that SP/W intends, e.g.: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- topic resumption: </a:t>
            </a:r>
            <a:r>
              <a:rPr lang="en-US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far as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- topic continuity: </a:t>
            </a:r>
            <a:r>
              <a:rPr lang="en-US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also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- digression from topic: </a:t>
            </a:r>
            <a:r>
              <a:rPr lang="en-US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the way.   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  “Topic” is here understood as the discourse topic or what the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discourse is about. 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  DSM topic markers cue how coherence is construed and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negotiated. </a:t>
            </a:r>
            <a:endParaRPr lang="en-F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DB7351-4F99-F141-8CF3-F45253142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7CC87E-B217-A14C-87BD-BCE96CCF2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45E2B-AD12-BB41-8CBD-52318AF16F8C}" type="slidenum">
              <a:rPr lang="en-FR" smtClean="0"/>
              <a:t>11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1337262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E8BC2F-1BF3-7F48-B6F4-BCBA257397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FR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distinction between DSM and DMs</a:t>
            </a:r>
            <a:endParaRPr lang="en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DC5B4B-4A8A-8B4D-9F1F-77E4C8E3F1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Fraser calls all expressions that link D1 and D2 “Discourse Markers”.</a:t>
            </a:r>
          </a:p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However, this obscures differences among clause linkers that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pertain to degree of cotentfulness, multifunctionality, and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mobility.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And makes it hard to account for their gradual historical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development.</a:t>
            </a:r>
          </a:p>
          <a:p>
            <a:pPr marL="0" indent="0">
              <a:buNone/>
            </a:pPr>
            <a:endParaRPr lang="en-F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FC406B-54E8-A34A-BD03-9E667FAD3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376E1F-28FD-CB4B-BE2F-FAFA0C76D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45E2B-AD12-BB41-8CBD-52318AF16F8C}" type="slidenum">
              <a:rPr lang="en-FR" smtClean="0"/>
              <a:t>12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5007799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8E645-E9D9-2148-A658-5D69E9F99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FR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distinction between DSM and DMs</a:t>
            </a:r>
            <a:endParaRPr lang="en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96A78B-AE15-1C4C-8B03-C742E9BE02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I prefer to distingish: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 those that are relatively contentful, monofunctional (</a:t>
            </a:r>
            <a:r>
              <a:rPr lang="en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</a:p>
          <a:p>
            <a:pPr marL="0" indent="0">
              <a:buNone/>
            </a:pPr>
            <a:r>
              <a:rPr lang="en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addition, instead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I consider these to be monofunctional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DSMs,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 those that are relatively pragmatic, multifunctional (</a:t>
            </a:r>
            <a:r>
              <a:rPr lang="en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all, </a:t>
            </a:r>
          </a:p>
          <a:p>
            <a:pPr marL="0" indent="0">
              <a:buNone/>
            </a:pPr>
            <a:r>
              <a:rPr lang="en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by the way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): I consider these to be multifunctional DMs.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In English DMs originate in monofunctional DSMs.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They are a subset of a general class of DSMs.  </a:t>
            </a:r>
          </a:p>
          <a:p>
            <a:pPr marL="0" indent="0">
              <a:buNone/>
            </a:pP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C97026-A2A9-9F4E-8109-1180F54E5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43CD41-3FAD-8342-A099-2D37FD841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45E2B-AD12-BB41-8CBD-52318AF16F8C}" type="slidenum">
              <a:rPr lang="en-FR" smtClean="0"/>
              <a:t>13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0547833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E25E9-1F42-9B4D-98C7-791B044DD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development of DSMs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221263-3D02-684A-BA60-13DC0922D1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Most pragmatic markers (including DSMs) derive from lexical sources.</a:t>
            </a:r>
          </a:p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Exceptions are probably </a:t>
            </a:r>
            <a:r>
              <a:rPr lang="en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Oh!, Uhm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etc.</a:t>
            </a:r>
          </a:p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Most DSMs in English derive from spatial or temporal adverbials (</a:t>
            </a:r>
            <a:r>
              <a:rPr lang="en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but, after all, also, by the way, further, now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Among exceptions is </a:t>
            </a:r>
            <a:r>
              <a:rPr lang="en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the same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derived from an adjective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+ N phrase.</a:t>
            </a:r>
          </a:p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DSMs have a long history (e.g. </a:t>
            </a:r>
            <a:r>
              <a:rPr lang="en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now 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 as a marker of topic change), others are relatively new (</a:t>
            </a:r>
            <a:r>
              <a:rPr lang="en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the same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0" indent="0">
              <a:buNone/>
            </a:pP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5CC7CA-D3D7-6C4C-B229-FBD45AB82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A66B35-3E09-6D45-A1A4-866DF20F3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45E2B-AD12-BB41-8CBD-52318AF16F8C}" type="slidenum">
              <a:rPr lang="en-FR" smtClean="0"/>
              <a:t>14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2744069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181D63-A720-9B4C-AC6A-85C9BF1E6C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Distinctions among adverbials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7CF504-785A-A34C-8347-3D86EAA80C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are many classifications of adverbials, among them Greenbaum (1969), Quirk et al. (1985), Biber et al. (1999), Hasselgård (2010).</a:t>
            </a:r>
          </a:p>
          <a:p>
            <a:endParaRPr lang="en-F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F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F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F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F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F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Sidney Greenbaum   Randolph Quirk           Douglas Biber         Hilde Hasselgård</a:t>
            </a:r>
          </a:p>
          <a:p>
            <a:pPr marL="0" indent="0">
              <a:buNone/>
            </a:pPr>
            <a:endParaRPr lang="en-F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F86BDA-7E4D-B54B-9419-8275845FBE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169D68-AF99-D04B-91C8-46FF5B095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45E2B-AD12-BB41-8CBD-52318AF16F8C}" type="slidenum">
              <a:rPr lang="en-FR" smtClean="0"/>
              <a:t>15</a:t>
            </a:fld>
            <a:endParaRPr lang="en-FR"/>
          </a:p>
        </p:txBody>
      </p:sp>
      <p:pic>
        <p:nvPicPr>
          <p:cNvPr id="7" name="Picture 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2D16FE40-8E73-B748-B65E-9F802C39A3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1575" y="3271837"/>
            <a:ext cx="1628775" cy="2000251"/>
          </a:xfrm>
          <a:prstGeom prst="rect">
            <a:avLst/>
          </a:prstGeom>
        </p:spPr>
      </p:pic>
      <p:pic>
        <p:nvPicPr>
          <p:cNvPr id="9" name="Picture 8" descr="A picture containing tree, outdoor, person, posing&#10;&#10;Description automatically generated">
            <a:extLst>
              <a:ext uri="{FF2B5EF4-FFF2-40B4-BE49-F238E27FC236}">
                <a16:creationId xmlns:a16="http://schemas.microsoft.com/office/drawing/2014/main" id="{C7E3475A-8DE3-E54A-8603-26B1CDC029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5898" y="2886075"/>
            <a:ext cx="2279651" cy="2409826"/>
          </a:xfrm>
          <a:prstGeom prst="rect">
            <a:avLst/>
          </a:prstGeom>
        </p:spPr>
      </p:pic>
      <p:pic>
        <p:nvPicPr>
          <p:cNvPr id="11" name="Picture 10" descr="A picture containing person, wall, person, indoor&#10;&#10;Description automatically generated">
            <a:extLst>
              <a:ext uri="{FF2B5EF4-FFF2-40B4-BE49-F238E27FC236}">
                <a16:creationId xmlns:a16="http://schemas.microsoft.com/office/drawing/2014/main" id="{0EBD9D79-43D9-BC4D-8A12-0FEA0B072A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6550" y="3271837"/>
            <a:ext cx="2424113" cy="2024064"/>
          </a:xfrm>
          <a:prstGeom prst="rect">
            <a:avLst/>
          </a:prstGeom>
        </p:spPr>
      </p:pic>
      <p:pic>
        <p:nvPicPr>
          <p:cNvPr id="13" name="Picture 12" descr="A person wearing glasses&#10;&#10;Description automatically generated with low confidence">
            <a:extLst>
              <a:ext uri="{FF2B5EF4-FFF2-40B4-BE49-F238E27FC236}">
                <a16:creationId xmlns:a16="http://schemas.microsoft.com/office/drawing/2014/main" id="{3EB8954F-643C-A64F-A8DD-F039EB16E0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53086" y="3271836"/>
            <a:ext cx="1685927" cy="200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4377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76B4AA-BFA1-D24D-8D57-2380C88767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20738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Distinctions among adverbials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F590AA-39D1-5546-B58A-0AE93610EE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3050"/>
            <a:ext cx="10515600" cy="4813300"/>
          </a:xfrm>
        </p:spPr>
        <p:txBody>
          <a:bodyPr/>
          <a:lstStyle/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I make the following distinctions: </a:t>
            </a:r>
          </a:p>
          <a:p>
            <a:pPr marL="0" indent="0">
              <a:buNone/>
            </a:pPr>
            <a:r>
              <a:rPr lang="en-FR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Circumstance adverbials 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(CircAdv): lexical, truth-conditional,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contentful:</a:t>
            </a:r>
            <a:endParaRPr lang="en-FR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AutoNum type="arabicParenBoth"/>
            </a:pPr>
            <a:r>
              <a:rPr lang="en-GB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fact last year I had to drop 20 pounds. </a:t>
            </a:r>
            <a:r>
              <a:rPr lang="en-GB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Now</a:t>
            </a:r>
            <a:r>
              <a:rPr lang="en-GB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I am quite comfortable at 114 pounds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FR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(2012 getrichslowly [COCA BLOG])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CircAdvs can be used anywhere in a clause that adverbials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are licensed, including initial position, where they are usually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in focus (“topicalized”).</a:t>
            </a:r>
            <a:r>
              <a:rPr lang="en-FR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A61B2E-B149-5443-9B34-F0E0BD58E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E3264F-6BA2-C341-9DB1-AC5C8316A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45E2B-AD12-BB41-8CBD-52318AF16F8C}" type="slidenum">
              <a:rPr lang="en-FR" smtClean="0"/>
              <a:t>16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543141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ADE0C3-A562-2746-87B5-462CF19EBF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0725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Distinctions among adverbials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D63D4F-6155-9F4D-9BC8-E1BADAC1FC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0175"/>
            <a:ext cx="10515600" cy="47767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FR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Connectors: 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Quirk et al. (1985: 634-636) call them “conjuncts”. </a:t>
            </a:r>
          </a:p>
          <a:p>
            <a:pPr marL="0" indent="0">
              <a:buNone/>
            </a:pPr>
            <a:r>
              <a:rPr lang="en-FR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 may have Discourse Structuring Marker (DSM) function: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they are partially lexical, partially pragmatic, monofunctional,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used to link D1 and D2: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(2) </a:t>
            </a:r>
            <a:r>
              <a:rPr lang="en-GB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blockade will have real effect, tremendous effect in very 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short order. </a:t>
            </a:r>
            <a:r>
              <a:rPr lang="en-GB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n-GB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GB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addition</a:t>
            </a:r>
            <a:r>
              <a:rPr lang="en-GB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there are limited military options </a:t>
            </a:r>
          </a:p>
          <a:p>
            <a:pPr marL="0" indent="0">
              <a:buNone/>
            </a:pPr>
            <a:r>
              <a:rPr lang="en-GB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(1990 </a:t>
            </a:r>
            <a:r>
              <a:rPr lang="en-GB" sz="240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PBS_Newshour</a:t>
            </a:r>
            <a:r>
              <a:rPr lang="en-GB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[COCA])</a:t>
            </a:r>
            <a:r>
              <a:rPr lang="en-FR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Connectors normally occur in clause-initial position, but some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may be used and even preferred clause-finally (e.g. </a:t>
            </a:r>
            <a:r>
              <a:rPr lang="en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the</a:t>
            </a:r>
          </a:p>
          <a:p>
            <a:pPr marL="0" indent="0">
              <a:buNone/>
            </a:pPr>
            <a:r>
              <a:rPr lang="en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same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en-FR" dirty="0">
              <a:solidFill>
                <a:srgbClr val="00206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D07666-B5B5-C545-975C-0DFB14BB6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C18512-D4C4-3746-A882-3343591BE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45E2B-AD12-BB41-8CBD-52318AF16F8C}" type="slidenum">
              <a:rPr lang="en-FR" smtClean="0"/>
              <a:t>17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8626972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3EF632-E520-7646-AA51-92F48C1F8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3588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Distinctions among adverbials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B5AB4D-55EB-2F4B-B229-A6A7D3CBC7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28714"/>
            <a:ext cx="10515600" cy="504824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FR" sz="3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Discourse Markers (DMs)</a:t>
            </a:r>
            <a:r>
              <a:rPr lang="en-FR" sz="3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a sub-type of Connectors (functionally a subtype of DSMs). They are [-truth-conditional, +conventional], multifunctional.</a:t>
            </a:r>
          </a:p>
          <a:p>
            <a:pPr marL="0" indent="0">
              <a:buNone/>
            </a:pPr>
            <a:r>
              <a:rPr lang="en-FR" sz="3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(3) </a:t>
            </a:r>
            <a:r>
              <a:rPr lang="en-GB" sz="3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JPII made several visits to Mexico during his reign. </a:t>
            </a:r>
            <a:r>
              <a:rPr lang="en-GB" sz="3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Now</a:t>
            </a:r>
            <a:r>
              <a:rPr lang="en-GB" sz="3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</a:t>
            </a:r>
          </a:p>
          <a:p>
            <a:pPr marL="0" indent="0">
              <a:buNone/>
            </a:pPr>
            <a:r>
              <a:rPr lang="en-GB" sz="3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curious thing: You ask us to trust your recollection about the</a:t>
            </a:r>
          </a:p>
          <a:p>
            <a:pPr marL="0" indent="0">
              <a:buNone/>
            </a:pPr>
            <a:r>
              <a:rPr lang="en-GB" sz="3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quote. </a:t>
            </a:r>
          </a:p>
          <a:p>
            <a:pPr marL="0" indent="0">
              <a:buNone/>
            </a:pPr>
            <a:r>
              <a:rPr lang="en-GB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(2012 </a:t>
            </a:r>
            <a:r>
              <a:rPr lang="en-GB" sz="240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theamericandream.com</a:t>
            </a:r>
            <a:r>
              <a:rPr lang="en-GB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[COCA BLOG])</a:t>
            </a:r>
          </a:p>
          <a:p>
            <a:pPr marL="0" indent="0">
              <a:buNone/>
            </a:pPr>
            <a:r>
              <a:rPr lang="en-GB" sz="3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In (3) </a:t>
            </a:r>
            <a:r>
              <a:rPr lang="en-GB" sz="3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now </a:t>
            </a:r>
            <a:r>
              <a:rPr lang="en-GB" sz="3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does not refer to time, but signals a topic-shift.</a:t>
            </a:r>
          </a:p>
          <a:p>
            <a:pPr marL="0" indent="0">
              <a:buNone/>
            </a:pPr>
            <a:r>
              <a:rPr lang="en-GB" sz="3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DMs are typically used clause-initially, but some can occur</a:t>
            </a:r>
          </a:p>
          <a:p>
            <a:pPr marL="0" indent="0">
              <a:buNone/>
            </a:pPr>
            <a:r>
              <a:rPr lang="en-GB" sz="3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in different positions, where they may have different meanings</a:t>
            </a:r>
          </a:p>
          <a:p>
            <a:pPr marL="0" indent="0">
              <a:buNone/>
            </a:pPr>
            <a:r>
              <a:rPr lang="en-GB" sz="3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(they are “mobile”) (e.g. </a:t>
            </a:r>
            <a:r>
              <a:rPr lang="en-GB" sz="3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all, by the way</a:t>
            </a:r>
            <a:r>
              <a:rPr lang="en-GB" sz="3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en-FR" sz="3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B46CA3-CDC2-9C49-944E-CD0117F47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0ACE64-37D5-8C4B-9843-7D9824412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45E2B-AD12-BB41-8CBD-52318AF16F8C}" type="slidenum">
              <a:rPr lang="en-FR" smtClean="0"/>
              <a:t>18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6362944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DF7C7F-5DE3-114B-9B39-E68BCA431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Distinctions among adverbials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C31725-55E2-0741-B0C6-31A4D89BDB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 three types of adverbials can be summarized in terms of a continuum from 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contentful 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pragmatic as follows:</a:t>
            </a:r>
          </a:p>
          <a:p>
            <a:pPr marL="0" indent="0">
              <a:buNone/>
            </a:pPr>
            <a:endParaRPr lang="en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E2E91085-323B-1D4D-9A01-B37B13EA60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2520887"/>
              </p:ext>
            </p:extLst>
          </p:nvPr>
        </p:nvGraphicFramePr>
        <p:xfrm>
          <a:off x="1639229" y="3206044"/>
          <a:ext cx="8017728" cy="132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2576">
                  <a:extLst>
                    <a:ext uri="{9D8B030D-6E8A-4147-A177-3AD203B41FA5}">
                      <a16:colId xmlns:a16="http://schemas.microsoft.com/office/drawing/2014/main" val="2367330995"/>
                    </a:ext>
                  </a:extLst>
                </a:gridCol>
                <a:gridCol w="2672576">
                  <a:extLst>
                    <a:ext uri="{9D8B030D-6E8A-4147-A177-3AD203B41FA5}">
                      <a16:colId xmlns:a16="http://schemas.microsoft.com/office/drawing/2014/main" val="2862615492"/>
                    </a:ext>
                  </a:extLst>
                </a:gridCol>
                <a:gridCol w="2672576">
                  <a:extLst>
                    <a:ext uri="{9D8B030D-6E8A-4147-A177-3AD203B41FA5}">
                      <a16:colId xmlns:a16="http://schemas.microsoft.com/office/drawing/2014/main" val="4186038289"/>
                    </a:ext>
                  </a:extLst>
                </a:gridCol>
              </a:tblGrid>
              <a:tr h="406950">
                <a:tc>
                  <a:txBody>
                    <a:bodyPr/>
                    <a:lstStyle/>
                    <a:p>
                      <a:r>
                        <a:rPr lang="en-FR" dirty="0"/>
                        <a:t>Circumstance adverbial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    Connector</a:t>
                      </a:r>
                      <a:endParaRPr lang="en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dirty="0"/>
                        <a:t>Discourse marker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8601237"/>
                  </a:ext>
                </a:extLst>
              </a:tr>
              <a:tr h="568713">
                <a:tc>
                  <a:txBody>
                    <a:bodyPr/>
                    <a:lstStyle/>
                    <a:p>
                      <a:r>
                        <a:rPr lang="en-GB" dirty="0"/>
                        <a:t>+t</a:t>
                      </a:r>
                      <a:r>
                        <a:rPr lang="en-FR" dirty="0"/>
                        <a:t>ruth-conditional</a:t>
                      </a:r>
                    </a:p>
                    <a:p>
                      <a:r>
                        <a:rPr lang="en-FR" dirty="0"/>
                        <a:t>+conventional</a:t>
                      </a:r>
                    </a:p>
                    <a:p>
                      <a:r>
                        <a:rPr lang="en-GB" dirty="0"/>
                        <a:t>c</a:t>
                      </a:r>
                      <a:r>
                        <a:rPr lang="en-FR" dirty="0"/>
                        <a:t>ontentful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dirty="0"/>
                        <a:t>±truth-conditional</a:t>
                      </a:r>
                    </a:p>
                    <a:p>
                      <a:r>
                        <a:rPr lang="en-FR" dirty="0"/>
                        <a:t>+conventional</a:t>
                      </a:r>
                    </a:p>
                    <a:p>
                      <a:r>
                        <a:rPr lang="en-GB" dirty="0"/>
                        <a:t>s</a:t>
                      </a:r>
                      <a:r>
                        <a:rPr lang="en-FR" dirty="0"/>
                        <a:t>emi-contentful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dirty="0"/>
                        <a:t>-truth-conditional</a:t>
                      </a:r>
                    </a:p>
                    <a:p>
                      <a:r>
                        <a:rPr lang="en-FR" dirty="0"/>
                        <a:t>+conventional</a:t>
                      </a:r>
                    </a:p>
                    <a:p>
                      <a:r>
                        <a:rPr lang="en-GB" dirty="0"/>
                        <a:t>n</a:t>
                      </a:r>
                      <a:r>
                        <a:rPr lang="en-FR" dirty="0"/>
                        <a:t>ot contentful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6991755"/>
                  </a:ext>
                </a:extLst>
              </a:tr>
            </a:tbl>
          </a:graphicData>
        </a:graphic>
      </p:graphicFrame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620FA6-E7B3-804E-80D5-9CA8545F9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9C92B3-487C-AB44-BC43-61D597DEE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45E2B-AD12-BB41-8CBD-52318AF16F8C}" type="slidenum">
              <a:rPr lang="en-FR" smtClean="0"/>
              <a:t>19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834898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836088-8848-1F46-8972-C07910FBDF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 of Lecture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5DE766-B592-0741-9E44-6C344D24B3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on Gzn and Cxzn overlaps in the domain of change from lexical &gt; grammatical function.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It diverges because Cxzn research also investigates domains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like ditransitives.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It diverges in approach (reduction vs. expansion).</a:t>
            </a:r>
          </a:p>
          <a:p>
            <a:pPr marL="0" indent="0">
              <a:buNone/>
            </a:pP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386CFA-79B9-A143-9D6C-89023FB89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4B6A16-057E-5048-85AF-8D38F1F66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45E2B-AD12-BB41-8CBD-52318AF16F8C}" type="slidenum">
              <a:rPr lang="en-FR" smtClean="0"/>
              <a:t>2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2115809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6E163D-CDCE-8948-AD97-3F335E7E1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9275"/>
          </a:xfrm>
        </p:spPr>
        <p:txBody>
          <a:bodyPr>
            <a:normAutofit fontScale="90000"/>
          </a:bodyPr>
          <a:lstStyle/>
          <a:p>
            <a:pPr algn="ctr"/>
            <a:r>
              <a:rPr lang="en-FR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DM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05D6A-1FD7-AC4C-9AF7-AD5F166E36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6349"/>
            <a:ext cx="10515600" cy="4538663"/>
          </a:xfrm>
        </p:spPr>
        <p:txBody>
          <a:bodyPr>
            <a:normAutofit fontScale="92500" lnSpcReduction="20000"/>
          </a:bodyPr>
          <a:lstStyle/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hypothesize that a typical trajectory for the development of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DSMs in English is: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(4)   CircAdv 		&gt;     Connector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Spatial, temporal	       DSM	       (&gt;  DM)		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The bracketed shift is a Cxzn, the optional shift to DM is a CC.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Further, Connector is part of an abstract Connector.Schema: 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(5) Connector.Schema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[[D1 Connector.Cxn D2] </a:t>
            </a:r>
            <a:r>
              <a:rPr lang="fr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↔</a:t>
            </a:r>
            <a:r>
              <a:rPr lang="en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	[specifies type of relationship between D2 and D1]]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 The Connector.Cxn licences DSMs and their subschemas of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DMs.</a:t>
            </a:r>
          </a:p>
          <a:p>
            <a:pPr marL="0" indent="0">
              <a:buNone/>
            </a:pPr>
            <a:endParaRPr lang="en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9AD99F-CAA3-594F-B6E0-71933220E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E7B645-E247-B049-91B4-9FA0BA679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45E2B-AD12-BB41-8CBD-52318AF16F8C}" type="slidenum">
              <a:rPr lang="en-FR" smtClean="0"/>
              <a:t>20</a:t>
            </a:fld>
            <a:endParaRPr lang="en-FR"/>
          </a:p>
        </p:txBody>
      </p:sp>
      <p:sp>
        <p:nvSpPr>
          <p:cNvPr id="6" name="Left Bracket 5">
            <a:extLst>
              <a:ext uri="{FF2B5EF4-FFF2-40B4-BE49-F238E27FC236}">
                <a16:creationId xmlns:a16="http://schemas.microsoft.com/office/drawing/2014/main" id="{D986D52F-26EC-9F4F-9B34-A707EB63F499}"/>
              </a:ext>
            </a:extLst>
          </p:cNvPr>
          <p:cNvSpPr/>
          <p:nvPr/>
        </p:nvSpPr>
        <p:spPr>
          <a:xfrm>
            <a:off x="1457468" y="2095677"/>
            <a:ext cx="45719" cy="657225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7" name="Right Bracket 6">
            <a:extLst>
              <a:ext uri="{FF2B5EF4-FFF2-40B4-BE49-F238E27FC236}">
                <a16:creationId xmlns:a16="http://schemas.microsoft.com/office/drawing/2014/main" id="{4648EA1E-3B60-1044-896C-595454509CBA}"/>
              </a:ext>
            </a:extLst>
          </p:cNvPr>
          <p:cNvSpPr/>
          <p:nvPr/>
        </p:nvSpPr>
        <p:spPr>
          <a:xfrm>
            <a:off x="4140518" y="2108554"/>
            <a:ext cx="45719" cy="757237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8" name="Left Bracket 7">
            <a:extLst>
              <a:ext uri="{FF2B5EF4-FFF2-40B4-BE49-F238E27FC236}">
                <a16:creationId xmlns:a16="http://schemas.microsoft.com/office/drawing/2014/main" id="{D5D2C4B2-7027-0545-A114-8B4D74610730}"/>
              </a:ext>
            </a:extLst>
          </p:cNvPr>
          <p:cNvSpPr/>
          <p:nvPr/>
        </p:nvSpPr>
        <p:spPr>
          <a:xfrm>
            <a:off x="5059787" y="2094266"/>
            <a:ext cx="45719" cy="785812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9" name="Right Bracket 8">
            <a:extLst>
              <a:ext uri="{FF2B5EF4-FFF2-40B4-BE49-F238E27FC236}">
                <a16:creationId xmlns:a16="http://schemas.microsoft.com/office/drawing/2014/main" id="{CD614FEA-4558-1F46-9AE2-126A35F54B7D}"/>
              </a:ext>
            </a:extLst>
          </p:cNvPr>
          <p:cNvSpPr/>
          <p:nvPr/>
        </p:nvSpPr>
        <p:spPr>
          <a:xfrm>
            <a:off x="8183933" y="2094266"/>
            <a:ext cx="45719" cy="785812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6904546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09835C-4F2E-4A4F-B771-884E144BB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DM development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1E23A3-2FB1-EB47-886B-3DEE7EFFAB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The change in (4) is enabled by use of the CircAdv in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“topicalized” initial position (this means it is in a position where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it can be reinterpreted as a Connector, and it has</a:t>
            </a:r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p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ragmatic function)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The change CircAdv &gt; Connector is a constructionalization.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Further change &gt; DM is a constructional change.</a:t>
            </a:r>
          </a:p>
          <a:p>
            <a:pPr marL="0" indent="0">
              <a:buNone/>
            </a:pP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F32E08-2B5C-6F4C-84E8-2D11B7D9E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D53A47-43B6-914D-B0D7-8F63BAA0F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45E2B-AD12-BB41-8CBD-52318AF16F8C}" type="slidenum">
              <a:rPr lang="en-FR" smtClean="0"/>
              <a:t>21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5122730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1C3A0D-CEA0-D348-89F2-880835683C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96031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DM development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EE3066-2045-EE40-A08E-B829A88A59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378"/>
            <a:ext cx="10515600" cy="48335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the case of </a:t>
            </a:r>
            <a:r>
              <a:rPr lang="en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all 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a preliminary ex., I will show that: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The changes it underwent are gradual and contextually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constrained.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I should acknowledge that Brinton’s work (1996, 2008, 2017)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has been enormously influential on myself and others who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study the development of what are generally known as DMs or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PMs.</a:t>
            </a:r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44366F-2F1B-EB47-B10B-6AA3CF912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9970D5-80FA-944B-B6FC-D3A233159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45E2B-AD12-BB41-8CBD-52318AF16F8C}" type="slidenum">
              <a:rPr lang="en-FR" smtClean="0"/>
              <a:t>22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5396859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30D51-2D65-3443-AC15-4B72E243D6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DM development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0928B9-4C12-DB4A-94AA-D13206BFB3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Brinton’s recent examples are mainly epistemic comment clauses like </a:t>
            </a:r>
            <a:r>
              <a:rPr lang="en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think, y’know, I mean, I guess. 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have different source syntax (clauses) from DSMs, and different function (epistemic).</a:t>
            </a:r>
          </a:p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therefore a different set from the one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I will talk about so there will be few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references to her work, but her influence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is very much there all the same.</a:t>
            </a:r>
          </a:p>
          <a:p>
            <a:pPr marL="0" indent="0">
              <a:buNone/>
            </a:pP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B883E6-F9AE-7647-A945-3F9164256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AC432B-6471-7C45-8B20-F55EC9AE9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45E2B-AD12-BB41-8CBD-52318AF16F8C}" type="slidenum">
              <a:rPr lang="en-FR" smtClean="0"/>
              <a:t>23</a:t>
            </a:fld>
            <a:endParaRPr lang="en-FR"/>
          </a:p>
        </p:txBody>
      </p:sp>
      <p:pic>
        <p:nvPicPr>
          <p:cNvPr id="7" name="Picture 6" descr="A picture containing outdoor, person&#10;&#10;Description automatically generated">
            <a:extLst>
              <a:ext uri="{FF2B5EF4-FFF2-40B4-BE49-F238E27FC236}">
                <a16:creationId xmlns:a16="http://schemas.microsoft.com/office/drawing/2014/main" id="{2A4AC3D1-C2EE-2844-B212-472161540C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9612" y="3686175"/>
            <a:ext cx="2828926" cy="217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5591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847B9F-4207-1B40-8EFF-7A88FC4CD0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08919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work on Chinese PMs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40F776-241A-694E-9CD5-0EB004BCF4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74044"/>
            <a:ext cx="10515600" cy="5002919"/>
          </a:xfrm>
        </p:spPr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Feng, </a:t>
            </a:r>
            <a:r>
              <a:rPr lang="en-GB" dirty="0" err="1">
                <a:solidFill>
                  <a:srgbClr val="002060"/>
                </a:solidFill>
              </a:rPr>
              <a:t>Guangwu</a:t>
            </a:r>
            <a:r>
              <a:rPr lang="en-GB" dirty="0">
                <a:solidFill>
                  <a:srgbClr val="002060"/>
                </a:solidFill>
              </a:rPr>
              <a:t>. 2008. Pragmatic Markers in Chinese</a:t>
            </a:r>
            <a:r>
              <a:rPr lang="en-GB" i="1" dirty="0">
                <a:solidFill>
                  <a:srgbClr val="002060"/>
                </a:solidFill>
              </a:rPr>
              <a:t>. Journal of Pragmatics</a:t>
            </a:r>
            <a:r>
              <a:rPr lang="en-GB" dirty="0">
                <a:solidFill>
                  <a:srgbClr val="002060"/>
                </a:solidFill>
              </a:rPr>
              <a:t> 40:1687-1718. (synchronic typology based in part on Schiffrin (1987), Fraser (e.g. 1996)).</a:t>
            </a:r>
          </a:p>
          <a:p>
            <a:r>
              <a:rPr lang="en-GB" dirty="0">
                <a:solidFill>
                  <a:srgbClr val="002060"/>
                </a:solidFill>
              </a:rPr>
              <a:t>Long, Hai-Ping, Bernd Heine,</a:t>
            </a:r>
            <a:r>
              <a:rPr lang="en-GB" baseline="30000" dirty="0">
                <a:solidFill>
                  <a:srgbClr val="002060"/>
                </a:solidFill>
              </a:rPr>
              <a:t> </a:t>
            </a:r>
            <a:r>
              <a:rPr lang="en-GB" dirty="0" err="1">
                <a:solidFill>
                  <a:srgbClr val="002060"/>
                </a:solidFill>
              </a:rPr>
              <a:t>Gui</a:t>
            </a:r>
            <a:r>
              <a:rPr lang="en-GB" dirty="0">
                <a:solidFill>
                  <a:srgbClr val="002060"/>
                </a:solidFill>
              </a:rPr>
              <a:t>-Jun </a:t>
            </a:r>
            <a:r>
              <a:rPr lang="en-GB" dirty="0" err="1">
                <a:solidFill>
                  <a:srgbClr val="002060"/>
                </a:solidFill>
              </a:rPr>
              <a:t>Ruan</a:t>
            </a:r>
            <a:r>
              <a:rPr lang="en-GB" dirty="0">
                <a:solidFill>
                  <a:srgbClr val="002060"/>
                </a:solidFill>
              </a:rPr>
              <a:t> &amp; Meng-Yue Wu. 2018. The </a:t>
            </a:r>
            <a:r>
              <a:rPr lang="en-GB" dirty="0" err="1">
                <a:solidFill>
                  <a:srgbClr val="002060"/>
                </a:solidFill>
              </a:rPr>
              <a:t>grammaticalizational</a:t>
            </a:r>
            <a:r>
              <a:rPr lang="en-GB" dirty="0">
                <a:solidFill>
                  <a:srgbClr val="002060"/>
                </a:solidFill>
              </a:rPr>
              <a:t> relation between two Modern Chinese </a:t>
            </a:r>
            <a:r>
              <a:rPr lang="en-GB" i="1" dirty="0">
                <a:solidFill>
                  <a:srgbClr val="002060"/>
                </a:solidFill>
              </a:rPr>
              <a:t>wo </a:t>
            </a:r>
            <a:r>
              <a:rPr lang="en-GB" i="1" dirty="0" err="1">
                <a:solidFill>
                  <a:srgbClr val="002060"/>
                </a:solidFill>
              </a:rPr>
              <a:t>xiang</a:t>
            </a:r>
            <a:r>
              <a:rPr lang="en-GB" dirty="0">
                <a:solidFill>
                  <a:srgbClr val="002060"/>
                </a:solidFill>
              </a:rPr>
              <a:t> ‘I think’ constructions. </a:t>
            </a:r>
            <a:r>
              <a:rPr lang="en-GB" i="1" dirty="0">
                <a:solidFill>
                  <a:srgbClr val="002060"/>
                </a:solidFill>
              </a:rPr>
              <a:t>Language Sciences </a:t>
            </a:r>
            <a:r>
              <a:rPr lang="en-GB" dirty="0">
                <a:solidFill>
                  <a:srgbClr val="002060"/>
                </a:solidFill>
              </a:rPr>
              <a:t>66: 212-225. (A</a:t>
            </a:r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</a:rPr>
              <a:t>   Gzn approach.)</a:t>
            </a:r>
          </a:p>
          <a:p>
            <a:r>
              <a:rPr lang="en-GB" dirty="0">
                <a:solidFill>
                  <a:srgbClr val="002060"/>
                </a:solidFill>
              </a:rPr>
              <a:t>Zhan, Fangqiong. 2020. The development of the Chinese expressive </a:t>
            </a:r>
            <a:r>
              <a:rPr lang="en-GB" i="1" dirty="0" err="1">
                <a:solidFill>
                  <a:srgbClr val="002060"/>
                </a:solidFill>
              </a:rPr>
              <a:t>zhenshide</a:t>
            </a:r>
            <a:r>
              <a:rPr lang="en-GB" dirty="0">
                <a:solidFill>
                  <a:srgbClr val="002060"/>
                </a:solidFill>
              </a:rPr>
              <a:t>: A diachronic constructional approach. </a:t>
            </a:r>
            <a:r>
              <a:rPr lang="en-GB" i="1" dirty="0">
                <a:solidFill>
                  <a:srgbClr val="002060"/>
                </a:solidFill>
              </a:rPr>
              <a:t>Lingua</a:t>
            </a:r>
            <a:r>
              <a:rPr lang="en-GB" dirty="0">
                <a:solidFill>
                  <a:srgbClr val="002060"/>
                </a:solidFill>
              </a:rPr>
              <a:t> 248, 102981. (A Cxzn approach.)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79D84B-EACF-374A-AFD7-19429F78A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D61211-3924-BE4A-B6F2-A6F927D25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45E2B-AD12-BB41-8CBD-52318AF16F8C}" type="slidenum">
              <a:rPr lang="en-FR" smtClean="0"/>
              <a:t>24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7411808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9EE8C-77D1-D144-9BEB-28B92ED447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46049"/>
            <a:ext cx="9144000" cy="3482484"/>
          </a:xfrm>
        </p:spPr>
        <p:txBody>
          <a:bodyPr>
            <a:noAutofit/>
          </a:bodyPr>
          <a:lstStyle/>
          <a:p>
            <a:r>
              <a:rPr lang="en-FR" sz="3600" dirty="0">
                <a:solidFill>
                  <a:srgbClr val="7030A0"/>
                </a:solidFill>
                <a:latin typeface="Algerian" pitchFamily="82" charset="77"/>
              </a:rPr>
              <a:t>P</a:t>
            </a:r>
            <a:r>
              <a:rPr lang="en-GB" sz="3600" dirty="0">
                <a:solidFill>
                  <a:srgbClr val="7030A0"/>
                </a:solidFill>
                <a:latin typeface="Algerian" pitchFamily="82" charset="77"/>
              </a:rPr>
              <a:t>a</a:t>
            </a:r>
            <a:r>
              <a:rPr lang="en-FR" sz="3600" dirty="0">
                <a:solidFill>
                  <a:srgbClr val="7030A0"/>
                </a:solidFill>
                <a:latin typeface="Algerian" pitchFamily="82" charset="77"/>
              </a:rPr>
              <a:t>rt 4B.</a:t>
            </a:r>
            <a:r>
              <a:rPr lang="en-US" sz="3600" dirty="0">
                <a:solidFill>
                  <a:srgbClr val="7030A0"/>
                </a:solidFill>
                <a:latin typeface="Algerian" pitchFamily="82" charset="77"/>
              </a:rPr>
              <a:t> </a:t>
            </a:r>
            <a:br>
              <a:rPr lang="en-US" sz="3600" dirty="0">
                <a:solidFill>
                  <a:srgbClr val="7030A0"/>
                </a:solidFill>
                <a:latin typeface="Algerian" pitchFamily="82" charset="77"/>
              </a:rPr>
            </a:br>
            <a:r>
              <a:rPr lang="en-US" sz="3600" dirty="0">
                <a:solidFill>
                  <a:srgbClr val="7030A0"/>
                </a:solidFill>
                <a:latin typeface="Algerian" pitchFamily="82" charset="77"/>
              </a:rPr>
              <a:t>Introduction to Discourse structuring markers: </a:t>
            </a:r>
            <a:r>
              <a:rPr lang="en-US" sz="3600" i="1" dirty="0">
                <a:solidFill>
                  <a:srgbClr val="7030A0"/>
                </a:solidFill>
                <a:latin typeface="Algerian" pitchFamily="82" charset="77"/>
              </a:rPr>
              <a:t>AFTER ALL</a:t>
            </a:r>
            <a:br>
              <a:rPr lang="en-US" sz="3600" i="1" dirty="0">
                <a:solidFill>
                  <a:srgbClr val="7030A0"/>
                </a:solidFill>
                <a:latin typeface="Algerian" pitchFamily="82" charset="77"/>
              </a:rPr>
            </a:br>
            <a:endParaRPr lang="en-FR" sz="3600" dirty="0"/>
          </a:p>
        </p:txBody>
      </p:sp>
    </p:spTree>
    <p:extLst>
      <p:ext uri="{BB962C8B-B14F-4D97-AF65-F5344CB8AC3E}">
        <p14:creationId xmlns:p14="http://schemas.microsoft.com/office/powerpoint/2010/main" val="17857822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47518-3822-4443-9484-F37BB0B69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FR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all </a:t>
            </a:r>
            <a:r>
              <a:rPr lang="en-FR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contemporary English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B57DA4-5944-964A-BCD1-3B8C05FCC8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First, how is DM </a:t>
            </a:r>
            <a:r>
              <a:rPr lang="en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all 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used in contemporary English?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It is multifunctional, mobile; can mean different things in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different positions: mainly justification, 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oncession, also epistemic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certitude.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While concession may be the only gloss in some dictionaries, it is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used more and more for justification, e.g.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(1) </a:t>
            </a:r>
            <a:r>
              <a:rPr lang="en-GB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ask which teacher should be rewarded. Most would say the first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one. </a:t>
            </a:r>
            <a:r>
              <a:rPr lang="en-GB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</a:t>
            </a:r>
            <a:r>
              <a:rPr lang="en-GB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GB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</a:t>
            </a:r>
            <a:r>
              <a:rPr lang="en-GB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she raised her student 2 grade levels in one year.</a:t>
            </a:r>
          </a:p>
          <a:p>
            <a:pPr marL="0" indent="0">
              <a:buNone/>
            </a:pPr>
            <a:r>
              <a:rPr lang="en-GB" sz="2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(2012 </a:t>
            </a:r>
            <a:r>
              <a:rPr lang="en-GB" sz="260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kdpedpolicy.org</a:t>
            </a:r>
            <a:r>
              <a:rPr lang="en-GB" sz="2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[COCA BLOG</a:t>
            </a:r>
            <a:r>
              <a:rPr lang="en-FR" sz="2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]) </a:t>
            </a:r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2BF340-8DB4-EE4F-B51B-F096782E8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AA1F87-A841-994D-A9EA-B75E69EBB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7A010-87E0-5244-A33C-2097DE141E04}" type="slidenum">
              <a:rPr lang="en-FR" smtClean="0"/>
              <a:t>26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7510310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968D4-18FA-6548-8332-80C74BBA83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16182"/>
          </a:xfrm>
        </p:spPr>
        <p:txBody>
          <a:bodyPr>
            <a:normAutofit fontScale="90000"/>
          </a:bodyPr>
          <a:lstStyle/>
          <a:p>
            <a:pPr algn="ctr"/>
            <a:r>
              <a:rPr lang="en-FR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all </a:t>
            </a:r>
            <a:r>
              <a:rPr lang="en-FR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contemporary English</a:t>
            </a:r>
            <a:endParaRPr lang="en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92B2E7-9934-044C-80DE-399CEAFE2F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7424"/>
            <a:ext cx="10515600" cy="50395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 Clause-medially with BE, </a:t>
            </a:r>
            <a:r>
              <a:rPr lang="en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all 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tends to cue not only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justification but epistemic ‘of course’ (sometimes called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“emphasis”): 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(2) [Re Obama] </a:t>
            </a:r>
            <a:r>
              <a:rPr lang="en-GB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should be careful though believe it or not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GB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bamster</a:t>
            </a:r>
            <a:r>
              <a:rPr lang="en-GB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wants this fight, he </a:t>
            </a:r>
            <a:r>
              <a:rPr lang="en-GB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n-GB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GB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</a:t>
            </a:r>
            <a:r>
              <a:rPr lang="en-GB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GB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</a:t>
            </a:r>
            <a:r>
              <a:rPr lang="en-GB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a community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organizer.</a:t>
            </a:r>
          </a:p>
          <a:p>
            <a:pPr marL="0" indent="0">
              <a:buNone/>
            </a:pPr>
            <a:r>
              <a:rPr lang="en-FR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(2012 newyork.cbslocal.com [COCA BLOG]) </a:t>
            </a:r>
          </a:p>
          <a:p>
            <a:pPr marL="0" indent="0">
              <a:buNone/>
            </a:pPr>
            <a:r>
              <a:rPr lang="en-FR" sz="3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(‘my reason for saying </a:t>
            </a:r>
            <a:r>
              <a:rPr lang="en-FR" sz="3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 wants this fight</a:t>
            </a:r>
            <a:r>
              <a:rPr lang="en-FR" sz="3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that, as</a:t>
            </a:r>
          </a:p>
          <a:p>
            <a:pPr marL="0" indent="0">
              <a:buNone/>
            </a:pPr>
            <a:r>
              <a:rPr lang="en-FR" sz="3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everyone knows, he is a community organizer’)</a:t>
            </a:r>
          </a:p>
          <a:p>
            <a:pPr marL="0" indent="0">
              <a:buNone/>
            </a:pP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988831-96F2-5D48-A32F-6A0EA3C24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15C840-FCA1-7B4D-ABAF-AA3214C84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7A010-87E0-5244-A33C-2097DE141E04}" type="slidenum">
              <a:rPr lang="en-FR" smtClean="0"/>
              <a:t>27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0709072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58D25F-AE8F-2C4E-9881-918011015C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all </a:t>
            </a:r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contemporary English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323989-884A-1E4E-AE53-94EDC91EBF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Concessive use is found mainly in final position: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(3) [at a food contest] </a:t>
            </a:r>
            <a:r>
              <a:rPr lang="en-GB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balding waiter got cold feet in the end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and decided not to enter the bread pudding </a:t>
            </a:r>
            <a:r>
              <a:rPr lang="en-GB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 all</a:t>
            </a:r>
            <a:r>
              <a:rPr lang="en-GB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 </a:t>
            </a:r>
          </a:p>
          <a:p>
            <a:pPr marL="0" indent="0">
              <a:buNone/>
            </a:pPr>
            <a:r>
              <a:rPr lang="en-GB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GB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(2012 </a:t>
            </a:r>
            <a:r>
              <a:rPr lang="en-GB" sz="240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connectere.wordpress.com</a:t>
            </a:r>
            <a:r>
              <a:rPr lang="en-GB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[COCA BLOG]) </a:t>
            </a:r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(‘although he had planned to/we expected him to’)</a:t>
            </a:r>
            <a:endParaRPr lang="en-F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6B10AC-3EE6-344B-B7D8-D397A25AD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6C3D08-3519-D044-B79E-43DC82A4B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7A010-87E0-5244-A33C-2097DE141E04}" type="slidenum">
              <a:rPr lang="en-FR" smtClean="0"/>
              <a:t>28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9573412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D46207-1B76-F047-B68A-7F462BBF7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04670"/>
          </a:xfrm>
        </p:spPr>
        <p:txBody>
          <a:bodyPr>
            <a:normAutofit fontScale="90000"/>
          </a:bodyPr>
          <a:lstStyle/>
          <a:p>
            <a:pPr algn="ctr"/>
            <a:r>
              <a:rPr lang="en-FR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brief history of </a:t>
            </a:r>
            <a:r>
              <a:rPr lang="en-FR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all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36417F-D3A9-1245-8E31-1149175E20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93180"/>
            <a:ext cx="10515600" cy="498378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FR" sz="3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more detail and somewhat different analyses, see Lewis (2007), Traugott (2018).</a:t>
            </a:r>
          </a:p>
          <a:p>
            <a:pPr marL="0" indent="0">
              <a:buNone/>
            </a:pPr>
            <a:r>
              <a:rPr lang="en-FR" sz="3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  DM </a:t>
            </a:r>
            <a:r>
              <a:rPr lang="en-FR" sz="3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all </a:t>
            </a:r>
            <a:r>
              <a:rPr lang="en-FR" sz="3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originated in an PP (</a:t>
            </a:r>
            <a:r>
              <a:rPr lang="en-FR" sz="3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all this X</a:t>
            </a:r>
            <a:r>
              <a:rPr lang="en-FR" sz="3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it was</a:t>
            </a:r>
          </a:p>
          <a:p>
            <a:pPr marL="0" indent="0">
              <a:buNone/>
            </a:pPr>
            <a:r>
              <a:rPr lang="en-FR" sz="3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used as an anaphoric temporal CircAdv. This use</a:t>
            </a:r>
          </a:p>
          <a:p>
            <a:pPr marL="0" indent="0">
              <a:buNone/>
            </a:pPr>
            <a:r>
              <a:rPr lang="en-FR" sz="3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persists (</a:t>
            </a:r>
            <a:r>
              <a:rPr lang="en-FR" sz="30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all this time</a:t>
            </a:r>
            <a:r>
              <a:rPr lang="en-FR" sz="3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0" indent="0">
              <a:buNone/>
            </a:pPr>
            <a:r>
              <a:rPr lang="en-FR" sz="3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  Pronominal uses appear in the 15thC, clause-initially </a:t>
            </a:r>
          </a:p>
          <a:p>
            <a:pPr marL="0" indent="0">
              <a:buNone/>
            </a:pPr>
            <a:r>
              <a:rPr lang="en-FR" sz="3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(“topicalized”) in the 16thC:</a:t>
            </a:r>
          </a:p>
          <a:p>
            <a:pPr marL="0" indent="0">
              <a:buNone/>
            </a:pPr>
            <a:r>
              <a:rPr lang="en-GB" sz="3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(4) </a:t>
            </a:r>
            <a:r>
              <a:rPr lang="en-US" sz="3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3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all </a:t>
            </a:r>
            <a:r>
              <a:rPr lang="en-US" sz="3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</a:t>
            </a:r>
            <a:r>
              <a:rPr lang="en-US" sz="300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whent</a:t>
            </a:r>
            <a:r>
              <a:rPr lang="en-US" sz="3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his </a:t>
            </a:r>
            <a:r>
              <a:rPr lang="en-US" sz="300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plasse</a:t>
            </a:r>
            <a:r>
              <a:rPr lang="en-US" sz="3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en-US" sz="300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dener</a:t>
            </a:r>
            <a:endParaRPr lang="en-US" sz="30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3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‘And after everything [eulogies at a funeral] they went to</a:t>
            </a:r>
          </a:p>
          <a:p>
            <a:pPr marL="0" indent="0">
              <a:buNone/>
            </a:pPr>
            <a:r>
              <a:rPr lang="en-US" sz="3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his place for dinner’</a:t>
            </a:r>
            <a:endParaRPr lang="en-FR" sz="3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FR" sz="3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(c1560 Machyn, </a:t>
            </a:r>
            <a:r>
              <a:rPr lang="en-FR" sz="3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Diary</a:t>
            </a:r>
            <a:r>
              <a:rPr lang="en-FR" sz="3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[Traugott 2018: 35])</a:t>
            </a:r>
          </a:p>
          <a:p>
            <a:pPr marL="0" indent="0">
              <a:buNone/>
            </a:pP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8C6E03-3534-BC45-9740-9FECDFE5F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3FFB22-56E5-6C44-A759-CFCE25FD0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7A010-87E0-5244-A33C-2097DE141E04}" type="slidenum">
              <a:rPr lang="en-FR" smtClean="0"/>
              <a:t>29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658445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15A2D3-F7BC-8444-BFA6-8C9225B36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FR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Outline for today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BB1C3A-81CE-BB4B-8A1D-BF6B41EFAB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4A  T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erminology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Characterization of pragmatic markers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Types of Discourse Structuring Markers (DSMs)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Distinctions between monofunctional Connectors (DSMs)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  and multifunctional Discourse Markers (DMs)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Hypothesis about the developmental trajectory of DSMs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  and DMs</a:t>
            </a:r>
          </a:p>
          <a:p>
            <a:pPr marL="0" indent="0">
              <a:buNone/>
            </a:pPr>
            <a:endParaRPr lang="en-F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4B  An example: </a:t>
            </a:r>
            <a:r>
              <a:rPr lang="en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all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F1AC73-35A1-1B47-A9D1-C7D76ACD3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9D1E62-D4F2-9344-96AD-6EA99EC5A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45E2B-AD12-BB41-8CBD-52318AF16F8C}" type="slidenum">
              <a:rPr lang="en-FR" smtClean="0"/>
              <a:t>3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0801889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4758D-6DBE-784A-8F2F-05C0BB43C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73382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brief history of </a:t>
            </a:r>
            <a:r>
              <a:rPr lang="en-FR" sz="4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all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AB3252-C1E1-8D4F-8F60-17C7399100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8508"/>
            <a:ext cx="10515600" cy="473845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context of reasoning it later came to be understood to mean not ‘at the end’ but ‘in the end, eventually, on reflection’, a conclusive use that Lewis (2007) regards as crucial step toward its later use as a DM. </a:t>
            </a:r>
          </a:p>
          <a:p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regard both this use and use in clause-initial position (ex. (4)) as crucial steps.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(5) is an early example that (from hindsight at least) implicates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‘in the end’ reasoning and DSM connectivity because a set of 6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alternatives precedes the final choice:</a:t>
            </a:r>
            <a:endParaRPr lang="en-F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8D6E83-6052-DB4E-B1DC-64EB19281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7DB936-1A06-8847-B4C4-41596AEFF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7A010-87E0-5244-A33C-2097DE141E04}" type="slidenum">
              <a:rPr lang="en-FR" smtClean="0"/>
              <a:t>30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0468860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6CBB23-FD7A-1C48-AE67-F8F9F229B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60426"/>
          </a:xfrm>
        </p:spPr>
        <p:txBody>
          <a:bodyPr>
            <a:normAutofit fontScale="90000"/>
          </a:bodyPr>
          <a:lstStyle/>
          <a:p>
            <a:pPr algn="ctr"/>
            <a:r>
              <a:rPr lang="en-FR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brief history of </a:t>
            </a:r>
            <a:r>
              <a:rPr lang="en-FR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all</a:t>
            </a:r>
            <a:endParaRPr lang="en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A92F75-87A6-4A48-AFA7-C388FF582C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14311"/>
            <a:ext cx="10515600" cy="45626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(5) man hangs in a </a:t>
            </a:r>
            <a:r>
              <a:rPr lang="en-US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ballance</a:t>
            </a: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like a young virgin </a:t>
            </a:r>
            <a:r>
              <a:rPr lang="en-US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vvhich</a:t>
            </a: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hath many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 hangs in a balance  like a young virgin who     has  many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suters</a:t>
            </a: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 some she</a:t>
            </a:r>
            <a:r>
              <a:rPr lang="en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fauoures</a:t>
            </a: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parentage, … some for </a:t>
            </a:r>
            <a:r>
              <a:rPr lang="en-US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vvit</a:t>
            </a: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suitors: some she favors     for parentage, … some for wit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some for </a:t>
            </a:r>
            <a:r>
              <a:rPr lang="en-US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vertue</a:t>
            </a: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and </a:t>
            </a:r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all</a:t>
            </a: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  </a:t>
            </a:r>
            <a:r>
              <a:rPr lang="en-US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chuseth</a:t>
            </a: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en-US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vvorst</a:t>
            </a: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all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for virtue:  and in the end, 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chooses the 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worst  of all</a:t>
            </a:r>
            <a:endParaRPr lang="en-F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(1588 Smith, </a:t>
            </a:r>
            <a:r>
              <a:rPr lang="en-US" sz="2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Christians sacrifice</a:t>
            </a:r>
            <a:r>
              <a:rPr lang="en-US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[EEBO])</a:t>
            </a:r>
            <a:endParaRPr lang="en-FR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640491-9D55-DD4D-B7CA-BF2DE55DF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1BA22E-CBA4-4948-A70E-94EC63618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7A010-87E0-5244-A33C-2097DE141E04}" type="slidenum">
              <a:rPr lang="en-FR" smtClean="0"/>
              <a:t>31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48172493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DDD5A1-F4FE-DF4B-946B-26B11F6DD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brief history of </a:t>
            </a:r>
            <a:r>
              <a:rPr lang="en-FR" sz="4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all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F0B956-704E-CA45-8634-6EBF006B01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FR" dirty="0">
                <a:solidFill>
                  <a:srgbClr val="002060"/>
                </a:solidFill>
              </a:rPr>
              <a:t>In (5) </a:t>
            </a:r>
            <a:r>
              <a:rPr lang="en-FR" i="1" dirty="0">
                <a:solidFill>
                  <a:srgbClr val="002060"/>
                </a:solidFill>
              </a:rPr>
              <a:t>after all </a:t>
            </a:r>
            <a:r>
              <a:rPr lang="en-FR" dirty="0">
                <a:solidFill>
                  <a:srgbClr val="002060"/>
                </a:solidFill>
              </a:rPr>
              <a:t>is used to signal that the upcoming D2 is the last in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a set of described states of affairs and is unexpected (‘despite having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many good options in the end she chooses the worst’).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Here circumstantial temporal conclusion has come to be used as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a reasoned conclusion combining possible states of affairs into a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‘despite X, Y’ configuration.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CF15AB-567D-CF46-8350-14E29F93F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635995-B998-6347-BA37-B3CCE46DC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7A010-87E0-5244-A33C-2097DE141E04}" type="slidenum">
              <a:rPr lang="en-FR" smtClean="0"/>
              <a:t>32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09317265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1EC76-6C3B-EE4F-98FF-6E8C36026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05392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brief history of </a:t>
            </a:r>
            <a:r>
              <a:rPr lang="en-FR" sz="4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all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D3FA0B-F143-4E4F-A88B-3B70596F3C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70518"/>
            <a:ext cx="10515600" cy="5296828"/>
          </a:xfrm>
        </p:spPr>
        <p:txBody>
          <a:bodyPr>
            <a:normAutofit fontScale="85000" lnSpcReduction="10000"/>
          </a:bodyPr>
          <a:lstStyle/>
          <a:p>
            <a:r>
              <a:rPr lang="en-FR" sz="3000" dirty="0">
                <a:solidFill>
                  <a:srgbClr val="002060"/>
                </a:solidFill>
              </a:rPr>
              <a:t>During the 17thC several exs. are attested in interpretations of the Bible, especially in the context of </a:t>
            </a:r>
            <a:r>
              <a:rPr lang="en-FR" sz="3000" i="1" dirty="0">
                <a:solidFill>
                  <a:srgbClr val="002060"/>
                </a:solidFill>
              </a:rPr>
              <a:t>if</a:t>
            </a:r>
            <a:r>
              <a:rPr lang="en-FR" sz="3000" dirty="0">
                <a:solidFill>
                  <a:srgbClr val="002060"/>
                </a:solidFill>
              </a:rPr>
              <a:t>, and after the alre</a:t>
            </a:r>
            <a:r>
              <a:rPr lang="en-GB" sz="3000" dirty="0">
                <a:solidFill>
                  <a:srgbClr val="002060"/>
                </a:solidFill>
              </a:rPr>
              <a:t>ad</a:t>
            </a:r>
            <a:r>
              <a:rPr lang="en-FR" sz="3000" dirty="0">
                <a:solidFill>
                  <a:srgbClr val="002060"/>
                </a:solidFill>
              </a:rPr>
              <a:t>y extant DMs </a:t>
            </a:r>
            <a:r>
              <a:rPr lang="en-FR" sz="3000" i="1" dirty="0">
                <a:solidFill>
                  <a:srgbClr val="002060"/>
                </a:solidFill>
              </a:rPr>
              <a:t>yet</a:t>
            </a:r>
            <a:r>
              <a:rPr lang="en-FR" sz="3000" dirty="0">
                <a:solidFill>
                  <a:srgbClr val="002060"/>
                </a:solidFill>
              </a:rPr>
              <a:t> and </a:t>
            </a:r>
            <a:r>
              <a:rPr lang="en-FR" sz="3000" i="1" dirty="0">
                <a:solidFill>
                  <a:srgbClr val="002060"/>
                </a:solidFill>
              </a:rPr>
              <a:t>for.</a:t>
            </a:r>
          </a:p>
          <a:p>
            <a:r>
              <a:rPr lang="en-FR" sz="3000" dirty="0">
                <a:solidFill>
                  <a:srgbClr val="002060"/>
                </a:solidFill>
              </a:rPr>
              <a:t>Such contexts associate inferential reasoning and contrast with </a:t>
            </a:r>
            <a:r>
              <a:rPr lang="en-FR" sz="3000" i="1" dirty="0">
                <a:solidFill>
                  <a:srgbClr val="002060"/>
                </a:solidFill>
              </a:rPr>
              <a:t>after all</a:t>
            </a:r>
            <a:r>
              <a:rPr lang="en-FR" sz="3000" dirty="0">
                <a:solidFill>
                  <a:srgbClr val="002060"/>
                </a:solidFill>
              </a:rPr>
              <a:t>:</a:t>
            </a:r>
          </a:p>
          <a:p>
            <a:pPr marL="0" indent="0">
              <a:buNone/>
            </a:pPr>
            <a:r>
              <a:rPr lang="en-FR" sz="3000" dirty="0">
                <a:solidFill>
                  <a:srgbClr val="00B050"/>
                </a:solidFill>
              </a:rPr>
              <a:t>(6) </a:t>
            </a:r>
            <a:r>
              <a:rPr lang="en-US" sz="3000" dirty="0">
                <a:solidFill>
                  <a:srgbClr val="00B050"/>
                </a:solidFill>
              </a:rPr>
              <a:t>although a person </a:t>
            </a:r>
            <a:r>
              <a:rPr lang="en-US" sz="3000" dirty="0" err="1">
                <a:solidFill>
                  <a:srgbClr val="00B050"/>
                </a:solidFill>
              </a:rPr>
              <a:t>useth</a:t>
            </a:r>
            <a:r>
              <a:rPr lang="en-US" sz="3000" dirty="0">
                <a:solidFill>
                  <a:srgbClr val="00B050"/>
                </a:solidFill>
              </a:rPr>
              <a:t> … the divine grace assisting him to find out</a:t>
            </a:r>
          </a:p>
          <a:p>
            <a:pPr marL="0" indent="0">
              <a:buNone/>
            </a:pPr>
            <a:r>
              <a:rPr lang="en-US" sz="3000" dirty="0">
                <a:solidFill>
                  <a:srgbClr val="00B050"/>
                </a:solidFill>
              </a:rPr>
              <a:t>      </a:t>
            </a:r>
            <a:r>
              <a:rPr lang="en-US" sz="3000" dirty="0">
                <a:solidFill>
                  <a:srgbClr val="002060"/>
                </a:solidFill>
              </a:rPr>
              <a:t>although a person uses   … the divine grace assisting him to find out</a:t>
            </a:r>
          </a:p>
          <a:p>
            <a:pPr marL="0" indent="0">
              <a:buNone/>
            </a:pPr>
            <a:r>
              <a:rPr lang="en-US" sz="3000" dirty="0">
                <a:solidFill>
                  <a:srgbClr val="00B050"/>
                </a:solidFill>
              </a:rPr>
              <a:t>      in these writings the things necessary to  salvation, </a:t>
            </a:r>
            <a:r>
              <a:rPr lang="en-US" sz="3000" b="1" dirty="0">
                <a:solidFill>
                  <a:srgbClr val="00B050"/>
                </a:solidFill>
              </a:rPr>
              <a:t>yet after all</a:t>
            </a:r>
            <a:r>
              <a:rPr lang="en-US" sz="3000" dirty="0">
                <a:solidFill>
                  <a:srgbClr val="00B050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3000" dirty="0">
                <a:solidFill>
                  <a:srgbClr val="002060"/>
                </a:solidFill>
              </a:rPr>
              <a:t>      in these writings the things necessary for salvation, yet in the end  </a:t>
            </a:r>
          </a:p>
          <a:p>
            <a:pPr marL="0" indent="0">
              <a:buNone/>
            </a:pPr>
            <a:r>
              <a:rPr lang="en-US" sz="3000" dirty="0">
                <a:solidFill>
                  <a:srgbClr val="002060"/>
                </a:solidFill>
              </a:rPr>
              <a:t>      </a:t>
            </a:r>
            <a:r>
              <a:rPr lang="en-US" sz="3000" dirty="0">
                <a:solidFill>
                  <a:srgbClr val="00B050"/>
                </a:solidFill>
              </a:rPr>
              <a:t>he can not certainly          understand the meaning of them</a:t>
            </a:r>
          </a:p>
          <a:p>
            <a:pPr marL="0" indent="0">
              <a:buNone/>
            </a:pPr>
            <a:r>
              <a:rPr lang="en-US" sz="3000" dirty="0">
                <a:solidFill>
                  <a:srgbClr val="00B050"/>
                </a:solidFill>
              </a:rPr>
              <a:t>      </a:t>
            </a:r>
            <a:r>
              <a:rPr lang="en-US" sz="3000" dirty="0">
                <a:solidFill>
                  <a:srgbClr val="002060"/>
                </a:solidFill>
              </a:rPr>
              <a:t>he can not with certainty understand the meaning of them </a:t>
            </a:r>
            <a:endParaRPr lang="en-FR" sz="30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3000" dirty="0">
                <a:solidFill>
                  <a:srgbClr val="002060"/>
                </a:solidFill>
              </a:rPr>
              <a:t>      (1673 </a:t>
            </a:r>
            <a:r>
              <a:rPr lang="en-US" sz="3000" dirty="0" err="1">
                <a:solidFill>
                  <a:srgbClr val="002060"/>
                </a:solidFill>
              </a:rPr>
              <a:t>Stillingfield</a:t>
            </a:r>
            <a:r>
              <a:rPr lang="en-US" sz="3000" dirty="0">
                <a:solidFill>
                  <a:srgbClr val="002060"/>
                </a:solidFill>
              </a:rPr>
              <a:t>, </a:t>
            </a:r>
            <a:r>
              <a:rPr lang="en-US" sz="3000" i="1" dirty="0">
                <a:solidFill>
                  <a:srgbClr val="002060"/>
                </a:solidFill>
              </a:rPr>
              <a:t>Answer to several late treatises</a:t>
            </a:r>
            <a:r>
              <a:rPr lang="en-US" sz="3000" dirty="0">
                <a:solidFill>
                  <a:srgbClr val="002060"/>
                </a:solidFill>
              </a:rPr>
              <a:t> [EEBO])</a:t>
            </a:r>
          </a:p>
          <a:p>
            <a:pPr marL="0" indent="0">
              <a:buNone/>
            </a:pPr>
            <a:r>
              <a:rPr lang="en-US" sz="3000" dirty="0">
                <a:solidFill>
                  <a:srgbClr val="002060"/>
                </a:solidFill>
              </a:rPr>
              <a:t>• Note in (6) the context of the explicit concessive frame </a:t>
            </a:r>
            <a:r>
              <a:rPr lang="en-US" sz="3000" i="1" dirty="0">
                <a:solidFill>
                  <a:srgbClr val="002060"/>
                </a:solidFill>
              </a:rPr>
              <a:t>although … yet</a:t>
            </a:r>
            <a:r>
              <a:rPr lang="en-US" sz="3000" dirty="0">
                <a:solidFill>
                  <a:srgbClr val="002060"/>
                </a:solidFill>
              </a:rPr>
              <a:t>, </a:t>
            </a:r>
          </a:p>
          <a:p>
            <a:pPr marL="0" indent="0">
              <a:buNone/>
            </a:pPr>
            <a:r>
              <a:rPr lang="en-US" sz="3000" dirty="0">
                <a:solidFill>
                  <a:srgbClr val="002060"/>
                </a:solidFill>
              </a:rPr>
              <a:t>   and weakening of the  ‘everything’ meaning of </a:t>
            </a:r>
            <a:r>
              <a:rPr lang="en-US" sz="3000" i="1" dirty="0">
                <a:solidFill>
                  <a:srgbClr val="002060"/>
                </a:solidFill>
              </a:rPr>
              <a:t>all</a:t>
            </a:r>
            <a:r>
              <a:rPr lang="en-US" sz="3000" dirty="0">
                <a:solidFill>
                  <a:srgbClr val="002060"/>
                </a:solidFill>
              </a:rPr>
              <a:t>.</a:t>
            </a:r>
            <a:endParaRPr lang="en-FR" sz="30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FR" sz="2600" dirty="0"/>
          </a:p>
          <a:p>
            <a:pPr marL="0" indent="0">
              <a:buNone/>
            </a:pP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417700-AE53-D744-A432-251BD31F8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C712D9-B357-4747-9093-476062279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7A010-87E0-5244-A33C-2097DE141E04}" type="slidenum">
              <a:rPr lang="en-FR" smtClean="0"/>
              <a:t>33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98199382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7BE1B-AAFB-B845-BC06-BD0A97965E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38123"/>
          </a:xfrm>
        </p:spPr>
        <p:txBody>
          <a:bodyPr>
            <a:normAutofit fontScale="90000"/>
          </a:bodyPr>
          <a:lstStyle/>
          <a:p>
            <a:pPr algn="ctr"/>
            <a:r>
              <a:rPr lang="en-FR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brief history of </a:t>
            </a:r>
            <a:r>
              <a:rPr lang="en-FR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all</a:t>
            </a:r>
            <a:endParaRPr lang="en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D0FC72-D795-1848-B142-DAADF59F22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7424"/>
            <a:ext cx="10515600" cy="5355450"/>
          </a:xfrm>
        </p:spPr>
        <p:txBody>
          <a:bodyPr>
            <a:noAutofit/>
          </a:bodyPr>
          <a:lstStyle/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late 17thC exs. also appear without prior DMs to cue the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pragmatics. Here </a:t>
            </a:r>
            <a:r>
              <a:rPr lang="en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all 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 no temporal meaning and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appears to have connective DSM function.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 In initial position, it is associated with justificational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meaning ‘my reason for saying D1’. This follows from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reasoning ‘in the end’.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(7)  they, perhaps, loved where we only pity; and were stern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and inexorable, where we were not merciful. </a:t>
            </a:r>
            <a:r>
              <a:rPr lang="en-FR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all</a:t>
            </a:r>
            <a:r>
              <a:rPr lang="en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the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merit of a man is determined by his candor…</a:t>
            </a:r>
          </a:p>
          <a:p>
            <a:pPr marL="0" indent="0">
              <a:buNone/>
            </a:pPr>
            <a:r>
              <a:rPr lang="en-FR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(1767 Ferguson [Lewis 2007: 95])</a:t>
            </a:r>
          </a:p>
          <a:p>
            <a:pPr marL="0" indent="0">
              <a:buNone/>
            </a:pPr>
            <a:endParaRPr lang="en-FR" dirty="0"/>
          </a:p>
          <a:p>
            <a:pPr marL="0" indent="0">
              <a:buNone/>
            </a:pPr>
            <a:r>
              <a:rPr lang="en-FR" dirty="0"/>
              <a:t>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2D8C72-BD69-A64B-B865-25A83DB40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9E7964-389A-AF44-B655-4FDC61543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7A010-87E0-5244-A33C-2097DE141E04}" type="slidenum">
              <a:rPr lang="en-FR" smtClean="0"/>
              <a:t>34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19202736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9863B-C02C-0546-A06F-836F2F0D5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51080"/>
          </a:xfrm>
        </p:spPr>
        <p:txBody>
          <a:bodyPr/>
          <a:lstStyle/>
          <a:p>
            <a:pPr algn="ctr"/>
            <a:r>
              <a:rPr lang="en-FR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brief history of </a:t>
            </a:r>
            <a:r>
              <a:rPr lang="en-FR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all</a:t>
            </a:r>
            <a:endParaRPr lang="en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10634B-CDA6-0741-ADCA-901594B0B7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6206"/>
            <a:ext cx="10515600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hypothesis </a:t>
            </a:r>
            <a:r>
              <a:rPr lang="en-US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CircAdv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all 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‘in the end’ interpretation became chunked as a monomorphemic unit and relatively non-compositional by the 18thC. 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Both temporal and quantifier meanings were weakened.</a:t>
            </a:r>
          </a:p>
          <a:p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Especially after connectors like </a:t>
            </a:r>
            <a:r>
              <a:rPr lang="en-US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yet 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for, 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signal reasoning, 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it came to be used as a Connector with DSM function linking the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upcoming clause D2 with the prior clause D1.</a:t>
            </a:r>
          </a:p>
          <a:p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change is a constructionalization as both form and 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meaning change.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It was a gradual change resulting from replicated use in rhetorical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patterns such as are evidenced by (5) and (6).</a:t>
            </a:r>
          </a:p>
          <a:p>
            <a:pPr marL="0" indent="0">
              <a:buNone/>
            </a:pP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6DDB95-693F-0440-B27C-57981C145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53177B-92A5-DD4B-BE0F-1F6C17442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7A010-87E0-5244-A33C-2097DE141E04}" type="slidenum">
              <a:rPr lang="en-FR" smtClean="0"/>
              <a:t>35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99067824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CC9C75-12EA-C343-89B1-6D20EB4F3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3821"/>
            <a:ext cx="10515600" cy="925689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brief history of </a:t>
            </a:r>
            <a:r>
              <a:rPr lang="en-FR" sz="4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all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F07506-C0AA-344D-9B9D-BB53B58DCF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6889"/>
            <a:ext cx="10515600" cy="454007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also appears in clause-final position, where it has concessive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meaning and counters an earlier belief or expectation. It is preferred in this position through the 19thC.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(8) Why, if she should be innocent, if she should be wronged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all</a:t>
            </a: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I don’t know what to think.</a:t>
            </a:r>
            <a:endParaRPr lang="en-FR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     </a:t>
            </a:r>
            <a:r>
              <a:rPr lang="en-US" sz="2400" dirty="0">
                <a:solidFill>
                  <a:srgbClr val="00B050"/>
                </a:solidFill>
              </a:rPr>
              <a:t>(1700 Congreve, </a:t>
            </a:r>
            <a:r>
              <a:rPr lang="en-US" sz="2400" i="1" dirty="0">
                <a:solidFill>
                  <a:srgbClr val="00B050"/>
                </a:solidFill>
              </a:rPr>
              <a:t>Way of the world,</a:t>
            </a:r>
            <a:r>
              <a:rPr lang="en-US" sz="2400" dirty="0">
                <a:solidFill>
                  <a:srgbClr val="00B050"/>
                </a:solidFill>
              </a:rPr>
              <a:t> V [Traugott 2018: 36])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(8) follows lengthy expressions of suspicions about the ‘her’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(the speaker’s daughter), but even without that context </a:t>
            </a:r>
          </a:p>
          <a:p>
            <a:pPr marL="0" indent="0">
              <a:buNone/>
            </a:pPr>
            <a:r>
              <a:rPr lang="en-US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after all 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evokes contrast and AD/R can infer ‘despite what I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thought/said’.</a:t>
            </a:r>
          </a:p>
          <a:p>
            <a:pPr marL="0" indent="0">
              <a:buNone/>
            </a:pP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512A1B-3CFD-F441-BDE5-2C73EB0AF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60CAE1-0E89-544A-A2D2-25A7A4BCA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7A010-87E0-5244-A33C-2097DE141E04}" type="slidenum">
              <a:rPr lang="en-FR" smtClean="0"/>
              <a:t>36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67258560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DE3AA-7EA5-F34E-8694-D71B6C7009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35025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brief history of </a:t>
            </a:r>
            <a:r>
              <a:rPr lang="en-FR" sz="4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all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4A3580-7221-8A45-81E8-4D6DD60232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7313"/>
            <a:ext cx="10515600" cy="4819650"/>
          </a:xfrm>
        </p:spPr>
        <p:txBody>
          <a:bodyPr>
            <a:normAutofit/>
          </a:bodyPr>
          <a:lstStyle/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19thC a further use is attested: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 clause-medial epistemic use in the context of BE that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expresses not only justitification but also implies ‘of course/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as is well known’: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(9) An account … of the Oxford movement, which, starting under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the banner of authority and tradition, succeeded in proving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that liberty </a:t>
            </a:r>
            <a:r>
              <a:rPr lang="en-GB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is,</a:t>
            </a:r>
            <a:r>
              <a:rPr lang="en-GB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GB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</a:t>
            </a:r>
            <a:r>
              <a:rPr lang="en-GB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GB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</a:t>
            </a:r>
            <a:r>
              <a:rPr lang="en-GB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the safest principle of conduct in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modern society</a:t>
            </a:r>
          </a:p>
          <a:p>
            <a:pPr marL="0" indent="0">
              <a:buNone/>
            </a:pPr>
            <a:r>
              <a:rPr lang="en-GB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(1903 Smith, </a:t>
            </a:r>
            <a:r>
              <a:rPr lang="en-GB" sz="24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Democracy and political parties</a:t>
            </a:r>
            <a:r>
              <a:rPr lang="en-GB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[COHA])</a:t>
            </a:r>
            <a:endParaRPr lang="en-FR" sz="24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529E55-88B5-5249-9E92-DE1891306C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61F0E2-AB53-564C-A3D9-083E9B5C8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7A010-87E0-5244-A33C-2097DE141E04}" type="slidenum">
              <a:rPr lang="en-FR" smtClean="0"/>
              <a:t>37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64716815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254AD7-C655-1D4A-9BA8-173326D87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brief history of </a:t>
            </a:r>
            <a:r>
              <a:rPr lang="en-FR" sz="4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all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CB0221-4520-2A47-B525-B6A84AF227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During the late 18th and 19th centuries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 the pragmatic uses become more frequent,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 pragmatic interpretations predominate,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 the already weak temporal and quantifier meanings are lost.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The multifunctional DM use was established.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However, form did not change, so this is a constructional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change, not a constructionalization.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C5F271-02D8-624E-B9F1-AF57932DE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1E8B74-83A0-7146-A200-7C86FF290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7A010-87E0-5244-A33C-2097DE141E04}" type="slidenum">
              <a:rPr lang="en-FR" smtClean="0"/>
              <a:t>38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96424792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9CD45A-6267-6D4B-86A8-676885A6A4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21808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brief history of </a:t>
            </a:r>
            <a:r>
              <a:rPr lang="en-FR" sz="4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all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6073AA-922E-C14A-ACD8-3A7757BFC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7867"/>
            <a:ext cx="10515600" cy="4619096"/>
          </a:xfrm>
        </p:spPr>
        <p:txBody>
          <a:bodyPr/>
          <a:lstStyle/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about 1900 very clear preferences can be detected in COHA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for the folllowing correlations: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 justification in clause-initial position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 concession in clause-final position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 justification and appeal to general knowledge in medial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position.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 These were, however, only tendencies.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 By about 2000, concessive use is considerably weakened and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justification predominates in all positions (see COCA).</a:t>
            </a:r>
          </a:p>
          <a:p>
            <a:pPr marL="0" indent="0">
              <a:buNone/>
            </a:pP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0DB768-4913-F246-A3C7-29919B4AF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B7EE9C-C3AE-0246-9959-653CFDFA3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7A010-87E0-5244-A33C-2097DE141E04}" type="slidenum">
              <a:rPr lang="en-FR" smtClean="0"/>
              <a:t>39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2464421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972689-3052-E148-8963-1CD23EF2E0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FR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Terminology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962676-4606-D64C-9F01-69D955FCCF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variety of names have been given to pragmatic markers.</a:t>
            </a:r>
          </a:p>
          <a:p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Schiffrin (1987) analyzed use of the pragmatically interpreted expressions: </a:t>
            </a:r>
          </a:p>
          <a:p>
            <a:pPr marL="0" indent="0">
              <a:buNone/>
            </a:pPr>
            <a:r>
              <a:rPr lang="en-US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and, because, but, I mean, like, now, Oh, or, so, then,</a:t>
            </a:r>
          </a:p>
          <a:p>
            <a:pPr marL="0" indent="0">
              <a:buNone/>
            </a:pPr>
            <a:r>
              <a:rPr lang="en-US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y’know</a:t>
            </a:r>
            <a:r>
              <a:rPr lang="en-US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well</a:t>
            </a:r>
          </a:p>
          <a:p>
            <a:pPr marL="0" indent="0">
              <a:buNone/>
            </a:pPr>
            <a:r>
              <a:rPr lang="en-US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called them 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“Discourse Markers” (DMs). </a:t>
            </a:r>
          </a:p>
        </p:txBody>
      </p:sp>
      <p:pic>
        <p:nvPicPr>
          <p:cNvPr id="5" name="Picture 4" descr="A person posing for the camera&#10;&#10;Description automatically generated">
            <a:extLst>
              <a:ext uri="{FF2B5EF4-FFF2-40B4-BE49-F238E27FC236}">
                <a16:creationId xmlns:a16="http://schemas.microsoft.com/office/drawing/2014/main" id="{2CAAB49C-53E4-2647-B0C5-B67A458A65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9311" y="3771899"/>
            <a:ext cx="1858963" cy="1814513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B8EF3D-9588-514A-8CC8-2FA470C9E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B1A186-A1D9-CE49-B713-C7291F4F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45E2B-AD12-BB41-8CBD-52318AF16F8C}" type="slidenum">
              <a:rPr lang="en-FR" smtClean="0"/>
              <a:t>4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50245591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C652E-5C3A-4E45-9FD0-F70BEE785C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brief history of </a:t>
            </a:r>
            <a:r>
              <a:rPr lang="en-FR" sz="4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all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E0E084-0334-4141-9599-CCD67FA541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While I do not agree entirely with Lewis’s (2007) analysis of the development of </a:t>
            </a:r>
            <a:r>
              <a:rPr lang="en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all 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(we have different data and theoretical approaches), I agree fully that: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“the polysemies of </a:t>
            </a:r>
            <a:r>
              <a:rPr lang="en-FR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all </a:t>
            </a:r>
            <a:r>
              <a:rPr lang="en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 developed slowly and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gradually, as a result of co-occurrence with particular types 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of contrastive and conclusive contexts, and in particular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recurrent rhetorical sequences”. 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(Lewis 2007:97)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9E61EC-8703-3B4F-9DA9-2DE3E6C1B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DFFCEA-138A-974A-BA49-BFA647EE2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7A010-87E0-5244-A33C-2097DE141E04}" type="slidenum">
              <a:rPr lang="en-FR" smtClean="0"/>
              <a:t>40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08185803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79D2F6-2D20-9446-B617-02E713DA3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7695"/>
          </a:xfrm>
        </p:spPr>
        <p:txBody>
          <a:bodyPr/>
          <a:lstStyle/>
          <a:p>
            <a:pPr algn="ctr"/>
            <a:r>
              <a:rPr lang="en-FR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brief history of </a:t>
            </a:r>
            <a:r>
              <a:rPr lang="en-FR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all</a:t>
            </a:r>
            <a:endParaRPr lang="en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FCC19C-4D6A-864E-92CF-7A275B1EF4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6995"/>
            <a:ext cx="10515600" cy="4849968"/>
          </a:xfrm>
        </p:spPr>
        <p:txBody>
          <a:bodyPr>
            <a:normAutofit/>
          </a:bodyPr>
          <a:lstStyle/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Additionally we should consider that association of concessive meaning with final position was probably supported by a systemic change in the 18thC identified in Lenker (2010): development of concessive meanings in final position (she shows such developments primarily with </a:t>
            </a:r>
            <a:r>
              <a:rPr lang="en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however, though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Lenker says it is a change that occurred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across Europe, and cites in addition to </a:t>
            </a:r>
            <a:r>
              <a:rPr lang="en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all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French </a:t>
            </a:r>
            <a:r>
              <a:rPr lang="en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aprés tout, 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lit. ‘after everything’,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German </a:t>
            </a:r>
            <a:r>
              <a:rPr lang="en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allerdings, 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lit. ‘of all things’.</a:t>
            </a:r>
          </a:p>
          <a:p>
            <a:pPr marL="0" indent="0">
              <a:buNone/>
            </a:pPr>
            <a:endParaRPr lang="en-FR" dirty="0">
              <a:solidFill>
                <a:srgbClr val="002060"/>
              </a:solidFill>
            </a:endParaRPr>
          </a:p>
        </p:txBody>
      </p:sp>
      <p:pic>
        <p:nvPicPr>
          <p:cNvPr id="5" name="Picture 4" descr="A person wearing glasses and smiling at the camera&#10;&#10;Description automatically generated">
            <a:extLst>
              <a:ext uri="{FF2B5EF4-FFF2-40B4-BE49-F238E27FC236}">
                <a16:creationId xmlns:a16="http://schemas.microsoft.com/office/drawing/2014/main" id="{0BC4DE87-E5C0-9F49-A0FE-9215ECC8B5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3000" y="3429000"/>
            <a:ext cx="2171700" cy="2175669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C507E5-3CA3-0141-A1FB-B0E716C18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95C79A-BE96-0743-9928-E588A3F9C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7A010-87E0-5244-A33C-2097DE141E04}" type="slidenum">
              <a:rPr lang="en-FR" smtClean="0"/>
              <a:t>41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11478581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F3B634-CA28-F645-9555-FCF51234D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5053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brief history of </a:t>
            </a:r>
            <a:r>
              <a:rPr lang="en-FR" sz="4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all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528A54-6B01-EC46-A7F6-344248A745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1422"/>
            <a:ext cx="10515600" cy="467554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The beginnings of the conventionalizing of concessive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meanings precedes the 18thC, as we saw in (6). At that time it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was context-dependent: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(6) </a:t>
            </a:r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although</a:t>
            </a: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person </a:t>
            </a:r>
            <a:r>
              <a:rPr lang="en-US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useth</a:t>
            </a: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… the divine grace … </a:t>
            </a:r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yet after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all</a:t>
            </a: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he can not certainly understand the meaning of them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  <a:r>
              <a:rPr lang="en-US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(1673 </a:t>
            </a:r>
            <a:r>
              <a:rPr lang="en-US" sz="240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Stillingfield</a:t>
            </a:r>
            <a:r>
              <a:rPr lang="en-US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It is use of </a:t>
            </a:r>
            <a:r>
              <a:rPr lang="en-US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all 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concessive meaning in clause-final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position that is an 18thC phenomenon, as we saw in (8):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(8) what if she should be wronged </a:t>
            </a:r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all 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en-US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(1700 Congreve)</a:t>
            </a:r>
          </a:p>
          <a:p>
            <a:pPr marL="0" indent="0">
              <a:buNone/>
            </a:pPr>
            <a:endParaRPr lang="en-US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FR" dirty="0">
              <a:solidFill>
                <a:srgbClr val="002060"/>
              </a:solidFill>
            </a:endParaRPr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1570E2-907D-3F46-A3A1-641A161E6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1BBA0E-BB44-D444-A513-5D2E43197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7A010-87E0-5244-A33C-2097DE141E04}" type="slidenum">
              <a:rPr lang="en-FR" smtClean="0"/>
              <a:t>42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29506182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CA009-C31E-364A-A349-D77A4B112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FR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brief history of </a:t>
            </a:r>
            <a:r>
              <a:rPr lang="en-FR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all</a:t>
            </a:r>
            <a:endParaRPr lang="en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B96DC3-1CCE-D54F-8C57-EF748722EA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 Omitting the epistemic use, the history of </a:t>
            </a:r>
            <a:r>
              <a:rPr lang="en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all 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until about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1900 can be skeletally modeled as in Figure 1, using Croft’s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(2001:18) model of a construction.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 The model grossly underrepresents the importance of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rhetorical contexts, frequency, etc.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 Also, it does not represent subjectification (Sbfn).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 In keeping wi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what I said in lecture 2, I regard the Cxzn to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Connector status to be a case of Sbfn. Use as a signal of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justification, epistemic certitude and concessive all entail Sbfn. </a:t>
            </a:r>
          </a:p>
          <a:p>
            <a:pPr marL="0" indent="0">
              <a:buNone/>
            </a:pPr>
            <a:endParaRPr lang="en-F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30BA27-3472-7A4F-85F4-D41F81838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8667C9-3BF7-5746-833E-2AEBE6E37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7A010-87E0-5244-A33C-2097DE141E04}" type="slidenum">
              <a:rPr lang="en-FR" smtClean="0"/>
              <a:t>43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71582721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28B59F-203D-424E-AF11-0B19ADA65C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FR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brief history of </a:t>
            </a:r>
            <a:r>
              <a:rPr lang="en-FR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all</a:t>
            </a:r>
            <a:endParaRPr lang="en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1B3102-9193-C543-BD88-7B8FDDB8B0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 Figure 1 does, however, highlight hypothesized Cxzn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and CCs.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 “Prep Pro” is short for Preposition + Pronoun.</a:t>
            </a:r>
          </a:p>
          <a:p>
            <a:pPr marL="0" indent="0">
              <a:buNone/>
            </a:pP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06CD39-516B-8A42-8BCE-4448E86BE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19DB7B-0341-994D-B081-FCCFB851E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45E2B-AD12-BB41-8CBD-52318AF16F8C}" type="slidenum">
              <a:rPr lang="en-FR" smtClean="0"/>
              <a:t>44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4525278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CE9840-F336-CF42-B764-A5F170FEDF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98439"/>
            <a:ext cx="10515600" cy="527371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FR" sz="2000" dirty="0"/>
              <a:t> </a:t>
            </a:r>
            <a:r>
              <a:rPr lang="en-FR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FR" sz="2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FR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late 15thC	</a:t>
            </a:r>
            <a:r>
              <a:rPr lang="en-FR" sz="2000" b="1" dirty="0">
                <a:solidFill>
                  <a:srgbClr val="00B0F0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Contexts</a:t>
            </a:r>
            <a:r>
              <a:rPr lang="en-FR" sz="2000" dirty="0">
                <a:solidFill>
                  <a:srgbClr val="00B0F0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  	</a:t>
            </a:r>
            <a:r>
              <a:rPr lang="en-FR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17thC	      </a:t>
            </a:r>
            <a:r>
              <a:rPr lang="en-FR" sz="2000" b="1" dirty="0">
                <a:solidFill>
                  <a:srgbClr val="00B0F0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Contexts	      </a:t>
            </a:r>
            <a:r>
              <a:rPr lang="en-FR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18thC	</a:t>
            </a:r>
          </a:p>
          <a:p>
            <a:pPr marL="0" indent="0">
              <a:buNone/>
            </a:pPr>
            <a:r>
              <a:rPr lang="en-FR" sz="2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	  CircAdv	</a:t>
            </a:r>
            <a:r>
              <a:rPr lang="en-FR" sz="2000" dirty="0">
                <a:solidFill>
                  <a:srgbClr val="00B0F0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reasoning</a:t>
            </a:r>
            <a:r>
              <a:rPr lang="en-FR" sz="2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Connective	      </a:t>
            </a:r>
            <a:r>
              <a:rPr lang="en-FR" sz="2000" i="1" dirty="0">
                <a:solidFill>
                  <a:srgbClr val="00B0F0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for, if, 			</a:t>
            </a:r>
          </a:p>
          <a:p>
            <a:pPr marL="0" indent="0">
              <a:buNone/>
            </a:pPr>
            <a:r>
              <a:rPr lang="en-FR" sz="2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MORPH   Prep Pro	</a:t>
            </a:r>
            <a:r>
              <a:rPr lang="en-FR" sz="2000" dirty="0">
                <a:solidFill>
                  <a:srgbClr val="00B0F0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about alt-</a:t>
            </a:r>
            <a:r>
              <a:rPr lang="en-FR" sz="2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mono-morph</a:t>
            </a:r>
          </a:p>
          <a:p>
            <a:pPr marL="0" indent="0">
              <a:buNone/>
            </a:pPr>
            <a:r>
              <a:rPr lang="en-FR" sz="2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PHON	  /æftr al/	</a:t>
            </a:r>
            <a:r>
              <a:rPr lang="en-FR" sz="2000" dirty="0">
                <a:solidFill>
                  <a:srgbClr val="00B0F0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ernatives,</a:t>
            </a:r>
            <a:r>
              <a:rPr lang="en-FR" sz="2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/æfteral/</a:t>
            </a:r>
          </a:p>
          <a:p>
            <a:pPr marL="0" indent="0">
              <a:buNone/>
            </a:pPr>
            <a:r>
              <a:rPr lang="en-FR" sz="2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FR" sz="2000" dirty="0">
                <a:solidFill>
                  <a:srgbClr val="00B0F0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initial  </a:t>
            </a:r>
            <a:r>
              <a:rPr lang="en-FR" sz="2000" dirty="0">
                <a:solidFill>
                  <a:srgbClr val="00B050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&gt;			&gt;</a:t>
            </a:r>
          </a:p>
          <a:p>
            <a:pPr marL="0" indent="0">
              <a:buNone/>
            </a:pPr>
            <a:r>
              <a:rPr lang="en-FR" sz="2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	  ‘after everyth’	</a:t>
            </a:r>
            <a:r>
              <a:rPr lang="en-FR" sz="2000" dirty="0">
                <a:solidFill>
                  <a:srgbClr val="00B0F0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 position </a:t>
            </a:r>
            <a:r>
              <a:rPr lang="en-FR" sz="2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‘in the end’		      		</a:t>
            </a:r>
          </a:p>
          <a:p>
            <a:pPr marL="0" indent="0">
              <a:buNone/>
            </a:pPr>
            <a:r>
              <a:rPr lang="en-FR" sz="2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PRAG       sequence		         subjective			    			    </a:t>
            </a:r>
          </a:p>
          <a:p>
            <a:pPr marL="0" indent="0">
              <a:buNone/>
            </a:pPr>
            <a:r>
              <a:rPr lang="en-FR" sz="2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DF	   temporal		        inferential 		           justification (cl-initial)						DSM  		           concession (cl-final)</a:t>
            </a:r>
          </a:p>
          <a:p>
            <a:pPr marL="0" indent="0">
              <a:buNone/>
            </a:pPr>
            <a:r>
              <a:rPr lang="en-FR" sz="2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		           epist emph (cl-med) 		   						</a:t>
            </a:r>
            <a:r>
              <a:rPr lang="en-FR" sz="2000" dirty="0">
                <a:solidFill>
                  <a:srgbClr val="00B050"/>
                </a:solidFill>
              </a:rPr>
              <a:t>	             DM</a:t>
            </a:r>
          </a:p>
          <a:p>
            <a:pPr marL="0" indent="0" algn="ctr">
              <a:buNone/>
            </a:pPr>
            <a:endParaRPr lang="en-FR" sz="2000" dirty="0">
              <a:solidFill>
                <a:srgbClr val="00B050"/>
              </a:solidFill>
            </a:endParaRPr>
          </a:p>
          <a:p>
            <a:pPr marL="0" indent="0" algn="ctr">
              <a:buNone/>
            </a:pPr>
            <a:r>
              <a:rPr lang="en-FR" sz="2000" dirty="0">
                <a:solidFill>
                  <a:srgbClr val="00B050"/>
                </a:solidFill>
              </a:rPr>
              <a:t>Figure 1. Broad outline of development of clause-initial and clause-final uses of </a:t>
            </a:r>
            <a:r>
              <a:rPr lang="en-FR" sz="2000" i="1" dirty="0">
                <a:solidFill>
                  <a:srgbClr val="00B050"/>
                </a:solidFill>
              </a:rPr>
              <a:t>after all </a:t>
            </a:r>
          </a:p>
          <a:p>
            <a:pPr marL="0" indent="0" algn="ctr">
              <a:buNone/>
            </a:pPr>
            <a:r>
              <a:rPr lang="en-FR" sz="2000" i="1" dirty="0">
                <a:solidFill>
                  <a:srgbClr val="00B050"/>
                </a:solidFill>
              </a:rPr>
              <a:t>		</a:t>
            </a:r>
            <a:r>
              <a:rPr lang="en-GB" sz="2000" dirty="0">
                <a:solidFill>
                  <a:srgbClr val="00B050"/>
                </a:solidFill>
              </a:rPr>
              <a:t>u</a:t>
            </a:r>
            <a:r>
              <a:rPr lang="en-FR" sz="2000" dirty="0">
                <a:solidFill>
                  <a:srgbClr val="00B050"/>
                </a:solidFill>
              </a:rPr>
              <a:t>sing Croft’s (2001:18) model of a construction				 		        </a:t>
            </a:r>
            <a:r>
              <a:rPr lang="en-FR" sz="2000" dirty="0"/>
              <a:t>			   	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CD9F692F-F715-2D49-BB5D-22CB06F81B03}"/>
              </a:ext>
            </a:extLst>
          </p:cNvPr>
          <p:cNvCxnSpPr/>
          <p:nvPr/>
        </p:nvCxnSpPr>
        <p:spPr>
          <a:xfrm>
            <a:off x="1918010" y="1427356"/>
            <a:ext cx="0" cy="11597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568E6B61-4372-7E40-97A8-60598AAD5B30}"/>
              </a:ext>
            </a:extLst>
          </p:cNvPr>
          <p:cNvCxnSpPr/>
          <p:nvPr/>
        </p:nvCxnSpPr>
        <p:spPr>
          <a:xfrm>
            <a:off x="3088888" y="1427356"/>
            <a:ext cx="0" cy="11708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BD161417-935F-274F-BB6A-85472B76829F}"/>
              </a:ext>
            </a:extLst>
          </p:cNvPr>
          <p:cNvCxnSpPr/>
          <p:nvPr/>
        </p:nvCxnSpPr>
        <p:spPr>
          <a:xfrm>
            <a:off x="1899218" y="2893740"/>
            <a:ext cx="0" cy="14831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7D2B8F21-09A6-C449-83B3-DF4C3443B306}"/>
              </a:ext>
            </a:extLst>
          </p:cNvPr>
          <p:cNvCxnSpPr/>
          <p:nvPr/>
        </p:nvCxnSpPr>
        <p:spPr>
          <a:xfrm>
            <a:off x="3417848" y="2893741"/>
            <a:ext cx="0" cy="14831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EF9021A6-7C65-604C-A6FF-DF7FF1FEFDCE}"/>
              </a:ext>
            </a:extLst>
          </p:cNvPr>
          <p:cNvCxnSpPr/>
          <p:nvPr/>
        </p:nvCxnSpPr>
        <p:spPr>
          <a:xfrm>
            <a:off x="1918010" y="1427356"/>
            <a:ext cx="117087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93DA0E1F-5382-144C-9DCB-9F6199FAF79A}"/>
              </a:ext>
            </a:extLst>
          </p:cNvPr>
          <p:cNvCxnSpPr/>
          <p:nvPr/>
        </p:nvCxnSpPr>
        <p:spPr>
          <a:xfrm>
            <a:off x="1918010" y="2587083"/>
            <a:ext cx="117087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BE7E5C40-49E3-A74A-B70A-167B623A1A29}"/>
              </a:ext>
            </a:extLst>
          </p:cNvPr>
          <p:cNvCxnSpPr/>
          <p:nvPr/>
        </p:nvCxnSpPr>
        <p:spPr>
          <a:xfrm>
            <a:off x="1890131" y="2893741"/>
            <a:ext cx="15277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DCCCECBE-7D31-0545-8DCB-482F19289D90}"/>
              </a:ext>
            </a:extLst>
          </p:cNvPr>
          <p:cNvCxnSpPr/>
          <p:nvPr/>
        </p:nvCxnSpPr>
        <p:spPr>
          <a:xfrm>
            <a:off x="1918010" y="4376853"/>
            <a:ext cx="15277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B3C8491C-E1FD-7F44-A2FF-F5D867078D23}"/>
              </a:ext>
            </a:extLst>
          </p:cNvPr>
          <p:cNvCxnSpPr/>
          <p:nvPr/>
        </p:nvCxnSpPr>
        <p:spPr>
          <a:xfrm>
            <a:off x="1773044" y="1304693"/>
            <a:ext cx="0" cy="34903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B9434D4D-3020-8446-BEF9-ECAFC6D0F232}"/>
              </a:ext>
            </a:extLst>
          </p:cNvPr>
          <p:cNvCxnSpPr/>
          <p:nvPr/>
        </p:nvCxnSpPr>
        <p:spPr>
          <a:xfrm>
            <a:off x="3546088" y="1338146"/>
            <a:ext cx="0" cy="3468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3B7C2218-003A-E448-90F7-AAF65E8810ED}"/>
              </a:ext>
            </a:extLst>
          </p:cNvPr>
          <p:cNvCxnSpPr/>
          <p:nvPr/>
        </p:nvCxnSpPr>
        <p:spPr>
          <a:xfrm>
            <a:off x="1773044" y="1304693"/>
            <a:ext cx="176189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8A93D177-A3CB-A346-9735-74153C4AA86B}"/>
              </a:ext>
            </a:extLst>
          </p:cNvPr>
          <p:cNvCxnSpPr/>
          <p:nvPr/>
        </p:nvCxnSpPr>
        <p:spPr>
          <a:xfrm>
            <a:off x="1773044" y="4795024"/>
            <a:ext cx="17730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1B463386-B2C2-D147-BF24-28D51E16D05F}"/>
              </a:ext>
            </a:extLst>
          </p:cNvPr>
          <p:cNvCxnSpPr/>
          <p:nvPr/>
        </p:nvCxnSpPr>
        <p:spPr>
          <a:xfrm>
            <a:off x="2489476" y="2497732"/>
            <a:ext cx="0" cy="4516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AB549695-4DF0-654B-AF1C-770BC571963E}"/>
              </a:ext>
            </a:extLst>
          </p:cNvPr>
          <p:cNvCxnSpPr/>
          <p:nvPr/>
        </p:nvCxnSpPr>
        <p:spPr>
          <a:xfrm>
            <a:off x="4834398" y="1315843"/>
            <a:ext cx="0" cy="35014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58F1CE9B-35E2-0241-B226-F7C3394A7C9C}"/>
              </a:ext>
            </a:extLst>
          </p:cNvPr>
          <p:cNvCxnSpPr/>
          <p:nvPr/>
        </p:nvCxnSpPr>
        <p:spPr>
          <a:xfrm>
            <a:off x="6685637" y="1349296"/>
            <a:ext cx="0" cy="3468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189E8D63-E76A-1E41-8648-CF56AFE20A24}"/>
              </a:ext>
            </a:extLst>
          </p:cNvPr>
          <p:cNvCxnSpPr/>
          <p:nvPr/>
        </p:nvCxnSpPr>
        <p:spPr>
          <a:xfrm>
            <a:off x="5023830" y="1478347"/>
            <a:ext cx="0" cy="11597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A06E266B-27A2-8D45-86DF-074EA562AE26}"/>
              </a:ext>
            </a:extLst>
          </p:cNvPr>
          <p:cNvCxnSpPr/>
          <p:nvPr/>
        </p:nvCxnSpPr>
        <p:spPr>
          <a:xfrm>
            <a:off x="6518099" y="1388327"/>
            <a:ext cx="0" cy="11597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7914396D-84D3-A843-AF74-6316A785AF0F}"/>
              </a:ext>
            </a:extLst>
          </p:cNvPr>
          <p:cNvCxnSpPr/>
          <p:nvPr/>
        </p:nvCxnSpPr>
        <p:spPr>
          <a:xfrm>
            <a:off x="5023830" y="2620535"/>
            <a:ext cx="15277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7ED27E58-55BA-5F48-A566-F2143D6A7858}"/>
              </a:ext>
            </a:extLst>
          </p:cNvPr>
          <p:cNvCxnSpPr/>
          <p:nvPr/>
        </p:nvCxnSpPr>
        <p:spPr>
          <a:xfrm>
            <a:off x="5046135" y="2893741"/>
            <a:ext cx="0" cy="15555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DAD07BCE-AAA9-2E4B-8FFB-CA885BB695CF}"/>
              </a:ext>
            </a:extLst>
          </p:cNvPr>
          <p:cNvCxnSpPr/>
          <p:nvPr/>
        </p:nvCxnSpPr>
        <p:spPr>
          <a:xfrm>
            <a:off x="6551548" y="2936209"/>
            <a:ext cx="11152" cy="15555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FC38D117-136D-804D-A247-7AD508DA34DA}"/>
              </a:ext>
            </a:extLst>
          </p:cNvPr>
          <p:cNvCxnSpPr>
            <a:cxnSpLocks/>
          </p:cNvCxnSpPr>
          <p:nvPr/>
        </p:nvCxnSpPr>
        <p:spPr>
          <a:xfrm>
            <a:off x="5046135" y="2898284"/>
            <a:ext cx="15165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A5D9939B-1B18-B84D-AAA9-A4968017DB2B}"/>
              </a:ext>
            </a:extLst>
          </p:cNvPr>
          <p:cNvCxnSpPr/>
          <p:nvPr/>
        </p:nvCxnSpPr>
        <p:spPr>
          <a:xfrm>
            <a:off x="5023829" y="4492979"/>
            <a:ext cx="15277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0A59BDCB-5732-A945-9DE9-058CC7825048}"/>
              </a:ext>
            </a:extLst>
          </p:cNvPr>
          <p:cNvCxnSpPr/>
          <p:nvPr/>
        </p:nvCxnSpPr>
        <p:spPr>
          <a:xfrm>
            <a:off x="4867714" y="4769554"/>
            <a:ext cx="1839950" cy="111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93476CEF-41E2-A24A-9736-731582592A78}"/>
              </a:ext>
            </a:extLst>
          </p:cNvPr>
          <p:cNvCxnSpPr/>
          <p:nvPr/>
        </p:nvCxnSpPr>
        <p:spPr>
          <a:xfrm>
            <a:off x="5644445" y="2566777"/>
            <a:ext cx="0" cy="4293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C4FDE72A-9542-4344-AEFE-5A73862EB575}"/>
              </a:ext>
            </a:extLst>
          </p:cNvPr>
          <p:cNvCxnSpPr/>
          <p:nvPr/>
        </p:nvCxnSpPr>
        <p:spPr>
          <a:xfrm>
            <a:off x="7763451" y="1427356"/>
            <a:ext cx="0" cy="33788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8E4223E2-632B-A047-AD78-74E56396D643}"/>
              </a:ext>
            </a:extLst>
          </p:cNvPr>
          <p:cNvCxnSpPr>
            <a:cxnSpLocks/>
          </p:cNvCxnSpPr>
          <p:nvPr/>
        </p:nvCxnSpPr>
        <p:spPr>
          <a:xfrm>
            <a:off x="10589253" y="1388327"/>
            <a:ext cx="0" cy="34568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FE1DF9CB-6966-DA4E-94FE-1AF8F0EB4680}"/>
              </a:ext>
            </a:extLst>
          </p:cNvPr>
          <p:cNvCxnSpPr/>
          <p:nvPr/>
        </p:nvCxnSpPr>
        <p:spPr>
          <a:xfrm>
            <a:off x="7987576" y="1534105"/>
            <a:ext cx="0" cy="1086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57B09848-797A-E046-8B4D-403E4A8AC34C}"/>
              </a:ext>
            </a:extLst>
          </p:cNvPr>
          <p:cNvCxnSpPr/>
          <p:nvPr/>
        </p:nvCxnSpPr>
        <p:spPr>
          <a:xfrm>
            <a:off x="7987576" y="2625189"/>
            <a:ext cx="201837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F4DD083F-A559-A54A-85F8-5B1E1FA12486}"/>
              </a:ext>
            </a:extLst>
          </p:cNvPr>
          <p:cNvCxnSpPr/>
          <p:nvPr/>
        </p:nvCxnSpPr>
        <p:spPr>
          <a:xfrm>
            <a:off x="9968780" y="1529451"/>
            <a:ext cx="0" cy="11246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2F678DF-370A-EA43-8E3C-AAA2D0029065}"/>
              </a:ext>
            </a:extLst>
          </p:cNvPr>
          <p:cNvCxnSpPr>
            <a:cxnSpLocks/>
          </p:cNvCxnSpPr>
          <p:nvPr/>
        </p:nvCxnSpPr>
        <p:spPr>
          <a:xfrm>
            <a:off x="7987576" y="1513427"/>
            <a:ext cx="1974765" cy="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17CB199-9E87-0B49-8572-970F3132135E}"/>
              </a:ext>
            </a:extLst>
          </p:cNvPr>
          <p:cNvCxnSpPr/>
          <p:nvPr/>
        </p:nvCxnSpPr>
        <p:spPr>
          <a:xfrm>
            <a:off x="7763451" y="1427356"/>
            <a:ext cx="28258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5045752-0544-8441-A1CF-7AB44D6560CE}"/>
              </a:ext>
            </a:extLst>
          </p:cNvPr>
          <p:cNvCxnSpPr/>
          <p:nvPr/>
        </p:nvCxnSpPr>
        <p:spPr>
          <a:xfrm>
            <a:off x="7960318" y="2974554"/>
            <a:ext cx="24320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3130EA3-E8BE-1743-B9A2-8E359444D885}"/>
              </a:ext>
            </a:extLst>
          </p:cNvPr>
          <p:cNvCxnSpPr/>
          <p:nvPr/>
        </p:nvCxnSpPr>
        <p:spPr>
          <a:xfrm>
            <a:off x="7987576" y="4746151"/>
            <a:ext cx="23869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909F80B-10D8-6A44-B327-1F875B862AC8}"/>
              </a:ext>
            </a:extLst>
          </p:cNvPr>
          <p:cNvCxnSpPr>
            <a:cxnSpLocks/>
          </p:cNvCxnSpPr>
          <p:nvPr/>
        </p:nvCxnSpPr>
        <p:spPr>
          <a:xfrm>
            <a:off x="7763451" y="4795024"/>
            <a:ext cx="2825802" cy="223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12453AD-EBD9-2F41-BEE8-F3B7F911CAC6}"/>
              </a:ext>
            </a:extLst>
          </p:cNvPr>
          <p:cNvCxnSpPr>
            <a:cxnSpLocks/>
          </p:cNvCxnSpPr>
          <p:nvPr/>
        </p:nvCxnSpPr>
        <p:spPr>
          <a:xfrm>
            <a:off x="5046135" y="1427356"/>
            <a:ext cx="150541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24885B6-CD50-7D49-8168-6ED27E6B34D3}"/>
              </a:ext>
            </a:extLst>
          </p:cNvPr>
          <p:cNvCxnSpPr/>
          <p:nvPr/>
        </p:nvCxnSpPr>
        <p:spPr>
          <a:xfrm>
            <a:off x="4834398" y="1304693"/>
            <a:ext cx="1851239" cy="111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C6B4CEE-D1DB-F844-91A3-273ABEB77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BFB687-EB9B-304B-AD82-805449360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7A010-87E0-5244-A33C-2097DE141E04}" type="slidenum">
              <a:rPr lang="en-FR" smtClean="0"/>
              <a:t>45</a:t>
            </a:fld>
            <a:endParaRPr lang="en-FR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998FFDF-07F6-124B-82FE-0D6A72D38EA8}"/>
              </a:ext>
            </a:extLst>
          </p:cNvPr>
          <p:cNvCxnSpPr/>
          <p:nvPr/>
        </p:nvCxnSpPr>
        <p:spPr>
          <a:xfrm>
            <a:off x="7960318" y="2949356"/>
            <a:ext cx="27258" cy="18201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5AA2C7B-F811-CE47-93FD-BC559D00E56B}"/>
              </a:ext>
            </a:extLst>
          </p:cNvPr>
          <p:cNvCxnSpPr/>
          <p:nvPr/>
        </p:nvCxnSpPr>
        <p:spPr>
          <a:xfrm>
            <a:off x="10392386" y="2936209"/>
            <a:ext cx="26570" cy="18099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890933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282143-C30C-5D45-8CE2-26F1C9B322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9275"/>
          </a:xfrm>
        </p:spPr>
        <p:txBody>
          <a:bodyPr>
            <a:normAutofit fontScale="90000"/>
          </a:bodyPr>
          <a:lstStyle/>
          <a:p>
            <a:pPr algn="ctr"/>
            <a:r>
              <a:rPr lang="en-FR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A971EA-401E-AC4E-B300-395FAE9BD3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74044"/>
            <a:ext cx="10515600" cy="5002919"/>
          </a:xfrm>
        </p:spPr>
        <p:txBody>
          <a:bodyPr>
            <a:normAutofit/>
          </a:bodyPr>
          <a:lstStyle/>
          <a:p>
            <a:r>
              <a:rPr lang="en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all 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supports the hypothesis</a:t>
            </a:r>
          </a:p>
          <a:p>
            <a:pPr marL="0" indent="0">
              <a:buNone/>
            </a:pPr>
            <a:r>
              <a:rPr lang="en-FR" dirty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CircAdv 		&gt;     Connector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Spatial, temporal	&gt;     DSM	       (&gt;  DM)</a:t>
            </a:r>
          </a:p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that topicalized use is an essential step enabling this change.</a:t>
            </a:r>
          </a:p>
          <a:p>
            <a:r>
              <a:rPr lang="en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all 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an exceptionally rich DM in terms of multifunctionality and correlation with position.</a:t>
            </a:r>
          </a:p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its multifunctionality it is networked wi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schemas for justification, contrast, and epistemicity (Lecture 10A will be on networks).</a:t>
            </a:r>
          </a:p>
        </p:txBody>
      </p:sp>
      <p:sp>
        <p:nvSpPr>
          <p:cNvPr id="4" name="Left Bracket 3">
            <a:extLst>
              <a:ext uri="{FF2B5EF4-FFF2-40B4-BE49-F238E27FC236}">
                <a16:creationId xmlns:a16="http://schemas.microsoft.com/office/drawing/2014/main" id="{3A3627F1-DAF9-144D-B84D-FF27BBA08BB5}"/>
              </a:ext>
            </a:extLst>
          </p:cNvPr>
          <p:cNvSpPr/>
          <p:nvPr/>
        </p:nvSpPr>
        <p:spPr>
          <a:xfrm>
            <a:off x="1421837" y="1794933"/>
            <a:ext cx="45719" cy="677334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5" name="Left Bracket 4">
            <a:extLst>
              <a:ext uri="{FF2B5EF4-FFF2-40B4-BE49-F238E27FC236}">
                <a16:creationId xmlns:a16="http://schemas.microsoft.com/office/drawing/2014/main" id="{5D3B5516-46F4-3A40-A1F8-96568563C95C}"/>
              </a:ext>
            </a:extLst>
          </p:cNvPr>
          <p:cNvSpPr/>
          <p:nvPr/>
        </p:nvSpPr>
        <p:spPr>
          <a:xfrm>
            <a:off x="5147733" y="1794933"/>
            <a:ext cx="45719" cy="688623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6" name="Right Bracket 5">
            <a:extLst>
              <a:ext uri="{FF2B5EF4-FFF2-40B4-BE49-F238E27FC236}">
                <a16:creationId xmlns:a16="http://schemas.microsoft.com/office/drawing/2014/main" id="{EAD5AF44-C481-1947-9E52-01A9A1770D14}"/>
              </a:ext>
            </a:extLst>
          </p:cNvPr>
          <p:cNvSpPr/>
          <p:nvPr/>
        </p:nvSpPr>
        <p:spPr>
          <a:xfrm>
            <a:off x="4436534" y="1794933"/>
            <a:ext cx="45719" cy="688623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7" name="Right Bracket 6">
            <a:extLst>
              <a:ext uri="{FF2B5EF4-FFF2-40B4-BE49-F238E27FC236}">
                <a16:creationId xmlns:a16="http://schemas.microsoft.com/office/drawing/2014/main" id="{B03CCD53-57C2-C04B-8B3A-7E61D288229E}"/>
              </a:ext>
            </a:extLst>
          </p:cNvPr>
          <p:cNvSpPr/>
          <p:nvPr/>
        </p:nvSpPr>
        <p:spPr>
          <a:xfrm>
            <a:off x="8452557" y="1794933"/>
            <a:ext cx="45719" cy="688623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B2773B-DFD1-8544-814A-AD6A6B7C14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0DA3F84-A7F5-C94A-87BD-8D4BB005A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7A010-87E0-5244-A33C-2097DE141E04}" type="slidenum">
              <a:rPr lang="en-FR" smtClean="0"/>
              <a:t>46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8166467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F1898-29EF-1240-8B2C-7F45347CB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6F112C-1F45-BB44-B647-43EBFB9B2A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Most other DMs are less rich.</a:t>
            </a:r>
          </a:p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has its own history, but evidences similar types of overall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changes in terms of: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- the importance of accumulated pre-constructionalization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contextual uses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- the 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shift 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fully contentful &gt; fully procedural meaning.</a:t>
            </a:r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24040C-72EA-414D-84BC-8959C0A6D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BB72DE-45D9-124D-853D-00414B835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7A010-87E0-5244-A33C-2097DE141E04}" type="slidenum">
              <a:rPr lang="en-FR" smtClean="0"/>
              <a:t>47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6792941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2D35-C78B-5C48-804E-1B770CB832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time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2504DA-D602-F84F-92A6-850E91CB12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Before investigating more examples of the rise of DSMs and in some cases DMs, I will discuss three other perspectives on the rise of DMs.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Specifically, proposals that DMs are cases of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grammaticalization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pragmaticalization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cooptation into thetical grammar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9501D2-797C-FE49-8B3A-302BDA3B7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F729D0-C43A-6049-9EC1-4060C4179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7A010-87E0-5244-A33C-2097DE141E04}" type="slidenum">
              <a:rPr lang="en-FR" smtClean="0"/>
              <a:t>48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83182426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0B995B-0255-EE4C-8080-EA03089A58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FR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endParaRPr lang="en-FR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en-FR" sz="3200" dirty="0">
                <a:solidFill>
                  <a:srgbClr val="002060"/>
                </a:solidFill>
              </a:rPr>
              <a:t>I look forward to your questions, comments, </a:t>
            </a:r>
          </a:p>
          <a:p>
            <a:pPr marL="0" indent="0" algn="ctr">
              <a:buNone/>
            </a:pPr>
            <a:r>
              <a:rPr lang="en-FR" sz="3200" dirty="0">
                <a:solidFill>
                  <a:srgbClr val="002060"/>
                </a:solidFill>
              </a:rPr>
              <a:t>challenges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2782D72-7F83-D745-8FB5-722E4F28F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2F3F76-EB4C-9B43-94FE-1BF95176B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7A010-87E0-5244-A33C-2097DE141E04}" type="slidenum">
              <a:rPr lang="en-FR" smtClean="0"/>
              <a:t>49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2878024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C436CE-2520-4145-AC74-35DCCF7933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FR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Terminology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3643D7-5422-C845-842F-E38318D534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Schiffrin’s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functionally somewhat disparate set has also been called: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 “pragmatic particles” (e.g. </a:t>
            </a:r>
            <a:r>
              <a:rPr lang="en-US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Schourup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2016[1985]), 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 “pragmatic markers” (e.g. Fraser 1996), 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 “discourse particles” (e.g. Aijmer 2002, Fischer 2006).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 They are associated with conventional meaning (Haselow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2019), including </a:t>
            </a:r>
            <a:r>
              <a:rPr lang="en-US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Oh! 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(e.g. Heritage 1994). </a:t>
            </a:r>
            <a:endParaRPr lang="en-F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53F1D8-7879-4440-B81C-C8AD99C195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857502-F514-AD48-8563-EE6588080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45E2B-AD12-BB41-8CBD-52318AF16F8C}" type="slidenum">
              <a:rPr lang="en-FR" smtClean="0"/>
              <a:t>5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87533700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C3ADD8-118A-D443-88C6-B0755DE613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41867"/>
            <a:ext cx="10515600" cy="563509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FR" b="1" dirty="0"/>
              <a:t>References</a:t>
            </a:r>
          </a:p>
          <a:p>
            <a:r>
              <a:rPr lang="en-FR" dirty="0"/>
              <a:t>Aijmer, Karin. 2002. </a:t>
            </a:r>
            <a:r>
              <a:rPr lang="en-FR" i="1" dirty="0"/>
              <a:t>English Discourse Particles. Evidence from a Corpus. </a:t>
            </a:r>
            <a:r>
              <a:rPr lang="en-FR" dirty="0"/>
              <a:t>Amsterdam: Benjamins.</a:t>
            </a:r>
          </a:p>
          <a:p>
            <a:r>
              <a:rPr lang="en-FR" dirty="0"/>
              <a:t>Biber, Douglas, Stig Johansson, Geoffrey Leech, Susan Conra &amp; Edward Finegan. 1999. </a:t>
            </a:r>
            <a:r>
              <a:rPr lang="en-FR" i="1" dirty="0"/>
              <a:t>Longman Grammar of Spoken and Written English.</a:t>
            </a:r>
            <a:r>
              <a:rPr lang="en-FR" dirty="0"/>
              <a:t> Harlow, Essex: Pearson Education.</a:t>
            </a:r>
          </a:p>
          <a:p>
            <a:r>
              <a:rPr lang="fr-FR" dirty="0" err="1"/>
              <a:t>Brinton</a:t>
            </a:r>
            <a:r>
              <a:rPr lang="fr-FR" dirty="0"/>
              <a:t>, Laurel J. 1996. </a:t>
            </a:r>
            <a:r>
              <a:rPr lang="fr-FR" i="1" dirty="0" err="1"/>
              <a:t>Pragmatic</a:t>
            </a:r>
            <a:r>
              <a:rPr lang="fr-FR" i="1" dirty="0"/>
              <a:t> Markers in English: Grammaticalization and </a:t>
            </a:r>
            <a:r>
              <a:rPr lang="fr-FR" i="1" dirty="0" err="1"/>
              <a:t>Discourse</a:t>
            </a:r>
            <a:r>
              <a:rPr lang="fr-FR" i="1" dirty="0"/>
              <a:t> </a:t>
            </a:r>
            <a:r>
              <a:rPr lang="fr-FR" i="1" dirty="0" err="1"/>
              <a:t>Functions</a:t>
            </a:r>
            <a:r>
              <a:rPr lang="fr-FR" i="1" dirty="0"/>
              <a:t>.</a:t>
            </a:r>
            <a:r>
              <a:rPr lang="fr-FR" dirty="0"/>
              <a:t> Berlin: Mouton de Gruyter.</a:t>
            </a:r>
            <a:endParaRPr lang="en-FR" dirty="0"/>
          </a:p>
          <a:p>
            <a:r>
              <a:rPr lang="fr-FR" dirty="0" err="1"/>
              <a:t>Brinton</a:t>
            </a:r>
            <a:r>
              <a:rPr lang="fr-FR" dirty="0"/>
              <a:t>, Laurel J. 2008. </a:t>
            </a:r>
            <a:r>
              <a:rPr lang="fr-FR" i="1" dirty="0"/>
              <a:t>The Comment Clause in English: </a:t>
            </a:r>
            <a:r>
              <a:rPr lang="fr-FR" i="1" dirty="0" err="1"/>
              <a:t>Syntactic</a:t>
            </a:r>
            <a:r>
              <a:rPr lang="fr-FR" i="1" dirty="0"/>
              <a:t> </a:t>
            </a:r>
            <a:r>
              <a:rPr lang="fr-FR" i="1" dirty="0" err="1"/>
              <a:t>Origins</a:t>
            </a:r>
            <a:r>
              <a:rPr lang="fr-FR" i="1" dirty="0"/>
              <a:t> and </a:t>
            </a:r>
            <a:r>
              <a:rPr lang="fr-FR" i="1" dirty="0" err="1"/>
              <a:t>Pragmatic</a:t>
            </a:r>
            <a:r>
              <a:rPr lang="fr-FR" i="1" dirty="0"/>
              <a:t> </a:t>
            </a:r>
            <a:r>
              <a:rPr lang="fr-FR" i="1" dirty="0" err="1"/>
              <a:t>Development</a:t>
            </a:r>
            <a:r>
              <a:rPr lang="fr-FR" i="1" dirty="0"/>
              <a:t>.</a:t>
            </a:r>
            <a:r>
              <a:rPr lang="fr-FR" dirty="0"/>
              <a:t> Cambridge: Cambridge </a:t>
            </a:r>
            <a:r>
              <a:rPr lang="fr-FR" dirty="0" err="1"/>
              <a:t>University</a:t>
            </a:r>
            <a:r>
              <a:rPr lang="fr-FR" dirty="0"/>
              <a:t> </a:t>
            </a:r>
            <a:r>
              <a:rPr lang="fr-FR" dirty="0" err="1"/>
              <a:t>Press</a:t>
            </a:r>
            <a:r>
              <a:rPr lang="fr-FR" dirty="0"/>
              <a:t>.</a:t>
            </a:r>
            <a:endParaRPr lang="en-FR" dirty="0"/>
          </a:p>
          <a:p>
            <a:r>
              <a:rPr lang="fr-FR" dirty="0" err="1"/>
              <a:t>Brinton</a:t>
            </a:r>
            <a:r>
              <a:rPr lang="fr-FR" dirty="0"/>
              <a:t>, Laurel J. 2017. </a:t>
            </a:r>
            <a:r>
              <a:rPr lang="fr-FR" i="1" dirty="0"/>
              <a:t>The Evolution of </a:t>
            </a:r>
            <a:r>
              <a:rPr lang="fr-FR" i="1" dirty="0" err="1"/>
              <a:t>Pragmatic</a:t>
            </a:r>
            <a:r>
              <a:rPr lang="fr-FR" i="1" dirty="0"/>
              <a:t> Markers in English: </a:t>
            </a:r>
            <a:r>
              <a:rPr lang="fr-FR" i="1" dirty="0" err="1"/>
              <a:t>Pathways</a:t>
            </a:r>
            <a:r>
              <a:rPr lang="fr-FR" i="1" dirty="0"/>
              <a:t> of Change</a:t>
            </a:r>
            <a:r>
              <a:rPr lang="fr-FR" dirty="0"/>
              <a:t>. Cambridge: Cambridge </a:t>
            </a:r>
            <a:r>
              <a:rPr lang="fr-FR" dirty="0" err="1"/>
              <a:t>University</a:t>
            </a:r>
            <a:r>
              <a:rPr lang="fr-FR" dirty="0"/>
              <a:t> </a:t>
            </a:r>
            <a:r>
              <a:rPr lang="fr-FR" dirty="0" err="1"/>
              <a:t>Press</a:t>
            </a:r>
            <a:r>
              <a:rPr lang="fr-FR" dirty="0"/>
              <a:t>.</a:t>
            </a:r>
            <a:endParaRPr lang="en-FR" dirty="0"/>
          </a:p>
          <a:p>
            <a:r>
              <a:rPr lang="en-FR" dirty="0"/>
              <a:t>Croft, William. 2001. </a:t>
            </a:r>
            <a:r>
              <a:rPr lang="en-FR" i="1" dirty="0"/>
              <a:t>Radical Construction Grammar: Syntactic Theory in Typological Perspective.</a:t>
            </a:r>
            <a:r>
              <a:rPr lang="en-FR" dirty="0"/>
              <a:t> Oxford: Oxford University Press.</a:t>
            </a:r>
          </a:p>
          <a:p>
            <a:r>
              <a:rPr lang="fr-FR" dirty="0"/>
              <a:t>Feng, </a:t>
            </a:r>
            <a:r>
              <a:rPr lang="fr-FR" dirty="0" err="1"/>
              <a:t>Guangwu</a:t>
            </a:r>
            <a:r>
              <a:rPr lang="fr-FR" dirty="0"/>
              <a:t>. 2009. </a:t>
            </a:r>
            <a:r>
              <a:rPr lang="fr-FR" dirty="0" err="1"/>
              <a:t>Pragmatic</a:t>
            </a:r>
            <a:r>
              <a:rPr lang="fr-FR" dirty="0"/>
              <a:t> markers in </a:t>
            </a:r>
            <a:r>
              <a:rPr lang="fr-FR" dirty="0" err="1"/>
              <a:t>Chinese</a:t>
            </a:r>
            <a:r>
              <a:rPr lang="fr-FR" dirty="0"/>
              <a:t>. </a:t>
            </a:r>
            <a:r>
              <a:rPr lang="fr-FR" i="1" dirty="0"/>
              <a:t>Journal of </a:t>
            </a:r>
            <a:r>
              <a:rPr lang="fr-FR" i="1" dirty="0" err="1"/>
              <a:t>Pragmatics</a:t>
            </a:r>
            <a:r>
              <a:rPr lang="fr-FR" i="1" dirty="0"/>
              <a:t> </a:t>
            </a:r>
            <a:r>
              <a:rPr lang="fr-FR" dirty="0"/>
              <a:t>40: 1687-1718.</a:t>
            </a:r>
            <a:endParaRPr lang="en-FR" dirty="0"/>
          </a:p>
          <a:p>
            <a:r>
              <a:rPr lang="en-US" dirty="0"/>
              <a:t>Fischer, Kerstin, ed. 2006. </a:t>
            </a:r>
            <a:r>
              <a:rPr lang="en-US" i="1" dirty="0"/>
              <a:t>Approaches to Discourse Particle</a:t>
            </a:r>
            <a:r>
              <a:rPr lang="en-US" dirty="0"/>
              <a:t>s. Amsterdam: Elsevier.</a:t>
            </a:r>
            <a:endParaRPr lang="en-FR" dirty="0"/>
          </a:p>
          <a:p>
            <a:r>
              <a:rPr lang="en-FR" dirty="0"/>
              <a:t>Fraser, Bruce. 1988. Types of English discourse markers. </a:t>
            </a:r>
            <a:r>
              <a:rPr lang="en-FR" i="1" dirty="0"/>
              <a:t>Acta Linguistica Hungarica</a:t>
            </a:r>
            <a:r>
              <a:rPr lang="en-FR" dirty="0"/>
              <a:t> 38:19-33.</a:t>
            </a:r>
          </a:p>
          <a:p>
            <a:r>
              <a:rPr lang="en-FR" dirty="0"/>
              <a:t>Fraser, Bruce. 1996. Pragmatic markers. </a:t>
            </a:r>
            <a:r>
              <a:rPr lang="en-FR" i="1" dirty="0"/>
              <a:t>Pragmatics</a:t>
            </a:r>
            <a:r>
              <a:rPr lang="en-FR" dirty="0"/>
              <a:t> 6: 167-190.</a:t>
            </a:r>
          </a:p>
          <a:p>
            <a:r>
              <a:rPr lang="en-FR" dirty="0"/>
              <a:t>Fraser, Bruce. 2009. Topic orientation markers. </a:t>
            </a:r>
            <a:r>
              <a:rPr lang="en-FR" i="1" dirty="0"/>
              <a:t>Journal of Pragmatics</a:t>
            </a:r>
            <a:r>
              <a:rPr lang="en-FR" dirty="0"/>
              <a:t> 41(5): 892-898.</a:t>
            </a:r>
          </a:p>
          <a:p>
            <a:r>
              <a:rPr lang="en-FR" dirty="0"/>
              <a:t>Greenbaum, Sidney. 1969. </a:t>
            </a:r>
            <a:r>
              <a:rPr lang="en-FR" i="1" dirty="0"/>
              <a:t>Studies in English Adverbial Usage.</a:t>
            </a:r>
            <a:r>
              <a:rPr lang="en-FR" dirty="0"/>
              <a:t> London: Arnold.</a:t>
            </a:r>
          </a:p>
          <a:p>
            <a:r>
              <a:rPr lang="en-US" dirty="0"/>
              <a:t>Haselow, Alexander. 2019. Discourse marker sequences: Insights into the serial order of communicative tasks in real-time turn production. </a:t>
            </a:r>
            <a:r>
              <a:rPr lang="en-US" i="1" dirty="0"/>
              <a:t>Journal of Pragmatics </a:t>
            </a:r>
            <a:r>
              <a:rPr lang="en-US" dirty="0"/>
              <a:t>146: 1-18.</a:t>
            </a:r>
            <a:endParaRPr lang="en-FR" dirty="0"/>
          </a:p>
          <a:p>
            <a:endParaRPr lang="en-FR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BC65F08-FBEF-284C-8941-ECAA9DA46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BACA71-D2F3-E54E-BF88-75A21B49E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7A010-87E0-5244-A33C-2097DE141E04}" type="slidenum">
              <a:rPr lang="en-FR" smtClean="0"/>
              <a:t>50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07413435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8EEE37-9854-1F46-A3EE-752EE26932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93422"/>
            <a:ext cx="10515600" cy="5183541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 err="1"/>
              <a:t>Hasselgård</a:t>
            </a:r>
            <a:r>
              <a:rPr lang="en-US" sz="2000" dirty="0"/>
              <a:t>, Hilde. 2010. </a:t>
            </a:r>
            <a:r>
              <a:rPr lang="en-US" sz="2000" i="1" dirty="0"/>
              <a:t>Adjunct Adverbials in English</a:t>
            </a:r>
            <a:r>
              <a:rPr lang="en-US" sz="2000" dirty="0"/>
              <a:t>. 2010. Cambridge: Cambridge University Press.</a:t>
            </a:r>
            <a:endParaRPr lang="en-FR" sz="2000" dirty="0"/>
          </a:p>
          <a:p>
            <a:r>
              <a:rPr lang="en-FR" sz="2000" dirty="0"/>
              <a:t>Heritage, John. 1984. A change-of-state token and aspects of its sequential placement. In J. Maxwell Atkinson &amp; John Heritage, eds., </a:t>
            </a:r>
            <a:r>
              <a:rPr lang="en-FR" sz="2000" i="1" dirty="0"/>
              <a:t>Structures of Social Action</a:t>
            </a:r>
            <a:r>
              <a:rPr lang="en-FR" sz="2000" dirty="0"/>
              <a:t>, 299-345. Cambridge: Cambridge University Press.</a:t>
            </a:r>
          </a:p>
          <a:p>
            <a:r>
              <a:rPr lang="en-FR" sz="2000" dirty="0"/>
              <a:t>Lenker, Ursula. 2010. </a:t>
            </a:r>
            <a:r>
              <a:rPr lang="en-FR" sz="2000" i="1" dirty="0"/>
              <a:t>Argument and Rhetoric. Adverbial Connectors in the History of English</a:t>
            </a:r>
            <a:r>
              <a:rPr lang="en-FR" sz="2000" dirty="0"/>
              <a:t>. Berlin: De Gruyter Mouton. </a:t>
            </a:r>
          </a:p>
          <a:p>
            <a:r>
              <a:rPr lang="en-US" sz="2000" dirty="0"/>
              <a:t>Lewis, Diana M. 2007. From temporal to contrastive and causal: The emergence of connective </a:t>
            </a:r>
            <a:r>
              <a:rPr lang="en-US" sz="2000" i="1" dirty="0"/>
              <a:t>after all</a:t>
            </a:r>
            <a:r>
              <a:rPr lang="en-US" sz="2000" dirty="0"/>
              <a:t>. In </a:t>
            </a:r>
            <a:r>
              <a:rPr lang="en-US" sz="2000" dirty="0" err="1"/>
              <a:t>Agnès</a:t>
            </a:r>
            <a:r>
              <a:rPr lang="en-US" sz="2000" dirty="0"/>
              <a:t> Celle &amp; Ruth </a:t>
            </a:r>
            <a:r>
              <a:rPr lang="en-US" sz="2000" dirty="0" err="1"/>
              <a:t>Huart</a:t>
            </a:r>
            <a:r>
              <a:rPr lang="en-US" sz="2000" dirty="0"/>
              <a:t> (eds.), </a:t>
            </a:r>
            <a:r>
              <a:rPr lang="en-US" sz="2000" i="1" dirty="0"/>
              <a:t>Connectives as Discourse Landmarks</a:t>
            </a:r>
            <a:r>
              <a:rPr lang="en-US" sz="2000" dirty="0"/>
              <a:t>, 88-99. </a:t>
            </a:r>
            <a:r>
              <a:rPr lang="en-FR" sz="2000" dirty="0"/>
              <a:t>Amsterdam: Benjamins.</a:t>
            </a:r>
          </a:p>
          <a:p>
            <a:r>
              <a:rPr lang="en-GB" sz="2000" dirty="0"/>
              <a:t>Long, Hai-Ping, Bernd Heine,</a:t>
            </a:r>
            <a:r>
              <a:rPr lang="en-GB" sz="2000" baseline="30000" dirty="0"/>
              <a:t> </a:t>
            </a:r>
            <a:r>
              <a:rPr lang="en-GB" sz="2000" dirty="0" err="1"/>
              <a:t>Gui</a:t>
            </a:r>
            <a:r>
              <a:rPr lang="en-GB" sz="2000" dirty="0"/>
              <a:t>-Jun </a:t>
            </a:r>
            <a:r>
              <a:rPr lang="en-GB" sz="2000" dirty="0" err="1"/>
              <a:t>Ruan</a:t>
            </a:r>
            <a:r>
              <a:rPr lang="en-GB" sz="2000" dirty="0"/>
              <a:t> &amp; Meng-Yue Wu. 2018. The </a:t>
            </a:r>
            <a:r>
              <a:rPr lang="en-GB" sz="2000" dirty="0" err="1"/>
              <a:t>grammaticalizational</a:t>
            </a:r>
            <a:r>
              <a:rPr lang="en-GB" sz="2000" dirty="0"/>
              <a:t> relation between two Modern Chinese </a:t>
            </a:r>
            <a:r>
              <a:rPr lang="en-GB" sz="2000" i="1" dirty="0"/>
              <a:t>wo </a:t>
            </a:r>
            <a:r>
              <a:rPr lang="en-GB" sz="2000" i="1" dirty="0" err="1"/>
              <a:t>xiang</a:t>
            </a:r>
            <a:r>
              <a:rPr lang="en-GB" sz="2000" dirty="0"/>
              <a:t> ‘I think’ constructions. </a:t>
            </a:r>
            <a:r>
              <a:rPr lang="en-GB" sz="2000" i="1" dirty="0"/>
              <a:t>Language Sciences </a:t>
            </a:r>
            <a:r>
              <a:rPr lang="en-GB" sz="2000" dirty="0"/>
              <a:t>66: 212-225. </a:t>
            </a:r>
          </a:p>
          <a:p>
            <a:r>
              <a:rPr lang="en-FR" sz="2000" dirty="0"/>
              <a:t>Quirk, Randolph, Sidney Greenbaum, Geoffrey Leech </a:t>
            </a:r>
            <a:r>
              <a:rPr lang="en-US" sz="2000" dirty="0"/>
              <a:t>&amp;</a:t>
            </a:r>
            <a:r>
              <a:rPr lang="en-FR" sz="2000" dirty="0"/>
              <a:t> Jan Svartvik. 1985. </a:t>
            </a:r>
            <a:r>
              <a:rPr lang="en-FR" sz="2000" i="1" dirty="0"/>
              <a:t>A Comprehensive Grammar of the English Language</a:t>
            </a:r>
            <a:r>
              <a:rPr lang="en-FR" sz="2000" dirty="0"/>
              <a:t>. London/New York: Longman.</a:t>
            </a:r>
          </a:p>
          <a:p>
            <a:r>
              <a:rPr lang="en-FR" sz="2000" dirty="0"/>
              <a:t>Schiffrin, Deborah. 1987. </a:t>
            </a:r>
            <a:r>
              <a:rPr lang="en-FR" sz="2000" i="1" dirty="0"/>
              <a:t>Discourse Markers</a:t>
            </a:r>
            <a:r>
              <a:rPr lang="en-FR" sz="2000" dirty="0"/>
              <a:t>. Cambridge: Cambridge University Press.</a:t>
            </a:r>
          </a:p>
          <a:p>
            <a:r>
              <a:rPr lang="en-FR" sz="2000" dirty="0"/>
              <a:t>Schourup, Lawrence. 2016[1985]. </a:t>
            </a:r>
            <a:r>
              <a:rPr lang="en-FR" sz="2000" i="1" dirty="0"/>
              <a:t>Common Discourse Particles in English Conversation.</a:t>
            </a:r>
            <a:r>
              <a:rPr lang="en-FR" sz="2000" dirty="0"/>
              <a:t> </a:t>
            </a:r>
            <a:r>
              <a:rPr lang="en-US" sz="2000" dirty="0"/>
              <a:t>New York : Garland.</a:t>
            </a:r>
            <a:endParaRPr lang="en-FR" sz="2000" dirty="0"/>
          </a:p>
          <a:p>
            <a:r>
              <a:rPr lang="en-FR" sz="2000" dirty="0"/>
              <a:t>Traugott, Elizabeth Closs. 2018. Modeling language change with constructional networks. In</a:t>
            </a:r>
            <a:r>
              <a:rPr lang="es-ES" sz="2000" dirty="0"/>
              <a:t> Salvador Pons </a:t>
            </a:r>
            <a:r>
              <a:rPr lang="es-ES" sz="2000" dirty="0" err="1"/>
              <a:t>Bordería</a:t>
            </a:r>
            <a:r>
              <a:rPr lang="es-ES" sz="2000" dirty="0"/>
              <a:t> &amp; Óscar </a:t>
            </a:r>
            <a:r>
              <a:rPr lang="es-ES" sz="2000" dirty="0" err="1"/>
              <a:t>Loureda</a:t>
            </a:r>
            <a:r>
              <a:rPr lang="es-ES" sz="2000" dirty="0"/>
              <a:t> Lemos, eds., </a:t>
            </a:r>
            <a:r>
              <a:rPr lang="es-ES" sz="2000" i="1" dirty="0" err="1"/>
              <a:t>Beyond</a:t>
            </a:r>
            <a:r>
              <a:rPr lang="es-ES" sz="2000" i="1" dirty="0"/>
              <a:t> Grammaticalization and </a:t>
            </a:r>
            <a:r>
              <a:rPr lang="es-ES" sz="2000" i="1" dirty="0" err="1"/>
              <a:t>Discourse</a:t>
            </a:r>
            <a:r>
              <a:rPr lang="es-ES" sz="2000" i="1" dirty="0"/>
              <a:t> </a:t>
            </a:r>
            <a:r>
              <a:rPr lang="es-ES" sz="2000" i="1" dirty="0" err="1"/>
              <a:t>Markers</a:t>
            </a:r>
            <a:r>
              <a:rPr lang="es-ES" sz="2000" i="1" dirty="0"/>
              <a:t>: New </a:t>
            </a:r>
            <a:r>
              <a:rPr lang="es-ES" sz="2000" i="1" dirty="0" err="1"/>
              <a:t>Issues</a:t>
            </a:r>
            <a:r>
              <a:rPr lang="es-ES" sz="2000" i="1" dirty="0"/>
              <a:t> in </a:t>
            </a:r>
            <a:r>
              <a:rPr lang="es-ES" sz="2000" i="1" dirty="0" err="1"/>
              <a:t>the</a:t>
            </a:r>
            <a:r>
              <a:rPr lang="es-ES" sz="2000" i="1" dirty="0"/>
              <a:t> </a:t>
            </a:r>
            <a:r>
              <a:rPr lang="es-ES" sz="2000" i="1" dirty="0" err="1"/>
              <a:t>Study</a:t>
            </a:r>
            <a:r>
              <a:rPr lang="es-ES" sz="2000" i="1" dirty="0"/>
              <a:t> of </a:t>
            </a:r>
            <a:r>
              <a:rPr lang="es-ES" sz="2000" i="1" dirty="0" err="1"/>
              <a:t>Language</a:t>
            </a:r>
            <a:r>
              <a:rPr lang="es-ES" sz="2000" i="1" dirty="0"/>
              <a:t> </a:t>
            </a:r>
            <a:r>
              <a:rPr lang="es-ES" sz="2000" i="1" dirty="0" err="1"/>
              <a:t>Change</a:t>
            </a:r>
            <a:r>
              <a:rPr lang="es-ES" sz="2000" i="1" dirty="0"/>
              <a:t>, </a:t>
            </a:r>
            <a:r>
              <a:rPr lang="es-ES" sz="2000" dirty="0"/>
              <a:t>17-50. Leiden: </a:t>
            </a:r>
            <a:r>
              <a:rPr lang="es-ES" sz="2000" dirty="0" err="1"/>
              <a:t>Brill</a:t>
            </a:r>
            <a:r>
              <a:rPr lang="es-ES" sz="2000" dirty="0"/>
              <a:t>.</a:t>
            </a:r>
            <a:endParaRPr lang="en-FR" sz="2000" dirty="0"/>
          </a:p>
          <a:p>
            <a:endParaRPr lang="en-FR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01828C6-2493-8741-BF8F-B679B4E23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4F6185-BD53-1B4E-ADD3-D37412368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7A010-87E0-5244-A33C-2097DE141E04}" type="slidenum">
              <a:rPr lang="en-FR" smtClean="0"/>
              <a:t>51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680612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0D2086-67CE-D64F-80B1-ADDA88E80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Characterization of pragmatic markers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0F0B2F-54E7-1A49-9C07-1DCE640D81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call the umbrella category “Pragmatic markers” (PMs).</a:t>
            </a:r>
          </a:p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include: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social markers: </a:t>
            </a:r>
            <a:r>
              <a:rPr lang="en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Oh, please, well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epistemic markers: </a:t>
            </a:r>
            <a:r>
              <a:rPr lang="en-GB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mean, I think, y’know</a:t>
            </a:r>
            <a:endParaRPr lang="en-F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discourse structuring markers: </a:t>
            </a:r>
            <a:r>
              <a:rPr lang="en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and, but, now, or, so, then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367E97-A507-AA47-864F-E95343862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7A9E3A-1A3F-5040-847B-9737E0B06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45E2B-AD12-BB41-8CBD-52318AF16F8C}" type="slidenum">
              <a:rPr lang="en-FR" smtClean="0"/>
              <a:t>6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5973546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A9E2C-0FDA-4D47-9044-7B5F27DD67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6543"/>
          </a:xfrm>
        </p:spPr>
        <p:txBody>
          <a:bodyPr/>
          <a:lstStyle/>
          <a:p>
            <a:pPr algn="ctr"/>
            <a:r>
              <a:rPr lang="en-FR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Characterization of pragmatic markers</a:t>
            </a:r>
            <a:endParaRPr lang="en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D03F52-8928-F049-9BC6-BB68E208EC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9298"/>
            <a:ext cx="10515600" cy="482766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PMs are characterized as being typically:</a:t>
            </a:r>
          </a:p>
          <a:p>
            <a:pPr lvl="0"/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non-truth-conditional,</a:t>
            </a:r>
            <a:endParaRPr lang="en-F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contextualizing cues and processing instructions about how to </a:t>
            </a:r>
          </a:p>
          <a:p>
            <a:pPr marL="0" lv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interpret the host clause (“procedurals”),</a:t>
            </a:r>
            <a:endParaRPr lang="en-F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multifunctional,</a:t>
            </a:r>
            <a:endParaRPr lang="en-F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(inter)subjective,</a:t>
            </a:r>
            <a:endParaRPr lang="en-F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syntactically integrated with the host clause,</a:t>
            </a:r>
            <a:endParaRPr lang="en-F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often mobile, i.e. usable in several positions in the clause, </a:t>
            </a:r>
          </a:p>
          <a:p>
            <a:pPr lvl="0"/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short,</a:t>
            </a:r>
            <a:endParaRPr lang="en-F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 off by a prosodic envelope (or comma in writing).</a:t>
            </a:r>
            <a:endParaRPr lang="en-F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0AC7B0-992B-4A4B-9B72-18D6FAED3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732226-E882-1D4A-9482-0E65DFA94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45E2B-AD12-BB41-8CBD-52318AF16F8C}" type="slidenum">
              <a:rPr lang="en-FR" smtClean="0"/>
              <a:t>7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9001353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5B4A7-203A-5146-B5DD-A61665758A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FR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Characterization of pragmatic markers</a:t>
            </a:r>
            <a:endParaRPr lang="en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520A05-04B1-2040-B800-082C087F8E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Pragmatic markers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“contribute to the development of a coherent mental model of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ongoing interaction and discourse by integrating single units of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discourse into a unified whole” 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(Haselow 2019:3)</a:t>
            </a:r>
            <a:endParaRPr lang="en-FR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FR" dirty="0"/>
          </a:p>
        </p:txBody>
      </p:sp>
      <p:pic>
        <p:nvPicPr>
          <p:cNvPr id="5" name="Picture 4" descr="A person posing for the camera&#10;&#10;Description automatically generated">
            <a:extLst>
              <a:ext uri="{FF2B5EF4-FFF2-40B4-BE49-F238E27FC236}">
                <a16:creationId xmlns:a16="http://schemas.microsoft.com/office/drawing/2014/main" id="{D4DB6DFD-436B-2B4C-BDE0-703E6C35B4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9548" y="3271131"/>
            <a:ext cx="2357437" cy="2586037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08F1A3-F2E0-5B40-81E3-334757A39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07B3F2-0D9F-7D4B-AAF9-23DF4AE26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45E2B-AD12-BB41-8CBD-52318AF16F8C}" type="slidenum">
              <a:rPr lang="en-FR" smtClean="0"/>
              <a:t>8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1823196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47FADD-BB1D-B045-A3F0-8CE18C5981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FR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Characterization of discourse markers</a:t>
            </a:r>
            <a:endParaRPr lang="en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47BC60-48EA-C14D-8D77-B8E47B3AB3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Fraser (1988, 1996 and elsewhere) restricts the term “discourse marker” (DM) to the subset of PMs that </a:t>
            </a: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“can signal the intended relationship between adjacent discourse segments” 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(Fraser 2009: 893). </a:t>
            </a:r>
          </a:p>
          <a:p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refer to the segments as 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“discourse segment 1” (D1) 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and “discourse segment 2” (D2). 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I focus on connectors in the frame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D1 ___ D2.</a:t>
            </a:r>
            <a:endParaRPr lang="en-F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 descr="A person wearing glasses and smiling at the camera&#10;&#10;Description automatically generated">
            <a:extLst>
              <a:ext uri="{FF2B5EF4-FFF2-40B4-BE49-F238E27FC236}">
                <a16:creationId xmlns:a16="http://schemas.microsoft.com/office/drawing/2014/main" id="{EEA7C79B-4A56-A944-AA06-AF7AD3BD84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0849" y="3243263"/>
            <a:ext cx="2357439" cy="2085975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DB2AFB-378D-1D4D-80A4-7503B8FD9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8604FE-0E22-F44E-955E-BFB409E21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45E2B-AD12-BB41-8CBD-52318AF16F8C}" type="slidenum">
              <a:rPr lang="en-FR" smtClean="0"/>
              <a:t>9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9330584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1418</TotalTime>
  <Words>4708</Words>
  <Application>Microsoft Macintosh PowerPoint</Application>
  <PresentationFormat>Widescreen</PresentationFormat>
  <Paragraphs>478</Paragraphs>
  <Slides>51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7" baseType="lpstr">
      <vt:lpstr>Algerian</vt:lpstr>
      <vt:lpstr>Apple Chancery</vt:lpstr>
      <vt:lpstr>Arial</vt:lpstr>
      <vt:lpstr>Calibri</vt:lpstr>
      <vt:lpstr>Calibri Light</vt:lpstr>
      <vt:lpstr>Office Theme</vt:lpstr>
      <vt:lpstr>Putting pragmatics into  Construction Grammar:  The development of Discourse structuring Markers  in English</vt:lpstr>
      <vt:lpstr>Summary of Lecture 3</vt:lpstr>
      <vt:lpstr>Outline for today</vt:lpstr>
      <vt:lpstr>Terminology</vt:lpstr>
      <vt:lpstr>Terminology</vt:lpstr>
      <vt:lpstr>Characterization of pragmatic markers</vt:lpstr>
      <vt:lpstr>Characterization of pragmatic markers</vt:lpstr>
      <vt:lpstr>Characterization of pragmatic markers</vt:lpstr>
      <vt:lpstr>Characterization of discourse markers</vt:lpstr>
      <vt:lpstr>Fraser’s types of discourse markers</vt:lpstr>
      <vt:lpstr>Fraser’s types of discourse markers</vt:lpstr>
      <vt:lpstr>The distinction between DSM and DMs</vt:lpstr>
      <vt:lpstr>The distinction between DSM and DMs</vt:lpstr>
      <vt:lpstr>The development of DSMs</vt:lpstr>
      <vt:lpstr>Distinctions among adverbials</vt:lpstr>
      <vt:lpstr>Distinctions among adverbials</vt:lpstr>
      <vt:lpstr>Distinctions among adverbials</vt:lpstr>
      <vt:lpstr>Distinctions among adverbials</vt:lpstr>
      <vt:lpstr>Distinctions among adverbials</vt:lpstr>
      <vt:lpstr>DM development</vt:lpstr>
      <vt:lpstr>DM development</vt:lpstr>
      <vt:lpstr>DM development</vt:lpstr>
      <vt:lpstr>DM development</vt:lpstr>
      <vt:lpstr>Some work on Chinese PMs</vt:lpstr>
      <vt:lpstr>Part 4B.  Introduction to Discourse structuring markers: AFTER ALL </vt:lpstr>
      <vt:lpstr>After all in contemporary English</vt:lpstr>
      <vt:lpstr>After all in contemporary English</vt:lpstr>
      <vt:lpstr>After all in contemporary English</vt:lpstr>
      <vt:lpstr>A brief history of after all</vt:lpstr>
      <vt:lpstr>A brief history of after all</vt:lpstr>
      <vt:lpstr>A brief history of after all</vt:lpstr>
      <vt:lpstr>A brief history of after all</vt:lpstr>
      <vt:lpstr>A brief history of after all</vt:lpstr>
      <vt:lpstr>A brief history of after all</vt:lpstr>
      <vt:lpstr>A brief history of after all</vt:lpstr>
      <vt:lpstr>A brief history of after all</vt:lpstr>
      <vt:lpstr>A brief history of after all</vt:lpstr>
      <vt:lpstr>A brief history of after all</vt:lpstr>
      <vt:lpstr>A brief history of after all</vt:lpstr>
      <vt:lpstr>A brief history of after all</vt:lpstr>
      <vt:lpstr>A brief history of after all</vt:lpstr>
      <vt:lpstr>A brief history of after all</vt:lpstr>
      <vt:lpstr>A brief history of after all</vt:lpstr>
      <vt:lpstr>A brief history of after all</vt:lpstr>
      <vt:lpstr>PowerPoint Presentation</vt:lpstr>
      <vt:lpstr>Conclusion</vt:lpstr>
      <vt:lpstr>Conclusion</vt:lpstr>
      <vt:lpstr>Next time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Putting pragmatics into  Construction Grammar:  The development of Metatextual Markers  in English</dc:title>
  <dc:creator>Elizabeth Traugott</dc:creator>
  <cp:lastModifiedBy>Elizabeth Traugott</cp:lastModifiedBy>
  <cp:revision>248</cp:revision>
  <cp:lastPrinted>2020-11-06T17:31:48Z</cp:lastPrinted>
  <dcterms:created xsi:type="dcterms:W3CDTF">2020-11-05T23:43:15Z</dcterms:created>
  <dcterms:modified xsi:type="dcterms:W3CDTF">2021-05-12T23:47:36Z</dcterms:modified>
</cp:coreProperties>
</file>