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8"/>
  </p:notes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308" r:id="rId17"/>
    <p:sldId id="304" r:id="rId18"/>
    <p:sldId id="309" r:id="rId19"/>
    <p:sldId id="306" r:id="rId20"/>
    <p:sldId id="305" r:id="rId21"/>
    <p:sldId id="307" r:id="rId22"/>
    <p:sldId id="318" r:id="rId23"/>
    <p:sldId id="272" r:id="rId24"/>
    <p:sldId id="273" r:id="rId25"/>
    <p:sldId id="319" r:id="rId26"/>
    <p:sldId id="274" r:id="rId27"/>
    <p:sldId id="275" r:id="rId28"/>
    <p:sldId id="287" r:id="rId29"/>
    <p:sldId id="286" r:id="rId30"/>
    <p:sldId id="289" r:id="rId31"/>
    <p:sldId id="288" r:id="rId32"/>
    <p:sldId id="322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277" r:id="rId44"/>
    <p:sldId id="300" r:id="rId45"/>
    <p:sldId id="283" r:id="rId46"/>
    <p:sldId id="284" r:id="rId47"/>
    <p:sldId id="301" r:id="rId48"/>
    <p:sldId id="276" r:id="rId49"/>
    <p:sldId id="302" r:id="rId50"/>
    <p:sldId id="303" r:id="rId51"/>
    <p:sldId id="311" r:id="rId52"/>
    <p:sldId id="312" r:id="rId53"/>
    <p:sldId id="313" r:id="rId54"/>
    <p:sldId id="314" r:id="rId55"/>
    <p:sldId id="315" r:id="rId56"/>
    <p:sldId id="316" r:id="rId57"/>
    <p:sldId id="317" r:id="rId58"/>
    <p:sldId id="285" r:id="rId59"/>
    <p:sldId id="310" r:id="rId60"/>
    <p:sldId id="321" r:id="rId61"/>
    <p:sldId id="279" r:id="rId62"/>
    <p:sldId id="278" r:id="rId63"/>
    <p:sldId id="280" r:id="rId64"/>
    <p:sldId id="281" r:id="rId65"/>
    <p:sldId id="320" r:id="rId66"/>
    <p:sldId id="282" r:id="rId67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018"/>
  </p:normalViewPr>
  <p:slideViewPr>
    <p:cSldViewPr snapToGrid="0" snapToObjects="1">
      <p:cViewPr varScale="1">
        <p:scale>
          <a:sx n="106" d="100"/>
          <a:sy n="106" d="100"/>
        </p:scale>
        <p:origin x="7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04F19-017E-C54F-B27F-0D2034136B94}" type="datetimeFigureOut">
              <a:rPr lang="en-FR" smtClean="0"/>
              <a:t>17/05/2021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D0F09-DAB9-4F4B-A066-CF5C3EAF629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830400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5D0F09-DAB9-4F4B-A066-CF5C3EAF6290}" type="slidenum">
              <a:rPr lang="en-FR" smtClean="0"/>
              <a:t>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844612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5D0F09-DAB9-4F4B-A066-CF5C3EAF6290}" type="slidenum">
              <a:rPr lang="en-FR" smtClean="0"/>
              <a:t>10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64866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5D0F09-DAB9-4F4B-A066-CF5C3EAF6290}" type="slidenum">
              <a:rPr lang="en-FR" smtClean="0"/>
              <a:t>16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99528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5D0F09-DAB9-4F4B-A066-CF5C3EAF6290}" type="slidenum">
              <a:rPr lang="en-FR" smtClean="0"/>
              <a:t>17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940790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5D0F09-DAB9-4F4B-A066-CF5C3EAF6290}" type="slidenum">
              <a:rPr lang="en-FR" smtClean="0"/>
              <a:t>24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67035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E51CC-56F2-5949-AC8F-E72C81F421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14E2CB-6507-EC45-8C51-9DB071750C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7B3A4-BCEE-DA4F-83E2-B5C9793D2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4FE5-1947-B042-A06D-8B9620D1831C}" type="datetime1">
              <a:rPr lang="fr-FR" smtClean="0"/>
              <a:t>17/05/2021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76833-B4D7-7940-ACFF-524278311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03963-0438-B848-B3AC-0DACE1D51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355462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E490C-8CBF-C249-8545-D679C7BB8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2121B0-A75D-2741-B592-A77927C3F6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CB763C-7EF2-3946-A77F-A4DF620AC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8213E-7759-7C46-B301-53C858E3AFA1}" type="datetime1">
              <a:rPr lang="fr-FR" smtClean="0"/>
              <a:t>17/05/2021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C37E4-986B-7C47-837F-E5C6ABB4A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5E4A9-2CC9-D742-AEBE-5E619C2A8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346936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15A464-8779-CA44-9134-9969982C7B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6D96B-5E1A-9341-B399-C4BF75657D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78D73-CFB4-A547-80F6-8A92EA94B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C26E5-7FC8-1E43-85D6-1FFDF43AC81C}" type="datetime1">
              <a:rPr lang="fr-FR" smtClean="0"/>
              <a:t>17/05/2021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0E506-1B79-8442-BBD1-3C662025B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EF80A-1177-264B-95B5-BE38C6CD5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53780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6E78B-F066-314C-9B8E-6C6672FF1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0D950-7CF5-F948-B42F-69A008751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355811-CA88-1A43-84C7-926B7C6FD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F6E4F-3053-AB44-91C2-84A0DEEF0AFB}" type="datetime1">
              <a:rPr lang="fr-FR" smtClean="0"/>
              <a:t>17/05/2021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DE2953-2CB7-044C-9239-9C33630C6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A99223-D609-0A4C-A7E9-98739537B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46795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CC9C1-29A1-8441-AB2E-F5D5EC7F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7B1CF4-1BC2-D349-AE14-B4A56F64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F628D-BA70-A946-AFAA-727E71C2A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687D-EE30-804D-A1C5-0D2D94C289CF}" type="datetime1">
              <a:rPr lang="fr-FR" smtClean="0"/>
              <a:t>17/05/2021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E6418-8823-4B43-8598-4528A255B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1B9688-C886-AA4B-97D1-CF805E71D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14168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BEAB0-7B9C-A540-A776-DF62AB3FE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B538D4-1763-D44C-9E18-F787D85FCB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E94162-C7D0-994B-A571-CFF08019B5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EABE8F-22EF-BA46-BF96-354291F3C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4A16-4C7D-0441-8CEA-61659F071FE2}" type="datetime1">
              <a:rPr lang="fr-FR" smtClean="0"/>
              <a:t>17/05/2021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31B31A-5045-9A40-932F-87424F8E5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F963AD-C3A0-234B-90E8-2E022700D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59114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18048-3EC7-9047-994D-905E8D783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53E336-4E19-DA4E-8BF3-FE8188CEC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933E04-22E7-3148-AB5F-00A46A0221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12C06B-8792-5446-9FD4-401F3F38BD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805A2C-0286-4541-81E0-F90F838F10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92E509-10DB-9945-B3A6-AEB28F694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53984-3B80-1142-B6BB-4A6ACD18B4BA}" type="datetime1">
              <a:rPr lang="fr-FR" smtClean="0"/>
              <a:t>17/05/2021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4B77CF-27F1-D04E-B523-6985648D3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1C4F17-2F47-3A4D-BFDF-2E6BAD353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87624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608B2-B473-2A40-A5AB-431FB91DF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D46FA1-B1E7-0045-AE4A-3D5E57DE9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446C-0C03-794A-8B2F-16101BBBA6A3}" type="datetime1">
              <a:rPr lang="fr-FR" smtClean="0"/>
              <a:t>17/05/2021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6C4D38-361D-B540-AD3A-355073816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FA4A29-6188-BE4C-9C6B-54EB25197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181124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37ADAB-EE6B-AC4A-BE28-A52E2410E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058A9-2917-1343-825A-8081A928E57A}" type="datetime1">
              <a:rPr lang="fr-FR" smtClean="0"/>
              <a:t>17/05/2021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5D9F32-20F9-4D47-97BA-BE52719C6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A098C4-1C57-494F-8542-510B29C30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345537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3505C-0CF2-3D44-AB34-80311AD3D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99272-CA8B-824D-8D4A-058A6554D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C3DD09-1558-1E4B-B8AE-590D8F3636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54BB87-4C77-104B-A479-E7B004B4D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50C24-3D11-674D-B6A9-6AB6147D2561}" type="datetime1">
              <a:rPr lang="fr-FR" smtClean="0"/>
              <a:t>17/05/2021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B5C30F-49A8-3D4B-A215-2B037DF9C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934D0D-5487-EB4C-A79D-A8B797D41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425359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734C5-8F01-DB41-8F52-E9CC84B4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ADEA19-6119-A644-A487-D89F8C81E8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4EA8B3-E498-DA46-90B9-0060A376F4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AA135A-4AE0-CA49-BDC6-66782EC58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ECA59-7652-1141-8DF6-7F98BEB65981}" type="datetime1">
              <a:rPr lang="fr-FR" smtClean="0"/>
              <a:t>17/05/2021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904326-0868-A64A-81DA-0FDDA5740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ACCCFF-811E-B34A-A8CE-CCD9573FF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042243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2A5399-8822-E549-A923-9F5BC380E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9E4E0-1787-0A43-B4BE-A1F8EE2172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A788B-319F-B84E-940B-8D16B3741E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CADCC-E3FE-5042-8C6D-E8A3C4341B44}" type="datetime1">
              <a:rPr lang="fr-FR" smtClean="0"/>
              <a:t>17/05/2021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CDDC27-DFB0-BA44-AF56-142F0281D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9DDE1-51AE-774C-B14B-1D2E1145CB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A0F6E-E75F-434C-8B75-53D1249525B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0928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traugott@stanford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.rub.de/personal.php?id=14" TargetMode="External"/><Relationship Id="rId2" Type="http://schemas.openxmlformats.org/officeDocument/2006/relationships/hyperlink" Target="http://www.arts.kuleuven.be/ling/fest/members/hendrik-desmet/fest-member-hendrik-desme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ce-corpora.net/ice/index.htm" TargetMode="External"/><Relationship Id="rId5" Type="http://schemas.openxmlformats.org/officeDocument/2006/relationships/hyperlink" Target="https://www.english-corpora.org/coca/" TargetMode="External"/><Relationship Id="rId4" Type="http://schemas.openxmlformats.org/officeDocument/2006/relationships/hyperlink" Target="http://www.helsinki.fi/varieng/people/varieng_tyrkko.html" TargetMode="Externa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quod.lib.umich.edu/m/middle-english-dictionary/bibliography/BIB1423?rid=HYP.1314.19991101T12312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79198-BB2C-B348-800A-F2A56891A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3611"/>
            <a:ext cx="9144000" cy="2337552"/>
          </a:xfrm>
        </p:spPr>
        <p:txBody>
          <a:bodyPr>
            <a:normAutofit fontScale="90000"/>
          </a:bodyPr>
          <a:lstStyle/>
          <a:p>
            <a:r>
              <a:rPr lang="en-FR" sz="4900" dirty="0">
                <a:solidFill>
                  <a:srgbClr val="7030A0"/>
                </a:solidFill>
                <a:latin typeface="Algerian" pitchFamily="82" charset="77"/>
                <a:cs typeface="Algerian" panose="020F0502020204030204" pitchFamily="34" charset="0"/>
              </a:rPr>
              <a:t>Putting pragmatics into </a:t>
            </a:r>
            <a:br>
              <a:rPr lang="en-FR" sz="4900" dirty="0">
                <a:solidFill>
                  <a:srgbClr val="7030A0"/>
                </a:solidFill>
                <a:latin typeface="Algerian" pitchFamily="82" charset="77"/>
                <a:cs typeface="Algerian" panose="020F0502020204030204" pitchFamily="34" charset="0"/>
              </a:rPr>
            </a:br>
            <a:r>
              <a:rPr lang="en-FR" sz="4900" dirty="0">
                <a:solidFill>
                  <a:srgbClr val="7030A0"/>
                </a:solidFill>
                <a:latin typeface="Algerian" pitchFamily="82" charset="77"/>
                <a:cs typeface="Algerian" panose="020F0502020204030204" pitchFamily="34" charset="0"/>
              </a:rPr>
              <a:t>Construction Grammar: </a:t>
            </a:r>
            <a:br>
              <a:rPr lang="en-FR" sz="9600" dirty="0">
                <a:latin typeface="Algerian" pitchFamily="82" charset="77"/>
                <a:cs typeface="Algerian" panose="020F0502020204030204" pitchFamily="34" charset="0"/>
              </a:rPr>
            </a:br>
            <a:r>
              <a:rPr lang="en-FR" sz="4000" dirty="0">
                <a:solidFill>
                  <a:srgbClr val="0070C0"/>
                </a:solidFill>
                <a:latin typeface="Algerian" pitchFamily="82" charset="77"/>
                <a:cs typeface="Al Bayan Plain" pitchFamily="2" charset="-78"/>
              </a:rPr>
              <a:t>The development of D</a:t>
            </a:r>
            <a:r>
              <a:rPr lang="en-GB" sz="4000" dirty="0" err="1">
                <a:solidFill>
                  <a:srgbClr val="0070C0"/>
                </a:solidFill>
                <a:latin typeface="Algerian" pitchFamily="82" charset="77"/>
                <a:cs typeface="Al Bayan Plain" pitchFamily="2" charset="-78"/>
              </a:rPr>
              <a:t>i</a:t>
            </a:r>
            <a:r>
              <a:rPr lang="en-FR" sz="4000" dirty="0">
                <a:solidFill>
                  <a:srgbClr val="0070C0"/>
                </a:solidFill>
                <a:latin typeface="Algerian" pitchFamily="82" charset="77"/>
                <a:cs typeface="Al Bayan Plain" pitchFamily="2" charset="-78"/>
              </a:rPr>
              <a:t>scourse structuring Markers in English</a:t>
            </a:r>
            <a:endParaRPr lang="en-FR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A2ED44-D85D-344B-B022-7295892429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96652"/>
            <a:ext cx="9144000" cy="1828800"/>
          </a:xfrm>
        </p:spPr>
        <p:txBody>
          <a:bodyPr>
            <a:normAutofit fontScale="62500" lnSpcReduction="20000"/>
          </a:bodyPr>
          <a:lstStyle/>
          <a:p>
            <a:r>
              <a:rPr lang="en-FR" sz="4100" dirty="0">
                <a:solidFill>
                  <a:srgbClr val="7030A0"/>
                </a:solidFill>
                <a:latin typeface="Algerian" pitchFamily="82" charset="77"/>
              </a:rPr>
              <a:t>CIFCL-20, LECTURE 7A. The development </a:t>
            </a:r>
          </a:p>
          <a:p>
            <a:r>
              <a:rPr lang="en-FR" sz="4100" dirty="0">
                <a:solidFill>
                  <a:srgbClr val="7030A0"/>
                </a:solidFill>
                <a:latin typeface="Algerian" pitchFamily="82" charset="77"/>
              </a:rPr>
              <a:t>of </a:t>
            </a:r>
            <a:r>
              <a:rPr lang="en-US" sz="4100" dirty="0">
                <a:solidFill>
                  <a:srgbClr val="7030A0"/>
                </a:solidFill>
                <a:latin typeface="Algerian" pitchFamily="82" charset="77"/>
              </a:rPr>
              <a:t>contrastive </a:t>
            </a:r>
            <a:r>
              <a:rPr lang="en-FR" sz="4100" dirty="0">
                <a:solidFill>
                  <a:srgbClr val="7030A0"/>
                </a:solidFill>
                <a:latin typeface="Algerian" pitchFamily="82" charset="77"/>
              </a:rPr>
              <a:t>DSMs: </a:t>
            </a:r>
            <a:r>
              <a:rPr lang="en-FR" sz="4100" i="1" dirty="0">
                <a:solidFill>
                  <a:srgbClr val="7030A0"/>
                </a:solidFill>
                <a:latin typeface="Algerian" pitchFamily="82" charset="77"/>
              </a:rPr>
              <a:t>BUT</a:t>
            </a:r>
            <a:endParaRPr lang="en-FR" sz="1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FR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Elizabeth Closs Traugott</a:t>
            </a:r>
          </a:p>
          <a:p>
            <a:pPr algn="r"/>
            <a:r>
              <a:rPr lang="en-FR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traugott@stanford.edu</a:t>
            </a:r>
            <a:endParaRPr lang="en-FR" sz="3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FR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18 2021</a:t>
            </a:r>
          </a:p>
          <a:p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805277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CC8CA-3DAA-934E-9C30-4FFF9C8FE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7534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development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DAEFA-FB59-EF42-9815-187C566BF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5048"/>
            <a:ext cx="10515600" cy="4791916"/>
          </a:xfrm>
        </p:spPr>
        <p:txBody>
          <a:bodyPr>
            <a:normAutofit fontScale="92500" lnSpcReduction="20000"/>
          </a:bodyPr>
          <a:lstStyle/>
          <a:p>
            <a:r>
              <a:rPr lang="en-FR" sz="3000" dirty="0">
                <a:solidFill>
                  <a:srgbClr val="002060"/>
                </a:solidFill>
              </a:rPr>
              <a:t>A recent development that has been noted in Australian English conversation (and elsewhere) is the use of clause-final </a:t>
            </a:r>
            <a:r>
              <a:rPr lang="en-FR" sz="3000" i="1" dirty="0">
                <a:solidFill>
                  <a:srgbClr val="002060"/>
                </a:solidFill>
              </a:rPr>
              <a:t>but</a:t>
            </a:r>
            <a:r>
              <a:rPr lang="en-FR" sz="3000" dirty="0">
                <a:solidFill>
                  <a:srgbClr val="002060"/>
                </a:solidFill>
              </a:rPr>
              <a:t> meaning </a:t>
            </a:r>
            <a:r>
              <a:rPr lang="en-FR" sz="3000" i="1" dirty="0">
                <a:solidFill>
                  <a:srgbClr val="002060"/>
                </a:solidFill>
              </a:rPr>
              <a:t>though</a:t>
            </a:r>
            <a:r>
              <a:rPr lang="en-FR" sz="3000" dirty="0">
                <a:solidFill>
                  <a:srgbClr val="002060"/>
                </a:solidFill>
              </a:rPr>
              <a:t>. </a:t>
            </a:r>
          </a:p>
          <a:p>
            <a:r>
              <a:rPr lang="en-FR" sz="3000" dirty="0">
                <a:solidFill>
                  <a:srgbClr val="002060"/>
                </a:solidFill>
              </a:rPr>
              <a:t>Mulder &amp; T</a:t>
            </a:r>
            <a:r>
              <a:rPr lang="en-GB" sz="3000" dirty="0">
                <a:solidFill>
                  <a:srgbClr val="002060"/>
                </a:solidFill>
              </a:rPr>
              <a:t>h</a:t>
            </a:r>
            <a:r>
              <a:rPr lang="en-FR" sz="3000" dirty="0">
                <a:solidFill>
                  <a:srgbClr val="002060"/>
                </a:solidFill>
              </a:rPr>
              <a:t>ompson (2008) discuss clause-final </a:t>
            </a:r>
            <a:r>
              <a:rPr lang="en-FR" sz="3000" i="1" dirty="0">
                <a:solidFill>
                  <a:srgbClr val="002060"/>
                </a:solidFill>
              </a:rPr>
              <a:t>but</a:t>
            </a:r>
            <a:r>
              <a:rPr lang="en-FR" sz="3000" dirty="0">
                <a:solidFill>
                  <a:srgbClr val="002060"/>
                </a:solidFill>
              </a:rPr>
              <a:t> used to mark contrastive content, turn end; and also to index Australianness. </a:t>
            </a:r>
          </a:p>
          <a:p>
            <a:pPr marL="0" indent="0">
              <a:buNone/>
            </a:pPr>
            <a:r>
              <a:rPr lang="en-FR" sz="3000" dirty="0">
                <a:solidFill>
                  <a:srgbClr val="00B050"/>
                </a:solidFill>
              </a:rPr>
              <a:t>(4) </a:t>
            </a:r>
            <a:r>
              <a:rPr lang="en-US" sz="3000" dirty="0">
                <a:solidFill>
                  <a:srgbClr val="00B050"/>
                </a:solidFill>
              </a:rPr>
              <a:t>[Diana has just made strange noises].</a:t>
            </a:r>
            <a:endParaRPr lang="en-FR" sz="30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3000" dirty="0">
                <a:solidFill>
                  <a:srgbClr val="00B050"/>
                </a:solidFill>
              </a:rPr>
              <a:t>	Kylie:		You sounded funny @ @(H)</a:t>
            </a:r>
            <a:endParaRPr lang="en-FR" sz="30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3000" dirty="0">
                <a:solidFill>
                  <a:srgbClr val="00B050"/>
                </a:solidFill>
              </a:rPr>
              <a:t>	Diana:		I know</a:t>
            </a:r>
            <a:endParaRPr lang="en-FR" sz="30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3000" dirty="0">
                <a:solidFill>
                  <a:srgbClr val="00B050"/>
                </a:solidFill>
              </a:rPr>
              <a:t>			Sounded like an alright person </a:t>
            </a:r>
            <a:r>
              <a:rPr lang="en-US" sz="3000" b="1" dirty="0">
                <a:solidFill>
                  <a:srgbClr val="00B050"/>
                </a:solidFill>
              </a:rPr>
              <a:t>but</a:t>
            </a:r>
            <a:r>
              <a:rPr lang="en-US" sz="3000" dirty="0">
                <a:solidFill>
                  <a:srgbClr val="00B050"/>
                </a:solidFill>
              </a:rPr>
              <a:t>.</a:t>
            </a:r>
            <a:endParaRPr lang="en-FR" sz="30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3000" dirty="0">
                <a:solidFill>
                  <a:srgbClr val="00B050"/>
                </a:solidFill>
              </a:rPr>
              <a:t>				(3.3)</a:t>
            </a:r>
            <a:endParaRPr lang="en-FR" sz="30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3000" dirty="0">
                <a:solidFill>
                  <a:srgbClr val="00B050"/>
                </a:solidFill>
              </a:rPr>
              <a:t>	Kylie:		&lt;SING On Saturday, SING&gt;</a:t>
            </a:r>
            <a:endParaRPr lang="en-FR" sz="30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3000" dirty="0">
                <a:solidFill>
                  <a:srgbClr val="002060"/>
                </a:solidFill>
              </a:rPr>
              <a:t>           (Mulder &amp; Thompson 2008, ex. (18))</a:t>
            </a:r>
            <a:endParaRPr lang="en-FR" sz="3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E23572-5F44-FF41-AA74-0E90322CA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62C967-966F-F94B-BD65-D8887B3AB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10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677630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4DEEC-35BA-D046-8D3F-9104E044F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8216"/>
          </a:xfrm>
        </p:spPr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development of </a:t>
            </a:r>
            <a:r>
              <a:rPr lang="en-FR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234E4A-FA9B-694B-B90A-786D9DC6C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3342"/>
            <a:ext cx="10515600" cy="4993621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A partial, and very skeletal, constructional model of the development of </a:t>
            </a:r>
            <a:r>
              <a:rPr lang="en-FR" i="1" dirty="0">
                <a:solidFill>
                  <a:srgbClr val="002060"/>
                </a:solidFill>
              </a:rPr>
              <a:t>but </a:t>
            </a:r>
            <a:r>
              <a:rPr lang="en-FR" dirty="0">
                <a:solidFill>
                  <a:srgbClr val="002060"/>
                </a:solidFill>
              </a:rPr>
              <a:t>needs to include the following information: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-  </a:t>
            </a:r>
            <a:r>
              <a:rPr lang="en-GB" i="1" dirty="0">
                <a:solidFill>
                  <a:srgbClr val="002060"/>
                </a:solidFill>
              </a:rPr>
              <a:t>b</a:t>
            </a:r>
            <a:r>
              <a:rPr lang="en-FR" i="1" dirty="0">
                <a:solidFill>
                  <a:srgbClr val="002060"/>
                </a:solidFill>
              </a:rPr>
              <a:t>ut </a:t>
            </a:r>
            <a:r>
              <a:rPr lang="en-FR" dirty="0">
                <a:solidFill>
                  <a:srgbClr val="002060"/>
                </a:solidFill>
              </a:rPr>
              <a:t>originated in a preposition, so originally it typically occur</a:t>
            </a:r>
            <a:r>
              <a:rPr lang="en-GB" dirty="0">
                <a:solidFill>
                  <a:srgbClr val="002060"/>
                </a:solidFill>
              </a:rPr>
              <a:t>r</a:t>
            </a:r>
            <a:r>
              <a:rPr lang="en-FR" dirty="0">
                <a:solidFill>
                  <a:srgbClr val="002060"/>
                </a:solidFill>
              </a:rPr>
              <a:t>ed in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a phrasal NP,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 it was constructionalized as a DSM around 1300, when NP was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extended to a clause in the [D1 Connective.Cxn D2] template.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-   it was used as a DM around 1550, when it came to be used to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cue topic shift.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This can unfortunately not all be shown well on one slide.</a:t>
            </a:r>
          </a:p>
          <a:p>
            <a:r>
              <a:rPr lang="en-FR" dirty="0">
                <a:solidFill>
                  <a:srgbClr val="002060"/>
                </a:solidFill>
              </a:rPr>
              <a:t> In the slide, cont = ‘context’, monomor = ‘monomorphemic’: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BBDDD-0B43-654C-9530-EE3228851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7856C-D437-9649-9FCE-DCE190873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11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173950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5A10D-4F39-E244-8D4C-0BC2B25F5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01579"/>
            <a:ext cx="10515600" cy="55753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rgbClr val="00B050"/>
                </a:solidFill>
              </a:rPr>
              <a:t>B</a:t>
            </a:r>
            <a:r>
              <a:rPr lang="en-FR" sz="2000" b="1" dirty="0">
                <a:solidFill>
                  <a:srgbClr val="00B050"/>
                </a:solidFill>
              </a:rPr>
              <a:t>ut        1000-1700       </a:t>
            </a:r>
            <a:r>
              <a:rPr lang="en-FR" sz="2000" b="1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context</a:t>
            </a:r>
            <a:r>
              <a:rPr lang="en-FR" sz="2000" b="1" dirty="0">
                <a:solidFill>
                  <a:srgbClr val="00B05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          </a:t>
            </a:r>
            <a:r>
              <a:rPr lang="en-FR" sz="2000" b="1" dirty="0">
                <a:solidFill>
                  <a:srgbClr val="00B050"/>
                </a:solidFill>
              </a:rPr>
              <a:t>c1200         </a:t>
            </a:r>
            <a:r>
              <a:rPr lang="en-FR" sz="2000" b="1" dirty="0">
                <a:solidFill>
                  <a:srgbClr val="00B05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   </a:t>
            </a:r>
            <a:r>
              <a:rPr lang="en-FR" sz="2000" b="1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cont </a:t>
            </a:r>
            <a:r>
              <a:rPr lang="en-FR" sz="2000" b="1" dirty="0">
                <a:solidFill>
                  <a:srgbClr val="00B05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   </a:t>
            </a:r>
            <a:r>
              <a:rPr lang="en-FR" sz="2000" b="1" dirty="0">
                <a:solidFill>
                  <a:srgbClr val="00B050"/>
                </a:solidFill>
              </a:rPr>
              <a:t> c1300	</a:t>
            </a:r>
            <a:r>
              <a:rPr lang="en-FR" sz="2000" b="1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cont</a:t>
            </a:r>
            <a:r>
              <a:rPr lang="en-FR" sz="2000" b="1" dirty="0">
                <a:solidFill>
                  <a:srgbClr val="00B050"/>
                </a:solidFill>
              </a:rPr>
              <a:t>	        c1550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SYN          Prep					      conjunct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MORPH   bi-morph		  monomor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PHON      /b</a:t>
            </a:r>
            <a:r>
              <a:rPr lang="fr-FR" sz="2000" dirty="0">
                <a:solidFill>
                  <a:srgbClr val="00B050"/>
                </a:solidFill>
              </a:rPr>
              <a:t>ᴇ</a:t>
            </a:r>
            <a:r>
              <a:rPr lang="en-FR" sz="2000" dirty="0">
                <a:solidFill>
                  <a:srgbClr val="00B050"/>
                </a:solidFill>
                <a:sym typeface="Symbol" pitchFamily="2" charset="2"/>
              </a:rPr>
              <a:t> </a:t>
            </a:r>
            <a:r>
              <a:rPr lang="en-FR" sz="2000" dirty="0">
                <a:solidFill>
                  <a:srgbClr val="00B050"/>
                </a:solidFill>
              </a:rPr>
              <a:t>utan/		  /but/		       /b</a:t>
            </a:r>
            <a:r>
              <a:rPr lang="fr-FR" sz="2000" dirty="0">
                <a:solidFill>
                  <a:srgbClr val="00B050"/>
                </a:solidFill>
                <a:sym typeface="Symbol" pitchFamily="2" charset="2"/>
              </a:rPr>
              <a:t></a:t>
            </a:r>
            <a:r>
              <a:rPr lang="en-FR" sz="2000" dirty="0">
                <a:solidFill>
                  <a:srgbClr val="00B050"/>
                </a:solidFill>
                <a:sym typeface="Symbol" pitchFamily="2" charset="2"/>
              </a:rPr>
              <a:t>t/</a:t>
            </a:r>
            <a:endParaRPr lang="en-FR" sz="20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			&gt;		         &gt;			   &gt;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SEM        ‘outside’			‘except’ (NP)	    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				 ‘except’ (D2) </a:t>
            </a:r>
            <a:endParaRPr lang="en-FR" sz="20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PRAG       exclusion        </a:t>
            </a:r>
            <a:r>
              <a:rPr lang="en-FR" sz="1800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ealle butan</a:t>
            </a:r>
            <a:r>
              <a:rPr lang="en-FR" sz="2000" dirty="0">
                <a:solidFill>
                  <a:srgbClr val="00B050"/>
                </a:solidFill>
              </a:rPr>
              <a:t>		     </a:t>
            </a:r>
            <a:r>
              <a:rPr lang="en-FR" sz="2000" dirty="0">
                <a:solidFill>
                  <a:srgbClr val="00B05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   </a:t>
            </a:r>
            <a:r>
              <a:rPr lang="en-FR" sz="2000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neg</a:t>
            </a:r>
            <a:r>
              <a:rPr lang="en-FR" sz="2000" dirty="0">
                <a:solidFill>
                  <a:srgbClr val="00B0F0"/>
                </a:solidFill>
              </a:rPr>
              <a:t>	 </a:t>
            </a:r>
            <a:r>
              <a:rPr lang="en-FR" sz="2000" dirty="0">
                <a:solidFill>
                  <a:srgbClr val="00B050"/>
                </a:solidFill>
              </a:rPr>
              <a:t>      connect 	  </a:t>
            </a:r>
            <a:r>
              <a:rPr lang="en-FR" sz="1800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loss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		           </a:t>
            </a:r>
            <a:r>
              <a:rPr lang="en-FR" sz="1800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anum</a:t>
            </a:r>
            <a:r>
              <a:rPr lang="en-FR" sz="1800" dirty="0">
                <a:solidFill>
                  <a:srgbClr val="00B05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					  </a:t>
            </a:r>
            <a:r>
              <a:rPr lang="en-FR" sz="1800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neg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DF            location					      DSM:contrast	      	    DM: topic shift</a:t>
            </a:r>
          </a:p>
          <a:p>
            <a:pPr marL="0" indent="0">
              <a:buNone/>
            </a:pPr>
            <a:endParaRPr lang="en-FR" sz="20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en-FR" sz="2000" dirty="0">
                <a:solidFill>
                  <a:srgbClr val="00B050"/>
                </a:solidFill>
              </a:rPr>
              <a:t>Skeletal representation of the development of </a:t>
            </a:r>
            <a:r>
              <a:rPr lang="en-FR" sz="2000" i="1" dirty="0">
                <a:solidFill>
                  <a:srgbClr val="00B050"/>
                </a:solidFill>
              </a:rPr>
              <a:t>but</a:t>
            </a:r>
            <a:r>
              <a:rPr lang="en-FR" sz="2000" dirty="0">
                <a:solidFill>
                  <a:srgbClr val="00B050"/>
                </a:solidFill>
              </a:rPr>
              <a:t>, using Croft’s (2001:18) model of a Cxn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62A11E-DE12-B94B-B60E-A38237CBF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1CE2C9-5047-7244-A0E0-6FD011B43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12</a:t>
            </a:fld>
            <a:endParaRPr lang="en-FR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F2AF261-C34D-2444-B031-DE031607912D}"/>
              </a:ext>
            </a:extLst>
          </p:cNvPr>
          <p:cNvCxnSpPr/>
          <p:nvPr/>
        </p:nvCxnSpPr>
        <p:spPr>
          <a:xfrm>
            <a:off x="1756611" y="1034716"/>
            <a:ext cx="0" cy="37177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D4A247-A1C0-2248-A53A-7059D980F7EC}"/>
              </a:ext>
            </a:extLst>
          </p:cNvPr>
          <p:cNvCxnSpPr/>
          <p:nvPr/>
        </p:nvCxnSpPr>
        <p:spPr>
          <a:xfrm>
            <a:off x="3019927" y="1046747"/>
            <a:ext cx="0" cy="3705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6A79C2-DC68-5F43-B2C2-CB032A14F74D}"/>
              </a:ext>
            </a:extLst>
          </p:cNvPr>
          <p:cNvCxnSpPr/>
          <p:nvPr/>
        </p:nvCxnSpPr>
        <p:spPr>
          <a:xfrm>
            <a:off x="1888958" y="1034716"/>
            <a:ext cx="0" cy="12272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D5B82B3-8B91-7B4D-98B8-E69821CCF3ED}"/>
              </a:ext>
            </a:extLst>
          </p:cNvPr>
          <p:cNvCxnSpPr/>
          <p:nvPr/>
        </p:nvCxnSpPr>
        <p:spPr>
          <a:xfrm>
            <a:off x="2863516" y="1046747"/>
            <a:ext cx="0" cy="12272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8D24F0D-D2F8-964D-9821-B56F42D0092C}"/>
              </a:ext>
            </a:extLst>
          </p:cNvPr>
          <p:cNvCxnSpPr>
            <a:cxnSpLocks/>
          </p:cNvCxnSpPr>
          <p:nvPr/>
        </p:nvCxnSpPr>
        <p:spPr>
          <a:xfrm>
            <a:off x="1840832" y="2671010"/>
            <a:ext cx="0" cy="19731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9487FCA-54D4-E244-A8C5-60C9E7E5B14A}"/>
              </a:ext>
            </a:extLst>
          </p:cNvPr>
          <p:cNvCxnSpPr/>
          <p:nvPr/>
        </p:nvCxnSpPr>
        <p:spPr>
          <a:xfrm>
            <a:off x="1888958" y="1046747"/>
            <a:ext cx="9745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B510D6A-7367-6B43-BF4F-725F1A3ECB51}"/>
              </a:ext>
            </a:extLst>
          </p:cNvPr>
          <p:cNvCxnSpPr/>
          <p:nvPr/>
        </p:nvCxnSpPr>
        <p:spPr>
          <a:xfrm>
            <a:off x="1888958" y="2261937"/>
            <a:ext cx="9745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794632B-23CC-A44F-A0A7-644C237907EA}"/>
              </a:ext>
            </a:extLst>
          </p:cNvPr>
          <p:cNvCxnSpPr/>
          <p:nvPr/>
        </p:nvCxnSpPr>
        <p:spPr>
          <a:xfrm>
            <a:off x="1840832" y="2671010"/>
            <a:ext cx="10226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BD2FDFD-1C0C-8146-A4B6-F674A9273ED1}"/>
              </a:ext>
            </a:extLst>
          </p:cNvPr>
          <p:cNvCxnSpPr/>
          <p:nvPr/>
        </p:nvCxnSpPr>
        <p:spPr>
          <a:xfrm>
            <a:off x="1888958" y="4644189"/>
            <a:ext cx="9745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ECB8D55-C589-C746-88AE-292EA2F8D6A8}"/>
              </a:ext>
            </a:extLst>
          </p:cNvPr>
          <p:cNvCxnSpPr/>
          <p:nvPr/>
        </p:nvCxnSpPr>
        <p:spPr>
          <a:xfrm>
            <a:off x="1756611" y="1034716"/>
            <a:ext cx="12633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1A5BC63-8DF9-1E4C-8F5C-5276B5475DFC}"/>
              </a:ext>
            </a:extLst>
          </p:cNvPr>
          <p:cNvCxnSpPr/>
          <p:nvPr/>
        </p:nvCxnSpPr>
        <p:spPr>
          <a:xfrm>
            <a:off x="1756611" y="4752473"/>
            <a:ext cx="12633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62F58E1-26A6-0240-9B6E-284584F7F91F}"/>
              </a:ext>
            </a:extLst>
          </p:cNvPr>
          <p:cNvCxnSpPr/>
          <p:nvPr/>
        </p:nvCxnSpPr>
        <p:spPr>
          <a:xfrm>
            <a:off x="2863516" y="2671010"/>
            <a:ext cx="0" cy="19731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96FB5CC-3164-2D4D-A6C4-C5F18D6CF92F}"/>
              </a:ext>
            </a:extLst>
          </p:cNvPr>
          <p:cNvCxnSpPr/>
          <p:nvPr/>
        </p:nvCxnSpPr>
        <p:spPr>
          <a:xfrm>
            <a:off x="2310063" y="2273968"/>
            <a:ext cx="0" cy="397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A573DB7-E8F4-414E-AF0E-D1BB315B9EE3}"/>
              </a:ext>
            </a:extLst>
          </p:cNvPr>
          <p:cNvCxnSpPr>
            <a:cxnSpLocks/>
          </p:cNvCxnSpPr>
          <p:nvPr/>
        </p:nvCxnSpPr>
        <p:spPr>
          <a:xfrm>
            <a:off x="4463716" y="1046747"/>
            <a:ext cx="0" cy="3705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9F10399-98F9-634F-AB09-192C9AD74195}"/>
              </a:ext>
            </a:extLst>
          </p:cNvPr>
          <p:cNvCxnSpPr/>
          <p:nvPr/>
        </p:nvCxnSpPr>
        <p:spPr>
          <a:xfrm>
            <a:off x="4463716" y="1046747"/>
            <a:ext cx="137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C8EBFAF-F955-3443-9917-5D0DD70E96B7}"/>
              </a:ext>
            </a:extLst>
          </p:cNvPr>
          <p:cNvCxnSpPr/>
          <p:nvPr/>
        </p:nvCxnSpPr>
        <p:spPr>
          <a:xfrm>
            <a:off x="4572000" y="1130968"/>
            <a:ext cx="0" cy="1167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BCD6B8A-844F-B945-9F74-E5A01708C160}"/>
              </a:ext>
            </a:extLst>
          </p:cNvPr>
          <p:cNvCxnSpPr/>
          <p:nvPr/>
        </p:nvCxnSpPr>
        <p:spPr>
          <a:xfrm>
            <a:off x="5702968" y="1130968"/>
            <a:ext cx="0" cy="12272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6879B18-A18D-3444-8496-CF29CE57A336}"/>
              </a:ext>
            </a:extLst>
          </p:cNvPr>
          <p:cNvCxnSpPr/>
          <p:nvPr/>
        </p:nvCxnSpPr>
        <p:spPr>
          <a:xfrm>
            <a:off x="4572000" y="1130968"/>
            <a:ext cx="11309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8662971-969D-B644-B073-A61C9B227934}"/>
              </a:ext>
            </a:extLst>
          </p:cNvPr>
          <p:cNvCxnSpPr/>
          <p:nvPr/>
        </p:nvCxnSpPr>
        <p:spPr>
          <a:xfrm>
            <a:off x="4572000" y="2346158"/>
            <a:ext cx="11309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0750BEC-2D4D-7F4F-9E01-D966A78BFDC2}"/>
              </a:ext>
            </a:extLst>
          </p:cNvPr>
          <p:cNvCxnSpPr/>
          <p:nvPr/>
        </p:nvCxnSpPr>
        <p:spPr>
          <a:xfrm>
            <a:off x="4920916" y="1239253"/>
            <a:ext cx="0" cy="12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54634BC-A1D4-2649-9FA5-B9B7A26570A1}"/>
              </a:ext>
            </a:extLst>
          </p:cNvPr>
          <p:cNvCxnSpPr/>
          <p:nvPr/>
        </p:nvCxnSpPr>
        <p:spPr>
          <a:xfrm>
            <a:off x="4572000" y="2671010"/>
            <a:ext cx="0" cy="19731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39B2327-B4C1-AF4B-8A3C-612E4797C23A}"/>
              </a:ext>
            </a:extLst>
          </p:cNvPr>
          <p:cNvCxnSpPr>
            <a:cxnSpLocks/>
          </p:cNvCxnSpPr>
          <p:nvPr/>
        </p:nvCxnSpPr>
        <p:spPr>
          <a:xfrm>
            <a:off x="5702968" y="2671010"/>
            <a:ext cx="0" cy="2081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550EA49-25DF-8D46-A0B1-472A512B24D7}"/>
              </a:ext>
            </a:extLst>
          </p:cNvPr>
          <p:cNvCxnSpPr/>
          <p:nvPr/>
        </p:nvCxnSpPr>
        <p:spPr>
          <a:xfrm>
            <a:off x="4572000" y="2671010"/>
            <a:ext cx="11309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515783F-332E-8840-B754-36242258FF40}"/>
              </a:ext>
            </a:extLst>
          </p:cNvPr>
          <p:cNvCxnSpPr/>
          <p:nvPr/>
        </p:nvCxnSpPr>
        <p:spPr>
          <a:xfrm>
            <a:off x="4572000" y="4644189"/>
            <a:ext cx="11309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CB4C56E-6D6E-5943-9415-F4CBD77942B1}"/>
              </a:ext>
            </a:extLst>
          </p:cNvPr>
          <p:cNvCxnSpPr/>
          <p:nvPr/>
        </p:nvCxnSpPr>
        <p:spPr>
          <a:xfrm>
            <a:off x="5835316" y="1034716"/>
            <a:ext cx="0" cy="3705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6609EB16-46FA-584B-B17C-5CB646AB1B62}"/>
              </a:ext>
            </a:extLst>
          </p:cNvPr>
          <p:cNvCxnSpPr/>
          <p:nvPr/>
        </p:nvCxnSpPr>
        <p:spPr>
          <a:xfrm>
            <a:off x="4463716" y="4752473"/>
            <a:ext cx="137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798671EC-C7D8-B849-B29B-4E6951C272B4}"/>
              </a:ext>
            </a:extLst>
          </p:cNvPr>
          <p:cNvCxnSpPr/>
          <p:nvPr/>
        </p:nvCxnSpPr>
        <p:spPr>
          <a:xfrm>
            <a:off x="5077327" y="2358189"/>
            <a:ext cx="0" cy="264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9DE2D8DD-736B-DA4D-988B-F53E9018BF4C}"/>
              </a:ext>
            </a:extLst>
          </p:cNvPr>
          <p:cNvCxnSpPr/>
          <p:nvPr/>
        </p:nvCxnSpPr>
        <p:spPr>
          <a:xfrm>
            <a:off x="6629400" y="1034716"/>
            <a:ext cx="0" cy="37177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58A27BB7-D5EA-EF46-A861-7DC3DB330CE0}"/>
              </a:ext>
            </a:extLst>
          </p:cNvPr>
          <p:cNvCxnSpPr/>
          <p:nvPr/>
        </p:nvCxnSpPr>
        <p:spPr>
          <a:xfrm>
            <a:off x="8141369" y="1046747"/>
            <a:ext cx="0" cy="3705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DB7EF8C-7F1B-C948-8E70-D4A939923DEE}"/>
              </a:ext>
            </a:extLst>
          </p:cNvPr>
          <p:cNvCxnSpPr/>
          <p:nvPr/>
        </p:nvCxnSpPr>
        <p:spPr>
          <a:xfrm>
            <a:off x="6629400" y="1046747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9928BC79-F9CD-B347-92A1-0C525C58E4B7}"/>
              </a:ext>
            </a:extLst>
          </p:cNvPr>
          <p:cNvCxnSpPr/>
          <p:nvPr/>
        </p:nvCxnSpPr>
        <p:spPr>
          <a:xfrm>
            <a:off x="6629400" y="4752473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12E678A-BBC7-1844-9FD9-EEBE9182F0AE}"/>
              </a:ext>
            </a:extLst>
          </p:cNvPr>
          <p:cNvCxnSpPr/>
          <p:nvPr/>
        </p:nvCxnSpPr>
        <p:spPr>
          <a:xfrm>
            <a:off x="6725653" y="1215189"/>
            <a:ext cx="0" cy="11911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B2C4AD52-F5C5-DB4E-8EEC-848231F4E771}"/>
              </a:ext>
            </a:extLst>
          </p:cNvPr>
          <p:cNvCxnSpPr/>
          <p:nvPr/>
        </p:nvCxnSpPr>
        <p:spPr>
          <a:xfrm>
            <a:off x="7952874" y="1130968"/>
            <a:ext cx="0" cy="1347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D6CA0B3B-382D-E64F-98F8-AB7F3396E997}"/>
              </a:ext>
            </a:extLst>
          </p:cNvPr>
          <p:cNvCxnSpPr/>
          <p:nvPr/>
        </p:nvCxnSpPr>
        <p:spPr>
          <a:xfrm>
            <a:off x="6725653" y="1130968"/>
            <a:ext cx="12031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06D1E8D5-7AA3-BA4A-9413-8E524E479595}"/>
              </a:ext>
            </a:extLst>
          </p:cNvPr>
          <p:cNvCxnSpPr/>
          <p:nvPr/>
        </p:nvCxnSpPr>
        <p:spPr>
          <a:xfrm>
            <a:off x="6725653" y="2406316"/>
            <a:ext cx="12272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78F8B6EF-1A6B-6446-B86D-D1C0169CE659}"/>
              </a:ext>
            </a:extLst>
          </p:cNvPr>
          <p:cNvCxnSpPr/>
          <p:nvPr/>
        </p:nvCxnSpPr>
        <p:spPr>
          <a:xfrm>
            <a:off x="6725653" y="2695073"/>
            <a:ext cx="0" cy="18528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8D6E25AF-1745-AC48-BAAE-3DC8D2020625}"/>
              </a:ext>
            </a:extLst>
          </p:cNvPr>
          <p:cNvCxnSpPr/>
          <p:nvPr/>
        </p:nvCxnSpPr>
        <p:spPr>
          <a:xfrm>
            <a:off x="7952874" y="2695073"/>
            <a:ext cx="0" cy="18528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15E2AE0E-D239-1447-BB54-1CD0C11A70DA}"/>
              </a:ext>
            </a:extLst>
          </p:cNvPr>
          <p:cNvCxnSpPr/>
          <p:nvPr/>
        </p:nvCxnSpPr>
        <p:spPr>
          <a:xfrm>
            <a:off x="6725653" y="2695073"/>
            <a:ext cx="12031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4C575DF7-0945-A843-B417-EC13869BA489}"/>
              </a:ext>
            </a:extLst>
          </p:cNvPr>
          <p:cNvCxnSpPr/>
          <p:nvPr/>
        </p:nvCxnSpPr>
        <p:spPr>
          <a:xfrm>
            <a:off x="6725653" y="4620125"/>
            <a:ext cx="12031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E7700479-189D-9E40-BA5F-F75B37753915}"/>
              </a:ext>
            </a:extLst>
          </p:cNvPr>
          <p:cNvCxnSpPr/>
          <p:nvPr/>
        </p:nvCxnSpPr>
        <p:spPr>
          <a:xfrm>
            <a:off x="7291137" y="2406316"/>
            <a:ext cx="0" cy="2887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08B6F27-9659-5342-8A53-F4004F45F74D}"/>
              </a:ext>
            </a:extLst>
          </p:cNvPr>
          <p:cNvCxnSpPr>
            <a:cxnSpLocks/>
          </p:cNvCxnSpPr>
          <p:nvPr/>
        </p:nvCxnSpPr>
        <p:spPr>
          <a:xfrm>
            <a:off x="9119937" y="1130968"/>
            <a:ext cx="0" cy="36215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580E88E3-1FC5-E14E-8468-9A5EB3B130E2}"/>
              </a:ext>
            </a:extLst>
          </p:cNvPr>
          <p:cNvCxnSpPr/>
          <p:nvPr/>
        </p:nvCxnSpPr>
        <p:spPr>
          <a:xfrm>
            <a:off x="10996863" y="1046747"/>
            <a:ext cx="0" cy="3705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27E64E58-A05A-0F45-8932-E5F08B865B55}"/>
              </a:ext>
            </a:extLst>
          </p:cNvPr>
          <p:cNvCxnSpPr/>
          <p:nvPr/>
        </p:nvCxnSpPr>
        <p:spPr>
          <a:xfrm>
            <a:off x="9119937" y="1130968"/>
            <a:ext cx="18769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23AC4940-063D-514B-B79D-F7FE8C52DC32}"/>
              </a:ext>
            </a:extLst>
          </p:cNvPr>
          <p:cNvCxnSpPr/>
          <p:nvPr/>
        </p:nvCxnSpPr>
        <p:spPr>
          <a:xfrm>
            <a:off x="9119937" y="4752473"/>
            <a:ext cx="18769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A8F32356-9DEE-154D-93B8-CB7006164729}"/>
              </a:ext>
            </a:extLst>
          </p:cNvPr>
          <p:cNvCxnSpPr/>
          <p:nvPr/>
        </p:nvCxnSpPr>
        <p:spPr>
          <a:xfrm>
            <a:off x="9324474" y="1251284"/>
            <a:ext cx="0" cy="12272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7FE365D0-BD58-DD48-8037-3D4807E66EEE}"/>
              </a:ext>
            </a:extLst>
          </p:cNvPr>
          <p:cNvCxnSpPr/>
          <p:nvPr/>
        </p:nvCxnSpPr>
        <p:spPr>
          <a:xfrm>
            <a:off x="10828421" y="1239253"/>
            <a:ext cx="0" cy="1239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1C4A4B1E-D3C5-B744-842A-3FA12272BF83}"/>
              </a:ext>
            </a:extLst>
          </p:cNvPr>
          <p:cNvCxnSpPr/>
          <p:nvPr/>
        </p:nvCxnSpPr>
        <p:spPr>
          <a:xfrm>
            <a:off x="9324474" y="1251284"/>
            <a:ext cx="15761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629FCD68-CA1D-1D44-91D7-C719EBCAF4D6}"/>
              </a:ext>
            </a:extLst>
          </p:cNvPr>
          <p:cNvCxnSpPr/>
          <p:nvPr/>
        </p:nvCxnSpPr>
        <p:spPr>
          <a:xfrm>
            <a:off x="9324474" y="2478505"/>
            <a:ext cx="15039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B83FF24E-20D3-8E48-9935-2ED86BB779BD}"/>
              </a:ext>
            </a:extLst>
          </p:cNvPr>
          <p:cNvCxnSpPr/>
          <p:nvPr/>
        </p:nvCxnSpPr>
        <p:spPr>
          <a:xfrm>
            <a:off x="9324474" y="2815390"/>
            <a:ext cx="0" cy="1828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2C3248B-8AFB-5F40-9F03-303631D726DC}"/>
              </a:ext>
            </a:extLst>
          </p:cNvPr>
          <p:cNvCxnSpPr/>
          <p:nvPr/>
        </p:nvCxnSpPr>
        <p:spPr>
          <a:xfrm>
            <a:off x="10828421" y="2779295"/>
            <a:ext cx="0" cy="18648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7BA10B18-256D-BB4C-9E59-D5519DEF3677}"/>
              </a:ext>
            </a:extLst>
          </p:cNvPr>
          <p:cNvCxnSpPr/>
          <p:nvPr/>
        </p:nvCxnSpPr>
        <p:spPr>
          <a:xfrm>
            <a:off x="9324474" y="2815390"/>
            <a:ext cx="15039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A98177C6-7456-E540-A50D-F227CEA62AAB}"/>
              </a:ext>
            </a:extLst>
          </p:cNvPr>
          <p:cNvCxnSpPr/>
          <p:nvPr/>
        </p:nvCxnSpPr>
        <p:spPr>
          <a:xfrm>
            <a:off x="9324474" y="4620125"/>
            <a:ext cx="1540042" cy="24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DCB141C8-E3E8-1C49-9988-EB292A221B3F}"/>
              </a:ext>
            </a:extLst>
          </p:cNvPr>
          <p:cNvCxnSpPr/>
          <p:nvPr/>
        </p:nvCxnSpPr>
        <p:spPr>
          <a:xfrm>
            <a:off x="10058400" y="2478505"/>
            <a:ext cx="0" cy="3368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4715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24E70-A143-CC4D-9334-E84CC826C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6884"/>
            <a:ext cx="10515600" cy="709863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development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54C5A-EDEC-D547-8CAF-CDC66CA6D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3789"/>
            <a:ext cx="10515600" cy="4733174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Like many other DSMs, during its history </a:t>
            </a:r>
            <a:r>
              <a:rPr lang="en-FR" i="1" dirty="0">
                <a:solidFill>
                  <a:srgbClr val="002060"/>
                </a:solidFill>
              </a:rPr>
              <a:t>but</a:t>
            </a:r>
            <a:r>
              <a:rPr lang="en-FR" dirty="0">
                <a:solidFill>
                  <a:srgbClr val="002060"/>
                </a:solidFill>
              </a:rPr>
              <a:t> has intersected with several other constructional domains. </a:t>
            </a:r>
          </a:p>
          <a:p>
            <a:r>
              <a:rPr lang="en-FR" dirty="0">
                <a:solidFill>
                  <a:srgbClr val="002060"/>
                </a:solidFill>
              </a:rPr>
              <a:t>The domains include: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- Spatial.Schema (‘outside NP’)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- ScalarExclusion.Schema (‘except NP’, i.e. ‘NP is outside of a set’)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- ContrastiveConnector.Schema (pragmatically roughly equivalent to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 </a:t>
            </a:r>
            <a:r>
              <a:rPr lang="en-FR" i="1" dirty="0">
                <a:solidFill>
                  <a:srgbClr val="002060"/>
                </a:solidFill>
              </a:rPr>
              <a:t>nevertheless</a:t>
            </a:r>
            <a:r>
              <a:rPr lang="en-FR" dirty="0">
                <a:solidFill>
                  <a:srgbClr val="002060"/>
                </a:solidFill>
              </a:rPr>
              <a:t>; currently the main use)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- ElaborativeConnector.Schema (pragmatically roughly equivalent to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 </a:t>
            </a:r>
            <a:r>
              <a:rPr lang="en-FR" i="1" dirty="0">
                <a:solidFill>
                  <a:srgbClr val="002060"/>
                </a:solidFill>
              </a:rPr>
              <a:t>and</a:t>
            </a:r>
            <a:r>
              <a:rPr lang="en-FR" dirty="0">
                <a:solidFill>
                  <a:srgbClr val="002060"/>
                </a:solidFill>
              </a:rPr>
              <a:t>;</a:t>
            </a:r>
            <a:r>
              <a:rPr lang="en-FR" i="1" dirty="0">
                <a:solidFill>
                  <a:srgbClr val="002060"/>
                </a:solidFill>
              </a:rPr>
              <a:t> </a:t>
            </a:r>
            <a:r>
              <a:rPr lang="en-FR" dirty="0">
                <a:solidFill>
                  <a:srgbClr val="002060"/>
                </a:solidFill>
              </a:rPr>
              <a:t>used mainly in conversation)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E118C8-F8B3-034B-A11D-8990657AF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01ACB-D909-1E4F-B9A1-A8DB2ABB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13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3571806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E298A-BCCE-B84A-902E-A6405F2B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1F4808-220C-7647-8B1F-59F65869C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14</a:t>
            </a:fld>
            <a:endParaRPr lang="en-FR"/>
          </a:p>
        </p:txBody>
      </p:sp>
      <p:graphicFrame>
        <p:nvGraphicFramePr>
          <p:cNvPr id="15" name="Table 15">
            <a:extLst>
              <a:ext uri="{FF2B5EF4-FFF2-40B4-BE49-F238E27FC236}">
                <a16:creationId xmlns:a16="http://schemas.microsoft.com/office/drawing/2014/main" id="{6FF6D658-84E2-2042-9F1E-1B1D188DD8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427156"/>
              </p:ext>
            </p:extLst>
          </p:nvPr>
        </p:nvGraphicFramePr>
        <p:xfrm>
          <a:off x="838200" y="1835784"/>
          <a:ext cx="1051560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4043763038"/>
                    </a:ext>
                  </a:extLst>
                </a:gridCol>
                <a:gridCol w="2063817">
                  <a:extLst>
                    <a:ext uri="{9D8B030D-6E8A-4147-A177-3AD203B41FA5}">
                      <a16:colId xmlns:a16="http://schemas.microsoft.com/office/drawing/2014/main" val="2349594068"/>
                    </a:ext>
                  </a:extLst>
                </a:gridCol>
                <a:gridCol w="2142423">
                  <a:extLst>
                    <a:ext uri="{9D8B030D-6E8A-4147-A177-3AD203B41FA5}">
                      <a16:colId xmlns:a16="http://schemas.microsoft.com/office/drawing/2014/main" val="217160582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16837215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948576808"/>
                    </a:ext>
                  </a:extLst>
                </a:gridCol>
              </a:tblGrid>
              <a:tr h="558310">
                <a:tc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Spatial.Schema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ScalarExclusion.</a:t>
                      </a:r>
                    </a:p>
                    <a:p>
                      <a:r>
                        <a:rPr lang="en-FR" dirty="0"/>
                        <a:t>              Schema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ContrastiveConn.</a:t>
                      </a:r>
                    </a:p>
                    <a:p>
                      <a:r>
                        <a:rPr lang="en-FR" dirty="0"/>
                        <a:t>                 Schema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ElaborativeConn.</a:t>
                      </a:r>
                    </a:p>
                    <a:p>
                      <a:r>
                        <a:rPr lang="en-FR" dirty="0"/>
                        <a:t>                 Schema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628435"/>
                  </a:ext>
                </a:extLst>
              </a:tr>
              <a:tr h="323465">
                <a:tc>
                  <a:txBody>
                    <a:bodyPr/>
                    <a:lstStyle/>
                    <a:p>
                      <a:r>
                        <a:rPr lang="en-FR" dirty="0"/>
                        <a:t>OE (c650-1100)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</a:t>
                      </a:r>
                      <a:r>
                        <a:rPr lang="en-FR" dirty="0"/>
                        <a:t>utan ‘outside’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</a:t>
                      </a:r>
                      <a:r>
                        <a:rPr lang="en-FR" dirty="0"/>
                        <a:t>utan ‘except’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eac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46416"/>
                  </a:ext>
                </a:extLst>
              </a:tr>
              <a:tr h="323465">
                <a:tc>
                  <a:txBody>
                    <a:bodyPr/>
                    <a:lstStyle/>
                    <a:p>
                      <a:r>
                        <a:rPr lang="en-FR" dirty="0"/>
                        <a:t>ME (c1100-1500)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</a:t>
                      </a:r>
                      <a:r>
                        <a:rPr lang="en-FR" dirty="0"/>
                        <a:t>utan ‘outside’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</a:t>
                      </a:r>
                      <a:r>
                        <a:rPr lang="en-FR" dirty="0"/>
                        <a:t>ut ‘except’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  <a:r>
                        <a:rPr lang="en-FR" dirty="0"/>
                        <a:t>c, but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</a:t>
                      </a:r>
                      <a:r>
                        <a:rPr lang="en-FR" dirty="0"/>
                        <a:t>ac, 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9606309"/>
                  </a:ext>
                </a:extLst>
              </a:tr>
              <a:tr h="558310">
                <a:tc>
                  <a:txBody>
                    <a:bodyPr/>
                    <a:lstStyle/>
                    <a:p>
                      <a:r>
                        <a:rPr lang="en-FR" dirty="0"/>
                        <a:t>EModE (c1500-1700)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</a:t>
                      </a:r>
                      <a:r>
                        <a:rPr lang="en-FR" dirty="0"/>
                        <a:t>utside (of)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</a:t>
                      </a:r>
                      <a:r>
                        <a:rPr lang="en-FR" dirty="0"/>
                        <a:t>ut ‘except’</a:t>
                      </a:r>
                    </a:p>
                    <a:p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but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8809473"/>
                  </a:ext>
                </a:extLst>
              </a:tr>
              <a:tr h="558310">
                <a:tc>
                  <a:txBody>
                    <a:bodyPr/>
                    <a:lstStyle/>
                    <a:p>
                      <a:r>
                        <a:rPr lang="en-FR" dirty="0"/>
                        <a:t>ModE (c1700-present)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</a:t>
                      </a:r>
                      <a:r>
                        <a:rPr lang="en-FR" dirty="0"/>
                        <a:t>utside (of)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except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but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  <a:r>
                        <a:rPr lang="en-FR" dirty="0"/>
                        <a:t>nd, but (in conv)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0164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6183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C62D0-03ED-B647-8025-49FA87D22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5528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development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D4EA2-B02E-574C-B82F-6D9952E1DC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3316"/>
            <a:ext cx="10515600" cy="4913647"/>
          </a:xfrm>
        </p:spPr>
        <p:txBody>
          <a:bodyPr>
            <a:normAutofit lnSpcReduction="10000"/>
          </a:bodyPr>
          <a:lstStyle/>
          <a:p>
            <a:r>
              <a:rPr lang="en-FR" dirty="0">
                <a:solidFill>
                  <a:srgbClr val="002060"/>
                </a:solidFill>
              </a:rPr>
              <a:t>The table exemplifies the idea of links among networks in constructional space. This idea will be further discussed in the last lecture. </a:t>
            </a:r>
          </a:p>
          <a:p>
            <a:r>
              <a:rPr lang="en-FR" dirty="0">
                <a:solidFill>
                  <a:srgbClr val="002060"/>
                </a:solidFill>
              </a:rPr>
              <a:t>As a generalization, all constructional developments are linked to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other constructional networks in the constructicon.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But the range of the network is constrained, e.g. no DSM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development is directly linked to ditransitive or passive networks.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DSMs are linked to other DSM constructions, and historically to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spatial, temporal, and manner schemas. </a:t>
            </a:r>
          </a:p>
          <a:p>
            <a:r>
              <a:rPr lang="en-FR" dirty="0">
                <a:solidFill>
                  <a:srgbClr val="002060"/>
                </a:solidFill>
              </a:rPr>
              <a:t>Note this is not something one thinks much abo</a:t>
            </a:r>
            <a:r>
              <a:rPr lang="en-GB" dirty="0" err="1">
                <a:solidFill>
                  <a:srgbClr val="002060"/>
                </a:solidFill>
              </a:rPr>
              <a:t>ut</a:t>
            </a:r>
            <a:r>
              <a:rPr lang="en-FR" dirty="0">
                <a:solidFill>
                  <a:srgbClr val="002060"/>
                </a:solidFill>
              </a:rPr>
              <a:t> when doing work on Gxn.</a:t>
            </a:r>
          </a:p>
          <a:p>
            <a:endParaRPr lang="en-FR" dirty="0"/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BF7A73-3C7F-C24B-9CC6-FE4AAB445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81BBA-96E1-8F46-A1A3-61388A64C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15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364937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C4E32-09A9-A841-B2C4-06E6033D6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8373C-872D-9C4F-BDE8-27AB705798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FR" sz="4000" dirty="0">
                <a:solidFill>
                  <a:srgbClr val="002060"/>
                </a:solidFill>
              </a:rPr>
              <a:t>In PDE </a:t>
            </a:r>
            <a:r>
              <a:rPr lang="en-FR" sz="4000" i="1" dirty="0">
                <a:solidFill>
                  <a:srgbClr val="002060"/>
                </a:solidFill>
              </a:rPr>
              <a:t>instead</a:t>
            </a:r>
            <a:r>
              <a:rPr lang="en-FR" sz="4000" dirty="0">
                <a:solidFill>
                  <a:srgbClr val="002060"/>
                </a:solidFill>
              </a:rPr>
              <a:t> is used as a complex preposition (</a:t>
            </a:r>
            <a:r>
              <a:rPr lang="en-FR" sz="4000" i="1" dirty="0">
                <a:solidFill>
                  <a:srgbClr val="002060"/>
                </a:solidFill>
              </a:rPr>
              <a:t>instead of X</a:t>
            </a:r>
            <a:r>
              <a:rPr lang="en-FR" sz="4000" dirty="0">
                <a:solidFill>
                  <a:srgbClr val="002060"/>
                </a:solidFill>
              </a:rPr>
              <a:t>) and</a:t>
            </a:r>
          </a:p>
          <a:p>
            <a:pPr marL="0" indent="0">
              <a:buNone/>
            </a:pPr>
            <a:r>
              <a:rPr lang="en-FR" sz="4000" dirty="0">
                <a:solidFill>
                  <a:srgbClr val="002060"/>
                </a:solidFill>
              </a:rPr>
              <a:t>   as a DSM. </a:t>
            </a:r>
          </a:p>
          <a:p>
            <a:pPr marL="0" indent="0">
              <a:buNone/>
            </a:pPr>
            <a:r>
              <a:rPr lang="en-FR" sz="4000" dirty="0">
                <a:solidFill>
                  <a:srgbClr val="002060"/>
                </a:solidFill>
              </a:rPr>
              <a:t>• There are alternative expressions for the prepositional use: </a:t>
            </a:r>
            <a:r>
              <a:rPr lang="en-FR" sz="4000" i="1" dirty="0">
                <a:solidFill>
                  <a:srgbClr val="002060"/>
                </a:solidFill>
              </a:rPr>
              <a:t>in lieu of</a:t>
            </a:r>
            <a:r>
              <a:rPr lang="en-FR" sz="4000" dirty="0">
                <a:solidFill>
                  <a:srgbClr val="002060"/>
                </a:solidFill>
              </a:rPr>
              <a:t>,</a:t>
            </a:r>
          </a:p>
          <a:p>
            <a:pPr marL="0" indent="0">
              <a:buNone/>
            </a:pPr>
            <a:r>
              <a:rPr lang="en-FR" sz="4000" dirty="0">
                <a:solidFill>
                  <a:srgbClr val="002060"/>
                </a:solidFill>
              </a:rPr>
              <a:t>   </a:t>
            </a:r>
            <a:r>
              <a:rPr lang="en-FR" sz="4000" i="1" dirty="0">
                <a:solidFill>
                  <a:srgbClr val="002060"/>
                </a:solidFill>
              </a:rPr>
              <a:t>in place of</a:t>
            </a:r>
            <a:r>
              <a:rPr lang="en-FR" sz="4000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en-FR" sz="4000" dirty="0">
                <a:solidFill>
                  <a:srgbClr val="002060"/>
                </a:solidFill>
              </a:rPr>
              <a:t>• A synonym for the DSM use is </a:t>
            </a:r>
            <a:r>
              <a:rPr lang="en-FR" sz="4000" i="1" dirty="0">
                <a:solidFill>
                  <a:srgbClr val="002060"/>
                </a:solidFill>
              </a:rPr>
              <a:t>alternatively</a:t>
            </a:r>
            <a:r>
              <a:rPr lang="en-FR" sz="4000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en-FR" sz="4000" dirty="0">
                <a:solidFill>
                  <a:srgbClr val="002060"/>
                </a:solidFill>
              </a:rPr>
              <a:t>• As a DSM, </a:t>
            </a:r>
            <a:r>
              <a:rPr lang="en-FR" sz="4000" i="1" dirty="0">
                <a:solidFill>
                  <a:srgbClr val="002060"/>
                </a:solidFill>
              </a:rPr>
              <a:t>instead</a:t>
            </a:r>
            <a:r>
              <a:rPr lang="en-FR" sz="4000" dirty="0">
                <a:solidFill>
                  <a:srgbClr val="002060"/>
                </a:solidFill>
              </a:rPr>
              <a:t> introduces a proposition D2 that is meant </a:t>
            </a:r>
          </a:p>
          <a:p>
            <a:pPr marL="0" indent="0">
              <a:buNone/>
            </a:pPr>
            <a:r>
              <a:rPr lang="en-FR" sz="4000" dirty="0">
                <a:solidFill>
                  <a:srgbClr val="002060"/>
                </a:solidFill>
              </a:rPr>
              <a:t>   conceptually to replace D1.</a:t>
            </a:r>
          </a:p>
          <a:p>
            <a:pPr marL="0" indent="0">
              <a:buNone/>
            </a:pPr>
            <a:r>
              <a:rPr lang="en-FR" sz="4000" dirty="0">
                <a:solidFill>
                  <a:srgbClr val="002060"/>
                </a:solidFill>
              </a:rPr>
              <a:t>• Its function is therefore very different from that of </a:t>
            </a:r>
            <a:r>
              <a:rPr lang="en-FR" sz="4000" i="1" dirty="0">
                <a:solidFill>
                  <a:srgbClr val="002060"/>
                </a:solidFill>
              </a:rPr>
              <a:t>but</a:t>
            </a:r>
            <a:r>
              <a:rPr lang="en-FR" sz="4000" dirty="0">
                <a:solidFill>
                  <a:srgbClr val="002060"/>
                </a:solidFill>
              </a:rPr>
              <a:t>, which is</a:t>
            </a:r>
          </a:p>
          <a:p>
            <a:pPr marL="0" indent="0">
              <a:buNone/>
            </a:pPr>
            <a:r>
              <a:rPr lang="en-FR" sz="4000" dirty="0">
                <a:solidFill>
                  <a:srgbClr val="002060"/>
                </a:solidFill>
              </a:rPr>
              <a:t>   far less pragmatically constrained.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835042-D812-9B48-AE60-4B78972A9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873BB4-186B-9F47-9588-B611BF63B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16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771518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A5450-CD92-504D-A1D5-9C6012F85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4555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0DCF1-076F-4A47-8CBC-D4175C254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7320"/>
            <a:ext cx="10515600" cy="475964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(5) a. </a:t>
            </a:r>
            <a:r>
              <a:rPr lang="en-GB" dirty="0">
                <a:solidFill>
                  <a:srgbClr val="00B050"/>
                </a:solidFill>
              </a:rPr>
              <a:t>Lacoste was pegged to follow in the footsteps of his businessman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   father. </a:t>
            </a:r>
            <a:r>
              <a:rPr lang="en-GB" b="1" dirty="0">
                <a:solidFill>
                  <a:srgbClr val="00B050"/>
                </a:solidFill>
              </a:rPr>
              <a:t>Instead,</a:t>
            </a:r>
            <a:r>
              <a:rPr lang="en-GB" dirty="0">
                <a:solidFill>
                  <a:srgbClr val="00B050"/>
                </a:solidFill>
              </a:rPr>
              <a:t> </a:t>
            </a:r>
            <a:r>
              <a:rPr lang="en-GB" b="1" dirty="0">
                <a:solidFill>
                  <a:srgbClr val="00B050"/>
                </a:solidFill>
              </a:rPr>
              <a:t>he</a:t>
            </a:r>
            <a:r>
              <a:rPr lang="en-GB" dirty="0">
                <a:solidFill>
                  <a:srgbClr val="00B050"/>
                </a:solidFill>
              </a:rPr>
              <a:t> found himself attracted to the game of tennis. 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  </a:t>
            </a:r>
            <a:r>
              <a:rPr lang="en-GB" sz="2400" dirty="0">
                <a:solidFill>
                  <a:srgbClr val="00B050"/>
                </a:solidFill>
              </a:rPr>
              <a:t> (2012 </a:t>
            </a:r>
            <a:r>
              <a:rPr lang="en-GB" sz="2400" i="1" dirty="0">
                <a:solidFill>
                  <a:srgbClr val="00B050"/>
                </a:solidFill>
              </a:rPr>
              <a:t>Tale of two tennis shirts </a:t>
            </a:r>
            <a:r>
              <a:rPr lang="en-GB" sz="2400" dirty="0">
                <a:solidFill>
                  <a:srgbClr val="00B050"/>
                </a:solidFill>
              </a:rPr>
              <a:t>[COCA BLOG])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b. This time, though, she didn't allow me to fall asleep again. 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B050"/>
                </a:solidFill>
              </a:rPr>
              <a:t>           Instead,</a:t>
            </a:r>
            <a:r>
              <a:rPr lang="en-GB" dirty="0">
                <a:solidFill>
                  <a:srgbClr val="00B050"/>
                </a:solidFill>
              </a:rPr>
              <a:t> </a:t>
            </a:r>
            <a:r>
              <a:rPr lang="en-GB" b="1" dirty="0">
                <a:solidFill>
                  <a:srgbClr val="00B050"/>
                </a:solidFill>
              </a:rPr>
              <a:t>she</a:t>
            </a:r>
            <a:r>
              <a:rPr lang="en-GB" dirty="0">
                <a:solidFill>
                  <a:srgbClr val="00B050"/>
                </a:solidFill>
              </a:rPr>
              <a:t> stood me upright beside the bed and switched on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    the overhead light.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B050"/>
                </a:solidFill>
              </a:rPr>
              <a:t>             (1990 Bank, </a:t>
            </a:r>
            <a:r>
              <a:rPr lang="en-GB" sz="2400" i="1" dirty="0">
                <a:solidFill>
                  <a:srgbClr val="00B050"/>
                </a:solidFill>
              </a:rPr>
              <a:t>The virgin of Polish Hill </a:t>
            </a:r>
            <a:r>
              <a:rPr lang="en-GB" sz="2400" dirty="0">
                <a:solidFill>
                  <a:srgbClr val="00B050"/>
                </a:solidFill>
              </a:rPr>
              <a:t>[COCA])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One could use </a:t>
            </a:r>
            <a:r>
              <a:rPr lang="en-FR" i="1" dirty="0">
                <a:solidFill>
                  <a:srgbClr val="002060"/>
                </a:solidFill>
              </a:rPr>
              <a:t>but</a:t>
            </a:r>
            <a:r>
              <a:rPr lang="en-FR" dirty="0">
                <a:solidFill>
                  <a:srgbClr val="002060"/>
                </a:solidFill>
              </a:rPr>
              <a:t>, but </a:t>
            </a:r>
            <a:r>
              <a:rPr lang="en-FR" i="1" dirty="0">
                <a:solidFill>
                  <a:srgbClr val="002060"/>
                </a:solidFill>
              </a:rPr>
              <a:t>instead</a:t>
            </a:r>
            <a:r>
              <a:rPr lang="en-FR" dirty="0">
                <a:solidFill>
                  <a:srgbClr val="002060"/>
                </a:solidFill>
              </a:rPr>
              <a:t> highlights that one thing Y is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done rather than the most recently mentioned X. </a:t>
            </a:r>
            <a:r>
              <a:rPr lang="en-FR" i="1" dirty="0">
                <a:solidFill>
                  <a:srgbClr val="002060"/>
                </a:solidFill>
              </a:rPr>
              <a:t>But</a:t>
            </a:r>
            <a:r>
              <a:rPr lang="en-FR" dirty="0">
                <a:solidFill>
                  <a:srgbClr val="002060"/>
                </a:solidFill>
              </a:rPr>
              <a:t> would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be understood to contrast with </a:t>
            </a:r>
            <a:r>
              <a:rPr lang="en-FR" i="1" dirty="0">
                <a:solidFill>
                  <a:srgbClr val="002060"/>
                </a:solidFill>
              </a:rPr>
              <a:t>pegged, allow</a:t>
            </a:r>
            <a:r>
              <a:rPr lang="en-FR" dirty="0">
                <a:solidFill>
                  <a:srgbClr val="002060"/>
                </a:solidFill>
              </a:rPr>
              <a:t> (</a:t>
            </a:r>
            <a:r>
              <a:rPr lang="en-GB" dirty="0" err="1">
                <a:solidFill>
                  <a:srgbClr val="002060"/>
                </a:solidFill>
              </a:rPr>
              <a:t>wh</a:t>
            </a:r>
            <a:r>
              <a:rPr lang="en-FR" dirty="0">
                <a:solidFill>
                  <a:srgbClr val="002060"/>
                </a:solidFill>
              </a:rPr>
              <a:t>ich would be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odd in (5b)), not with </a:t>
            </a:r>
            <a:r>
              <a:rPr lang="en-FR" i="1" dirty="0">
                <a:solidFill>
                  <a:srgbClr val="002060"/>
                </a:solidFill>
              </a:rPr>
              <a:t>follow</a:t>
            </a:r>
            <a:r>
              <a:rPr lang="en-FR" dirty="0">
                <a:solidFill>
                  <a:srgbClr val="002060"/>
                </a:solidFill>
              </a:rPr>
              <a:t> and </a:t>
            </a:r>
            <a:r>
              <a:rPr lang="en-FR" i="1" dirty="0">
                <a:solidFill>
                  <a:srgbClr val="002060"/>
                </a:solidFill>
              </a:rPr>
              <a:t>fall asleep.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E06A18-2CF5-014D-9E9E-1B13A494D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4173CC-0F59-1B40-BFE0-0C9E72919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17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466730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A4182-6D5E-2745-82C1-65354D5F3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54DA5-03F9-5B42-9323-DE30DDCC21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The original meaning of </a:t>
            </a:r>
            <a:r>
              <a:rPr lang="en-FR" i="1" dirty="0">
                <a:solidFill>
                  <a:srgbClr val="002060"/>
                </a:solidFill>
              </a:rPr>
              <a:t>instead</a:t>
            </a:r>
            <a:r>
              <a:rPr lang="en-FR" dirty="0">
                <a:solidFill>
                  <a:srgbClr val="002060"/>
                </a:solidFill>
              </a:rPr>
              <a:t> persists in its modern DSM use and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constrains how it is understood.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In Old English </a:t>
            </a:r>
            <a:r>
              <a:rPr lang="en-FR" i="1" dirty="0">
                <a:solidFill>
                  <a:srgbClr val="002060"/>
                </a:solidFill>
              </a:rPr>
              <a:t>in stede NPGen </a:t>
            </a:r>
            <a:r>
              <a:rPr lang="en-FR" dirty="0">
                <a:solidFill>
                  <a:srgbClr val="002060"/>
                </a:solidFill>
              </a:rPr>
              <a:t>meant ‘in place of NP’.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This ‘place’ meaning survives in </a:t>
            </a:r>
            <a:r>
              <a:rPr lang="en-FR" i="1" dirty="0">
                <a:solidFill>
                  <a:srgbClr val="002060"/>
                </a:solidFill>
              </a:rPr>
              <a:t>homestead, </a:t>
            </a:r>
            <a:r>
              <a:rPr lang="en-FR" dirty="0">
                <a:solidFill>
                  <a:srgbClr val="002060"/>
                </a:solidFill>
              </a:rPr>
              <a:t>but is not used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otherwise.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In both OE and ME, the complement NP was usually a concrete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object </a:t>
            </a:r>
            <a:r>
              <a:rPr lang="en-FR" dirty="0"/>
              <a:t>(1300 </a:t>
            </a:r>
            <a:r>
              <a:rPr lang="en-FR" dirty="0">
                <a:solidFill>
                  <a:srgbClr val="00B050"/>
                </a:solidFill>
              </a:rPr>
              <a:t>in stude of his gurdel </a:t>
            </a:r>
            <a:r>
              <a:rPr lang="en-FR" dirty="0">
                <a:solidFill>
                  <a:srgbClr val="002060"/>
                </a:solidFill>
              </a:rPr>
              <a:t>‘instead of his girdle’).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ABE3A4-859C-344D-A451-5253AC950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4C3BDF-2612-9C49-B727-FD9063D14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18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359324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98156-863F-244A-9FF3-09EA0BD70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Instead</a:t>
            </a:r>
            <a:endParaRPr lang="en-F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8346F-CB2A-FD48-AD61-CF27ED42E2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But some prepositional uses appear in topicalized position and refer to abstract verbal actions (the NP is a gerund):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(6) </a:t>
            </a:r>
            <a:r>
              <a:rPr lang="en-GB" dirty="0" err="1">
                <a:solidFill>
                  <a:srgbClr val="00B050"/>
                </a:solidFill>
              </a:rPr>
              <a:t>Ther</a:t>
            </a:r>
            <a:r>
              <a:rPr lang="en-GB" dirty="0">
                <a:solidFill>
                  <a:srgbClr val="00B050"/>
                </a:solidFill>
              </a:rPr>
              <a:t> fore </a:t>
            </a:r>
            <a:r>
              <a:rPr lang="en-GB" b="1" dirty="0">
                <a:solidFill>
                  <a:srgbClr val="00B050"/>
                </a:solidFill>
              </a:rPr>
              <a:t>in </a:t>
            </a:r>
            <a:r>
              <a:rPr lang="en-GB" b="1" dirty="0" err="1">
                <a:solidFill>
                  <a:srgbClr val="00B050"/>
                </a:solidFill>
              </a:rPr>
              <a:t>stede</a:t>
            </a:r>
            <a:r>
              <a:rPr lang="en-GB" b="1" dirty="0">
                <a:solidFill>
                  <a:srgbClr val="00B050"/>
                </a:solidFill>
              </a:rPr>
              <a:t> of </a:t>
            </a:r>
            <a:r>
              <a:rPr lang="en-GB" dirty="0" err="1">
                <a:solidFill>
                  <a:srgbClr val="00B050"/>
                </a:solidFill>
              </a:rPr>
              <a:t>wepynge</a:t>
            </a:r>
            <a:r>
              <a:rPr lang="en-GB" dirty="0">
                <a:solidFill>
                  <a:srgbClr val="00B050"/>
                </a:solidFill>
              </a:rPr>
              <a:t> and </a:t>
            </a:r>
            <a:r>
              <a:rPr lang="en-GB" dirty="0" err="1">
                <a:solidFill>
                  <a:srgbClr val="00B050"/>
                </a:solidFill>
              </a:rPr>
              <a:t>preyeres</a:t>
            </a:r>
            <a:r>
              <a:rPr lang="en-GB" dirty="0">
                <a:solidFill>
                  <a:srgbClr val="00B050"/>
                </a:solidFill>
              </a:rPr>
              <a:t>, Men </a:t>
            </a:r>
            <a:r>
              <a:rPr lang="en-GB" dirty="0" err="1">
                <a:solidFill>
                  <a:srgbClr val="00B050"/>
                </a:solidFill>
              </a:rPr>
              <a:t>moote</a:t>
            </a:r>
            <a:r>
              <a:rPr lang="en-GB" dirty="0">
                <a:solidFill>
                  <a:srgbClr val="00B050"/>
                </a:solidFill>
              </a:rPr>
              <a:t> 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therefore in stead of weeping and  prayers,    men should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</a:t>
            </a:r>
            <a:r>
              <a:rPr lang="en-GB" dirty="0" err="1">
                <a:solidFill>
                  <a:srgbClr val="00B050"/>
                </a:solidFill>
              </a:rPr>
              <a:t>yeue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siluer</a:t>
            </a:r>
            <a:r>
              <a:rPr lang="en-GB" dirty="0">
                <a:solidFill>
                  <a:srgbClr val="00B050"/>
                </a:solidFill>
              </a:rPr>
              <a:t> to the </a:t>
            </a:r>
            <a:r>
              <a:rPr lang="en-GB" dirty="0" err="1">
                <a:solidFill>
                  <a:srgbClr val="00B050"/>
                </a:solidFill>
              </a:rPr>
              <a:t>poure</a:t>
            </a:r>
            <a:r>
              <a:rPr lang="en-GB" dirty="0">
                <a:solidFill>
                  <a:srgbClr val="00B050"/>
                </a:solidFill>
              </a:rPr>
              <a:t> freres.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give silver   to the poor   friars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B050"/>
                </a:solidFill>
              </a:rPr>
              <a:t>       (c1387-95 Chaucer, </a:t>
            </a:r>
            <a:r>
              <a:rPr lang="en-GB" sz="2400" i="1" dirty="0">
                <a:solidFill>
                  <a:srgbClr val="00B050"/>
                </a:solidFill>
              </a:rPr>
              <a:t>Canterbury Tales, </a:t>
            </a:r>
            <a:r>
              <a:rPr lang="en-GB" sz="2400" i="1" dirty="0" err="1">
                <a:solidFill>
                  <a:srgbClr val="00B050"/>
                </a:solidFill>
              </a:rPr>
              <a:t>Prol</a:t>
            </a:r>
            <a:r>
              <a:rPr lang="en-GB" sz="2400" i="1" dirty="0">
                <a:solidFill>
                  <a:srgbClr val="00B050"/>
                </a:solidFill>
              </a:rPr>
              <a:t>. </a:t>
            </a:r>
            <a:r>
              <a:rPr lang="en-GB" sz="2400" dirty="0">
                <a:solidFill>
                  <a:srgbClr val="00B050"/>
                </a:solidFill>
              </a:rPr>
              <a:t>(Manly-Rickert) [MED])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84419A-DEE2-6C44-BF00-D810C9E2F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B0C236-6973-554E-AFD8-691EACF04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19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270357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22226-A3E2-FB45-8E08-B46BCDC53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2412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48632-11EF-484F-B9D0-E7EADE05BA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6137"/>
            <a:ext cx="10515600" cy="4600826"/>
          </a:xfrm>
        </p:spPr>
        <p:txBody>
          <a:bodyPr/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7A Contrastives: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    </a:t>
            </a:r>
            <a:r>
              <a:rPr lang="en-FR" i="1" dirty="0">
                <a:solidFill>
                  <a:srgbClr val="002060"/>
                </a:solidFill>
              </a:rPr>
              <a:t>but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</a:rPr>
              <a:t>          instead</a:t>
            </a:r>
          </a:p>
          <a:p>
            <a:pPr marL="0" indent="0">
              <a:buNone/>
            </a:pPr>
            <a:endParaRPr lang="en-FR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7B Contrastives: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</a:rPr>
              <a:t>         all the same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</a:rPr>
              <a:t>         anyway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</a:rPr>
              <a:t>         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1B9479-A266-B04E-83EA-5C8F1B4EB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91192-BC56-294F-9F6F-0ACFB8BCA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9489764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A3DC6-6C61-9C4B-B647-33EECE019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Instead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611C07-E72B-4C4A-B388-2DB0B257B0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There are only a few exs. of DSM </a:t>
            </a:r>
            <a:r>
              <a:rPr lang="en-FR" i="1" dirty="0">
                <a:solidFill>
                  <a:srgbClr val="002060"/>
                </a:solidFill>
              </a:rPr>
              <a:t>instead</a:t>
            </a:r>
            <a:r>
              <a:rPr lang="en-FR" dirty="0">
                <a:solidFill>
                  <a:srgbClr val="002060"/>
                </a:solidFill>
              </a:rPr>
              <a:t> in EEBO. Among them: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(7) </a:t>
            </a:r>
            <a:r>
              <a:rPr lang="en-GB" dirty="0">
                <a:solidFill>
                  <a:srgbClr val="00B050"/>
                </a:solidFill>
              </a:rPr>
              <a:t>this, he saith, he believes, and this he knows we deny, and 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therefore had reason to expect some proof of it: but </a:t>
            </a:r>
            <a:r>
              <a:rPr lang="en-GB" i="1" dirty="0">
                <a:solidFill>
                  <a:srgbClr val="00B050"/>
                </a:solidFill>
              </a:rPr>
              <a:t>instead</a:t>
            </a:r>
            <a:r>
              <a:rPr lang="en-GB" dirty="0">
                <a:solidFill>
                  <a:srgbClr val="00B050"/>
                </a:solidFill>
              </a:rPr>
              <a:t>,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he  tells us how they look on themselves as obliged to …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    (1686 Stillingfleet, </a:t>
            </a:r>
            <a:r>
              <a:rPr lang="en-FR" sz="2400" i="1" dirty="0">
                <a:solidFill>
                  <a:srgbClr val="00B050"/>
                </a:solidFill>
              </a:rPr>
              <a:t>Doctrine and practices of the Church </a:t>
            </a:r>
            <a:r>
              <a:rPr lang="en-FR" sz="2400" dirty="0">
                <a:solidFill>
                  <a:srgbClr val="00B050"/>
                </a:solidFill>
              </a:rPr>
              <a:t>[EEBO])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F9A6CC-0930-FA45-8E43-EE94D3705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E3BB3-BCE1-484C-81F3-8F07E2363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20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284288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47BC3-DEAD-4442-8CBA-DE55DC4B5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99D44-6D5B-B049-848D-1F516F2E5A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FR" i="1" dirty="0">
                <a:solidFill>
                  <a:srgbClr val="002060"/>
                </a:solidFill>
              </a:rPr>
              <a:t>Instead </a:t>
            </a:r>
            <a:r>
              <a:rPr lang="en-FR" dirty="0">
                <a:solidFill>
                  <a:srgbClr val="002060"/>
                </a:solidFill>
              </a:rPr>
              <a:t>appears to have become entrenched as a DSM in the mid 19thC, based on evidence from COHA: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(8)  </a:t>
            </a:r>
            <a:r>
              <a:rPr lang="en-GB" dirty="0">
                <a:solidFill>
                  <a:srgbClr val="00B050"/>
                </a:solidFill>
              </a:rPr>
              <a:t>He will have no splendid palace, no magnificent cathedral, no snug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diocese, no princely income; </a:t>
            </a:r>
            <a:r>
              <a:rPr lang="en-GB" b="1" dirty="0">
                <a:solidFill>
                  <a:srgbClr val="00B050"/>
                </a:solidFill>
              </a:rPr>
              <a:t>but, instead</a:t>
            </a:r>
            <a:r>
              <a:rPr lang="en-GB" dirty="0">
                <a:solidFill>
                  <a:srgbClr val="00B050"/>
                </a:solidFill>
              </a:rPr>
              <a:t>, he will preach in school-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houses, 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(1862 </a:t>
            </a:r>
            <a:r>
              <a:rPr lang="en-GB" i="1" dirty="0">
                <a:solidFill>
                  <a:srgbClr val="00B050"/>
                </a:solidFill>
              </a:rPr>
              <a:t>Methodist clerical biography </a:t>
            </a:r>
            <a:r>
              <a:rPr lang="en-GB" dirty="0">
                <a:solidFill>
                  <a:srgbClr val="00B050"/>
                </a:solidFill>
              </a:rPr>
              <a:t>(COHA)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However, it is not very frequent: compare 44,309 </a:t>
            </a:r>
            <a:r>
              <a:rPr lang="en-FR" i="1" dirty="0">
                <a:solidFill>
                  <a:srgbClr val="002060"/>
                </a:solidFill>
              </a:rPr>
              <a:t>instead,</a:t>
            </a:r>
            <a:r>
              <a:rPr lang="en-FR" dirty="0">
                <a:solidFill>
                  <a:srgbClr val="002060"/>
                </a:solidFill>
              </a:rPr>
              <a:t> (includes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some prepositional uses) with over 4 million raw hits of </a:t>
            </a:r>
            <a:r>
              <a:rPr lang="en-FR" i="1" dirty="0">
                <a:solidFill>
                  <a:srgbClr val="002060"/>
                </a:solidFill>
              </a:rPr>
              <a:t>but </a:t>
            </a:r>
            <a:r>
              <a:rPr lang="en-FR" dirty="0">
                <a:solidFill>
                  <a:srgbClr val="002060"/>
                </a:solidFill>
              </a:rPr>
              <a:t>(includes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coordination uses)).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It is not multifunctional.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CDD2E0-9340-444E-A1F2-872363E20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FD3D79-0439-654C-8CB1-3A7253DA0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21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502839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94FF3-5B55-AB41-BD62-755738874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 and instead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7935F-137C-674C-921D-53904CDAA0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i="1" dirty="0">
                <a:solidFill>
                  <a:srgbClr val="002060"/>
                </a:solidFill>
              </a:rPr>
              <a:t>But</a:t>
            </a:r>
            <a:r>
              <a:rPr lang="en-FR" dirty="0">
                <a:solidFill>
                  <a:srgbClr val="002060"/>
                </a:solidFill>
              </a:rPr>
              <a:t> and </a:t>
            </a:r>
            <a:r>
              <a:rPr lang="en-FR" i="1" dirty="0">
                <a:solidFill>
                  <a:srgbClr val="002060"/>
                </a:solidFill>
              </a:rPr>
              <a:t>instead</a:t>
            </a:r>
            <a:r>
              <a:rPr lang="en-FR" dirty="0">
                <a:solidFill>
                  <a:srgbClr val="002060"/>
                </a:solidFill>
              </a:rPr>
              <a:t> are functionally very different.</a:t>
            </a:r>
          </a:p>
          <a:p>
            <a:r>
              <a:rPr lang="en-FR" i="1" dirty="0">
                <a:solidFill>
                  <a:srgbClr val="002060"/>
                </a:solidFill>
              </a:rPr>
              <a:t>But</a:t>
            </a:r>
            <a:r>
              <a:rPr lang="en-FR" dirty="0">
                <a:solidFill>
                  <a:srgbClr val="002060"/>
                </a:solidFill>
              </a:rPr>
              <a:t> is context-dependently fluid.</a:t>
            </a:r>
          </a:p>
          <a:p>
            <a:r>
              <a:rPr lang="en-FR" i="1" dirty="0">
                <a:solidFill>
                  <a:srgbClr val="002060"/>
                </a:solidFill>
              </a:rPr>
              <a:t>Instead</a:t>
            </a:r>
            <a:r>
              <a:rPr lang="en-FR" dirty="0">
                <a:solidFill>
                  <a:srgbClr val="002060"/>
                </a:solidFill>
              </a:rPr>
              <a:t> is not.</a:t>
            </a:r>
          </a:p>
          <a:p>
            <a:r>
              <a:rPr lang="en-FR" dirty="0">
                <a:solidFill>
                  <a:srgbClr val="002060"/>
                </a:solidFill>
              </a:rPr>
              <a:t>This is why I distinguish DSMs and DMs (contrast Fraser 1996 and elsewhere, who calls them both DMs).</a:t>
            </a:r>
          </a:p>
          <a:p>
            <a:r>
              <a:rPr lang="en-FR" dirty="0">
                <a:solidFill>
                  <a:srgbClr val="002060"/>
                </a:solidFill>
              </a:rPr>
              <a:t>DSM is the category name for connectors of various types,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DMs are a pragmatically variable subset.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5CF79A-8F11-6840-9968-F23D75066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1D0F55-41DD-B345-8125-D21CFF4D1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22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580467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91278-9A36-5049-874F-FC836C385D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5763"/>
            <a:ext cx="9144000" cy="3124200"/>
          </a:xfrm>
        </p:spPr>
        <p:txBody>
          <a:bodyPr>
            <a:normAutofit fontScale="90000"/>
          </a:bodyPr>
          <a:lstStyle/>
          <a:p>
            <a:br>
              <a:rPr lang="en-FR" dirty="0">
                <a:solidFill>
                  <a:srgbClr val="7030A0"/>
                </a:solidFill>
                <a:latin typeface="Algerian" pitchFamily="82" charset="77"/>
              </a:rPr>
            </a:br>
            <a:br>
              <a:rPr lang="en-FR" sz="4400" dirty="0">
                <a:solidFill>
                  <a:srgbClr val="7030A0"/>
                </a:solidFill>
                <a:latin typeface="Algerian" pitchFamily="82" charset="77"/>
              </a:rPr>
            </a:br>
            <a:r>
              <a:rPr lang="en-FR" sz="4400" dirty="0">
                <a:solidFill>
                  <a:srgbClr val="7030A0"/>
                </a:solidFill>
                <a:latin typeface="Algerian" pitchFamily="82" charset="77"/>
              </a:rPr>
              <a:t>7B. </a:t>
            </a:r>
            <a:br>
              <a:rPr lang="en-FR" sz="4400" dirty="0">
                <a:solidFill>
                  <a:srgbClr val="7030A0"/>
                </a:solidFill>
                <a:latin typeface="Algerian" pitchFamily="82" charset="77"/>
              </a:rPr>
            </a:br>
            <a:r>
              <a:rPr lang="en-FR" sz="4400" dirty="0">
                <a:solidFill>
                  <a:srgbClr val="7030A0"/>
                </a:solidFill>
                <a:latin typeface="Algerian" pitchFamily="82" charset="77"/>
              </a:rPr>
              <a:t>The development of </a:t>
            </a:r>
            <a:br>
              <a:rPr lang="en-FR" sz="4400" dirty="0">
                <a:solidFill>
                  <a:srgbClr val="7030A0"/>
                </a:solidFill>
                <a:latin typeface="Algerian" pitchFamily="82" charset="77"/>
              </a:rPr>
            </a:br>
            <a:r>
              <a:rPr lang="en-US" sz="4400" dirty="0">
                <a:solidFill>
                  <a:srgbClr val="7030A0"/>
                </a:solidFill>
                <a:latin typeface="Algerian" pitchFamily="82" charset="77"/>
              </a:rPr>
              <a:t>contrastive </a:t>
            </a:r>
            <a:r>
              <a:rPr lang="en-FR" sz="4400" dirty="0">
                <a:solidFill>
                  <a:srgbClr val="7030A0"/>
                </a:solidFill>
                <a:latin typeface="Algerian" pitchFamily="82" charset="77"/>
              </a:rPr>
              <a:t>DSMs: </a:t>
            </a:r>
            <a:br>
              <a:rPr lang="en-FR" sz="4400" dirty="0">
                <a:solidFill>
                  <a:srgbClr val="7030A0"/>
                </a:solidFill>
                <a:latin typeface="Algerian" pitchFamily="82" charset="77"/>
              </a:rPr>
            </a:br>
            <a:r>
              <a:rPr lang="en-FR" sz="4400" i="1" dirty="0">
                <a:solidFill>
                  <a:srgbClr val="7030A0"/>
                </a:solidFill>
                <a:latin typeface="Algerian" pitchFamily="82" charset="77"/>
              </a:rPr>
              <a:t>ALL THE SAME, ANYWAY</a:t>
            </a:r>
            <a:br>
              <a:rPr lang="en-FR" sz="4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FR" sz="4400" dirty="0"/>
          </a:p>
        </p:txBody>
      </p:sp>
    </p:spTree>
    <p:extLst>
      <p:ext uri="{BB962C8B-B14F-4D97-AF65-F5344CB8AC3E}">
        <p14:creationId xmlns:p14="http://schemas.microsoft.com/office/powerpoint/2010/main" val="28713342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A78E2-2385-E64D-8390-947BB1FC7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0578"/>
            <a:ext cx="10515600" cy="812800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DAC04-1D81-B349-939B-FC3AADD62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7200"/>
            <a:ext cx="10515600" cy="4449763"/>
          </a:xfrm>
        </p:spPr>
        <p:txBody>
          <a:bodyPr>
            <a:normAutofit/>
          </a:bodyPr>
          <a:lstStyle/>
          <a:p>
            <a:r>
              <a:rPr lang="en-FR" i="1" dirty="0">
                <a:solidFill>
                  <a:srgbClr val="002060"/>
                </a:solidFill>
              </a:rPr>
              <a:t>But </a:t>
            </a:r>
            <a:r>
              <a:rPr lang="en-FR" dirty="0">
                <a:solidFill>
                  <a:srgbClr val="002060"/>
                </a:solidFill>
              </a:rPr>
              <a:t>has an interesting history in terms of the various parts of the constructional network to which it has been linked.</a:t>
            </a:r>
          </a:p>
          <a:p>
            <a:r>
              <a:rPr lang="en-FR" i="1" dirty="0">
                <a:solidFill>
                  <a:srgbClr val="002060"/>
                </a:solidFill>
              </a:rPr>
              <a:t>A</a:t>
            </a:r>
            <a:r>
              <a:rPr lang="en-GB" i="1" dirty="0" err="1">
                <a:solidFill>
                  <a:srgbClr val="002060"/>
                </a:solidFill>
              </a:rPr>
              <a:t>ll</a:t>
            </a:r>
            <a:r>
              <a:rPr lang="en-GB" i="1" dirty="0">
                <a:solidFill>
                  <a:srgbClr val="002060"/>
                </a:solidFill>
              </a:rPr>
              <a:t> the same </a:t>
            </a:r>
            <a:r>
              <a:rPr lang="en-GB" dirty="0">
                <a:solidFill>
                  <a:srgbClr val="002060"/>
                </a:solidFill>
              </a:rPr>
              <a:t>is another contrastive marker. It too has an interesting history but for very different reasons, chiefly: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- it is not derived from an adverbial of space, time or manner.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- it appears in the data more rapidly than most DSMs.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- it is concessive in all positions in the clause.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- it is rare in conversation, and is preferred in PDE in reports and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  representations of speech in fiction, movies, etc.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4616E4-0436-014E-BD77-B56A6152C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9D2DF7-4AF3-6A45-BD8F-D4DAFEBCD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24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6949101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E1147-BF25-1640-AE8A-449A090AC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8FCD58-B54F-C149-9B3B-3057EFEEDF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By “concessive” I mean an ‘although p, q’ relationship.</a:t>
            </a:r>
          </a:p>
          <a:p>
            <a:r>
              <a:rPr lang="en-GB" dirty="0">
                <a:solidFill>
                  <a:srgbClr val="002060"/>
                </a:solidFill>
              </a:rPr>
              <a:t>P</a:t>
            </a:r>
            <a:r>
              <a:rPr lang="en-FR" dirty="0">
                <a:solidFill>
                  <a:srgbClr val="002060"/>
                </a:solidFill>
              </a:rPr>
              <a:t> evokes a pragmatic expectation.</a:t>
            </a:r>
          </a:p>
          <a:p>
            <a:r>
              <a:rPr lang="en-FR" dirty="0">
                <a:solidFill>
                  <a:srgbClr val="002060"/>
                </a:solidFill>
              </a:rPr>
              <a:t>Q defies/denies that expectation.</a:t>
            </a:r>
          </a:p>
          <a:p>
            <a:r>
              <a:rPr lang="en-FR" dirty="0">
                <a:solidFill>
                  <a:srgbClr val="002060"/>
                </a:solidFill>
              </a:rPr>
              <a:t>König (1995:234) formalizes concessives as: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      typical form: even though/although p, q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      presupposition: if p, then normally ~q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• He also specifies entailments: p, q, but as they depend in part on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prosody, I ignore them.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A81934-54A1-BA4F-8F8B-8CD77D521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97F6AF-9F8A-D546-8FC3-0D4994A66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25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984074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BF5EE-DF49-844A-8040-389AA2B58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 </a:t>
            </a: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49DABE-E00E-934E-B7F8-4888D5555A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Some examples from COCA are:</a:t>
            </a:r>
          </a:p>
          <a:p>
            <a:pPr marL="514350" indent="-514350">
              <a:buAutoNum type="arabicParenBoth"/>
            </a:pPr>
            <a:r>
              <a:rPr lang="en-FR" dirty="0">
                <a:solidFill>
                  <a:srgbClr val="00B050"/>
                </a:solidFill>
              </a:rPr>
              <a:t>a. </a:t>
            </a:r>
            <a:r>
              <a:rPr lang="en-GB" dirty="0">
                <a:solidFill>
                  <a:srgbClr val="00B050"/>
                </a:solidFill>
              </a:rPr>
              <a:t>So long as he stayed in that lonesome river, he would be all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    right. </a:t>
            </a:r>
            <a:r>
              <a:rPr lang="en-GB" b="1" dirty="0">
                <a:solidFill>
                  <a:srgbClr val="00B050"/>
                </a:solidFill>
              </a:rPr>
              <a:t>All the same</a:t>
            </a:r>
            <a:r>
              <a:rPr lang="en-GB" dirty="0">
                <a:solidFill>
                  <a:srgbClr val="00B050"/>
                </a:solidFill>
              </a:rPr>
              <a:t>, he remained watchful,</a:t>
            </a:r>
            <a:endParaRPr lang="en-FR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	</a:t>
            </a:r>
            <a:r>
              <a:rPr lang="en-FR" sz="2400" dirty="0">
                <a:solidFill>
                  <a:srgbClr val="00B050"/>
                </a:solidFill>
              </a:rPr>
              <a:t>(1990 Matthiessen, </a:t>
            </a:r>
            <a:r>
              <a:rPr lang="en-FR" sz="2400" i="1" dirty="0">
                <a:solidFill>
                  <a:srgbClr val="00B050"/>
                </a:solidFill>
              </a:rPr>
              <a:t>Killing Mister Watson </a:t>
            </a:r>
            <a:r>
              <a:rPr lang="en-FR" sz="2400" dirty="0">
                <a:solidFill>
                  <a:srgbClr val="00B050"/>
                </a:solidFill>
              </a:rPr>
              <a:t>[COCA])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b.  up till 3am the night before a road trip -- maybe a bad idea, but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	it was amazing </a:t>
            </a:r>
            <a:r>
              <a:rPr lang="en-GB" b="1" dirty="0">
                <a:solidFill>
                  <a:srgbClr val="00B050"/>
                </a:solidFill>
              </a:rPr>
              <a:t>all the same  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	</a:t>
            </a:r>
            <a:r>
              <a:rPr lang="en-GB" sz="2400" dirty="0">
                <a:solidFill>
                  <a:srgbClr val="00B050"/>
                </a:solidFill>
              </a:rPr>
              <a:t>(2012 </a:t>
            </a:r>
            <a:r>
              <a:rPr lang="en-GB" sz="2400" i="1" dirty="0">
                <a:solidFill>
                  <a:srgbClr val="00B050"/>
                </a:solidFill>
              </a:rPr>
              <a:t>Gratitude for a long weekend </a:t>
            </a:r>
            <a:r>
              <a:rPr lang="en-GB" sz="2400" dirty="0">
                <a:solidFill>
                  <a:srgbClr val="00B050"/>
                </a:solidFill>
              </a:rPr>
              <a:t>[COCA BLOG])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• Here </a:t>
            </a:r>
            <a:r>
              <a:rPr lang="en-GB" i="1" dirty="0">
                <a:solidFill>
                  <a:srgbClr val="002060"/>
                </a:solidFill>
              </a:rPr>
              <a:t>all the same </a:t>
            </a:r>
            <a:r>
              <a:rPr lang="en-GB" dirty="0">
                <a:solidFill>
                  <a:srgbClr val="002060"/>
                </a:solidFill>
              </a:rPr>
              <a:t>means </a:t>
            </a:r>
            <a:r>
              <a:rPr lang="en-GB" i="1" dirty="0">
                <a:solidFill>
                  <a:srgbClr val="002060"/>
                </a:solidFill>
              </a:rPr>
              <a:t>however, nonetheless, though</a:t>
            </a:r>
            <a:r>
              <a:rPr lang="en-GB" dirty="0">
                <a:solidFill>
                  <a:srgbClr val="002060"/>
                </a:solidFill>
              </a:rPr>
              <a:t>. </a:t>
            </a:r>
            <a:endParaRPr lang="en-FR" dirty="0">
              <a:solidFill>
                <a:srgbClr val="00206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BB4673-A260-8743-90C9-A646CD73E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887E6-7805-CE45-8A99-FB6716841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26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4894806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CA226-9E99-C444-B5C1-84D246221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364"/>
          </a:xfrm>
        </p:spPr>
        <p:txBody>
          <a:bodyPr>
            <a:normAutofit/>
          </a:bodyPr>
          <a:lstStyle/>
          <a:p>
            <a:pPr algn="ctr"/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 </a:t>
            </a: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697A4-6C98-A34C-A7BE-A06BE3B7A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4311"/>
            <a:ext cx="10515600" cy="456265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3000" dirty="0">
                <a:solidFill>
                  <a:srgbClr val="002060"/>
                </a:solidFill>
              </a:rPr>
              <a:t>• Like </a:t>
            </a:r>
            <a:r>
              <a:rPr lang="en-GB" sz="3000" i="1" dirty="0">
                <a:solidFill>
                  <a:srgbClr val="002060"/>
                </a:solidFill>
              </a:rPr>
              <a:t>all</a:t>
            </a:r>
            <a:r>
              <a:rPr lang="en-GB" sz="3000" dirty="0">
                <a:solidFill>
                  <a:srgbClr val="002060"/>
                </a:solidFill>
              </a:rPr>
              <a:t> in </a:t>
            </a:r>
            <a:r>
              <a:rPr lang="en-GB" sz="3000" i="1" dirty="0">
                <a:solidFill>
                  <a:srgbClr val="002060"/>
                </a:solidFill>
              </a:rPr>
              <a:t>also</a:t>
            </a:r>
            <a:r>
              <a:rPr lang="en-GB" sz="3000" dirty="0">
                <a:solidFill>
                  <a:srgbClr val="002060"/>
                </a:solidFill>
              </a:rPr>
              <a:t>, </a:t>
            </a:r>
            <a:r>
              <a:rPr lang="en-GB" sz="3000" i="1" dirty="0">
                <a:solidFill>
                  <a:srgbClr val="002060"/>
                </a:solidFill>
              </a:rPr>
              <a:t>all</a:t>
            </a:r>
            <a:r>
              <a:rPr lang="en-GB" sz="3000" dirty="0">
                <a:solidFill>
                  <a:srgbClr val="002060"/>
                </a:solidFill>
              </a:rPr>
              <a:t> in </a:t>
            </a:r>
            <a:r>
              <a:rPr lang="en-GB" sz="3000" i="1" dirty="0">
                <a:solidFill>
                  <a:srgbClr val="002060"/>
                </a:solidFill>
              </a:rPr>
              <a:t>all the same </a:t>
            </a:r>
            <a:r>
              <a:rPr lang="en-GB" sz="3000" dirty="0">
                <a:solidFill>
                  <a:srgbClr val="002060"/>
                </a:solidFill>
              </a:rPr>
              <a:t>is originally an adverbial. </a:t>
            </a:r>
          </a:p>
          <a:p>
            <a:pPr marL="0" indent="0">
              <a:buNone/>
            </a:pPr>
            <a:r>
              <a:rPr lang="en-GB" sz="3000" dirty="0">
                <a:solidFill>
                  <a:srgbClr val="002060"/>
                </a:solidFill>
              </a:rPr>
              <a:t>• Adverbial use of </a:t>
            </a:r>
            <a:r>
              <a:rPr lang="en-GB" sz="3000" i="1" dirty="0">
                <a:solidFill>
                  <a:srgbClr val="002060"/>
                </a:solidFill>
              </a:rPr>
              <a:t>all</a:t>
            </a:r>
            <a:r>
              <a:rPr lang="en-GB" sz="3000" dirty="0">
                <a:solidFill>
                  <a:srgbClr val="002060"/>
                </a:solidFill>
              </a:rPr>
              <a:t> has been attested for well over 800 years</a:t>
            </a:r>
          </a:p>
          <a:p>
            <a:pPr marL="0" indent="0">
              <a:buNone/>
            </a:pPr>
            <a:r>
              <a:rPr lang="en-GB" sz="3000" dirty="0">
                <a:solidFill>
                  <a:srgbClr val="002060"/>
                </a:solidFill>
              </a:rPr>
              <a:t>   (Buchstaller &amp; Traugott 2006).</a:t>
            </a:r>
          </a:p>
          <a:p>
            <a:pPr marL="0" indent="0">
              <a:buNone/>
            </a:pPr>
            <a:r>
              <a:rPr lang="en-GB" sz="3000" dirty="0">
                <a:solidFill>
                  <a:srgbClr val="002060"/>
                </a:solidFill>
              </a:rPr>
              <a:t>• In Old English it meant ‘exactly’ (see </a:t>
            </a:r>
            <a:r>
              <a:rPr lang="en-GB" sz="3000" i="1" dirty="0" err="1">
                <a:solidFill>
                  <a:srgbClr val="002060"/>
                </a:solidFill>
              </a:rPr>
              <a:t>eall</a:t>
            </a:r>
            <a:r>
              <a:rPr lang="en-GB" sz="3000" i="1" dirty="0">
                <a:solidFill>
                  <a:srgbClr val="002060"/>
                </a:solidFill>
              </a:rPr>
              <a:t> </a:t>
            </a:r>
            <a:r>
              <a:rPr lang="en-GB" sz="3000" i="1" dirty="0" err="1">
                <a:solidFill>
                  <a:srgbClr val="002060"/>
                </a:solidFill>
              </a:rPr>
              <a:t>swa</a:t>
            </a:r>
            <a:r>
              <a:rPr lang="en-GB" sz="3000" i="1" dirty="0">
                <a:solidFill>
                  <a:srgbClr val="002060"/>
                </a:solidFill>
              </a:rPr>
              <a:t> </a:t>
            </a:r>
            <a:r>
              <a:rPr lang="en-GB" sz="3000" dirty="0">
                <a:solidFill>
                  <a:srgbClr val="002060"/>
                </a:solidFill>
              </a:rPr>
              <a:t>in Lecture 6A). 	</a:t>
            </a:r>
            <a:r>
              <a:rPr lang="en-GB" dirty="0">
                <a:solidFill>
                  <a:srgbClr val="002060"/>
                </a:solidFill>
              </a:rPr>
              <a:t>	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								</a:t>
            </a:r>
            <a:r>
              <a:rPr lang="en-GB" sz="2200" dirty="0">
                <a:solidFill>
                  <a:srgbClr val="002060"/>
                </a:solidFill>
              </a:rPr>
              <a:t>Isabelle Buchstaller</a:t>
            </a:r>
            <a:endParaRPr lang="en-FR" sz="2200" dirty="0">
              <a:solidFill>
                <a:srgbClr val="002060"/>
              </a:solidFill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2C3EF0-CB27-D549-8A91-CCFC4BF0D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27C8FC-E580-1B42-B878-45382F63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27</a:t>
            </a:fld>
            <a:endParaRPr lang="en-FR"/>
          </a:p>
        </p:txBody>
      </p: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082CE095-CBEF-2B40-B804-01B3808F09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7112" y="3895637"/>
            <a:ext cx="3668360" cy="167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4056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7E1E4-B980-934B-A099-68F6F9A83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319"/>
          </a:xfrm>
        </p:spPr>
        <p:txBody>
          <a:bodyPr>
            <a:normAutofit/>
          </a:bodyPr>
          <a:lstStyle/>
          <a:p>
            <a:pPr algn="ctr"/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 </a:t>
            </a: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27CBE-06A4-9D48-8848-5141BD55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9822"/>
            <a:ext cx="10515600" cy="44949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• Some contemporary examples of </a:t>
            </a:r>
            <a:r>
              <a:rPr lang="en-GB" i="1" dirty="0">
                <a:solidFill>
                  <a:srgbClr val="002060"/>
                </a:solidFill>
              </a:rPr>
              <a:t>all </a:t>
            </a:r>
            <a:r>
              <a:rPr lang="en-GB" dirty="0">
                <a:solidFill>
                  <a:srgbClr val="002060"/>
                </a:solidFill>
              </a:rPr>
              <a:t>‘very, entirely’: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(2) a.  you remember when he said he was </a:t>
            </a:r>
            <a:r>
              <a:rPr lang="en-GB" b="1" dirty="0">
                <a:solidFill>
                  <a:srgbClr val="00B050"/>
                </a:solidFill>
              </a:rPr>
              <a:t>all </a:t>
            </a:r>
            <a:r>
              <a:rPr lang="en-GB" dirty="0">
                <a:solidFill>
                  <a:srgbClr val="00B050"/>
                </a:solidFill>
              </a:rPr>
              <a:t>embarrassed because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    that fellow had to hold up all his long hair behind his head? 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	</a:t>
            </a:r>
            <a:r>
              <a:rPr lang="en-GB" sz="2400" dirty="0">
                <a:solidFill>
                  <a:srgbClr val="00B050"/>
                </a:solidFill>
              </a:rPr>
              <a:t>(2009 </a:t>
            </a:r>
            <a:r>
              <a:rPr lang="en-GB" sz="2400" i="1" dirty="0">
                <a:solidFill>
                  <a:srgbClr val="00B050"/>
                </a:solidFill>
              </a:rPr>
              <a:t>The Boondock saints </a:t>
            </a:r>
            <a:r>
              <a:rPr lang="en-GB" sz="2400" dirty="0">
                <a:solidFill>
                  <a:srgbClr val="00B050"/>
                </a:solidFill>
              </a:rPr>
              <a:t>[COCA MOV])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b.  my perceived need to say something to my mom while she was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    </a:t>
            </a:r>
            <a:r>
              <a:rPr lang="en-GB" b="1" dirty="0">
                <a:solidFill>
                  <a:srgbClr val="00B050"/>
                </a:solidFill>
              </a:rPr>
              <a:t>all</a:t>
            </a:r>
            <a:r>
              <a:rPr lang="en-GB" dirty="0">
                <a:solidFill>
                  <a:srgbClr val="00B050"/>
                </a:solidFill>
              </a:rPr>
              <a:t> upset 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	</a:t>
            </a:r>
            <a:r>
              <a:rPr lang="en-GB" sz="2400" dirty="0">
                <a:solidFill>
                  <a:srgbClr val="00B050"/>
                </a:solidFill>
              </a:rPr>
              <a:t>(2012 </a:t>
            </a:r>
            <a:r>
              <a:rPr lang="en-GB" sz="2400" i="1" dirty="0">
                <a:solidFill>
                  <a:srgbClr val="00B050"/>
                </a:solidFill>
              </a:rPr>
              <a:t>A peace carol </a:t>
            </a:r>
            <a:r>
              <a:rPr lang="en-GB" sz="2400" dirty="0">
                <a:solidFill>
                  <a:srgbClr val="00B050"/>
                </a:solidFill>
              </a:rPr>
              <a:t>[COCA BLOG])</a:t>
            </a:r>
            <a:endParaRPr lang="en-FR" sz="2400" dirty="0">
              <a:solidFill>
                <a:srgbClr val="00B05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13BA9F-EBB4-5246-8EB6-2C5D18DB0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B157F1-98B8-644B-9CE9-0307EF420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28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0853292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E11EA-FF9E-9E48-A8A6-CE2C25A5A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 </a:t>
            </a: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PDE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234CF-A5BC-2443-8E58-0D7B6E5B9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•  Over time the ‘exactly’ meaning became slightly weakened in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 </a:t>
            </a:r>
            <a:r>
              <a:rPr lang="en-GB" i="1" dirty="0">
                <a:solidFill>
                  <a:srgbClr val="002060"/>
                </a:solidFill>
              </a:rPr>
              <a:t>all the same</a:t>
            </a:r>
            <a:r>
              <a:rPr lang="en-GB" dirty="0">
                <a:solidFill>
                  <a:srgbClr val="002060"/>
                </a:solidFill>
              </a:rPr>
              <a:t>, but ‘high end of scale’ has been retained.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•  In PDE adverbial </a:t>
            </a:r>
            <a:r>
              <a:rPr lang="en-GB" i="1" dirty="0">
                <a:solidFill>
                  <a:srgbClr val="002060"/>
                </a:solidFill>
              </a:rPr>
              <a:t>all</a:t>
            </a:r>
            <a:r>
              <a:rPr lang="en-GB" dirty="0">
                <a:solidFill>
                  <a:srgbClr val="002060"/>
                </a:solidFill>
              </a:rPr>
              <a:t> means ‘very, entirely’ rather than ‘exactly’.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• This weakening of meaning resulted from expansion of the contexts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 in which </a:t>
            </a:r>
            <a:r>
              <a:rPr lang="en-GB" i="1" dirty="0">
                <a:solidFill>
                  <a:srgbClr val="002060"/>
                </a:solidFill>
              </a:rPr>
              <a:t>all the same </a:t>
            </a:r>
            <a:r>
              <a:rPr lang="en-GB" dirty="0">
                <a:solidFill>
                  <a:srgbClr val="002060"/>
                </a:solidFill>
              </a:rPr>
              <a:t>is used.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D38D5A-4B47-1D42-8972-C1158A234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43B0EC-ABD3-2946-92A7-AC99CC62D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29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401808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10FD2-4CBB-CC42-BFCF-082F40FE4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9749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Contrastives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5118F-A87A-C047-9CA8-C46F880F0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168"/>
            <a:ext cx="10515600" cy="4588795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Contrastive DSMs signal that D2 counters D1 in some way.</a:t>
            </a:r>
          </a:p>
          <a:p>
            <a:r>
              <a:rPr lang="en-FR" dirty="0">
                <a:solidFill>
                  <a:srgbClr val="002060"/>
                </a:solidFill>
              </a:rPr>
              <a:t>In PDE the default contrastive </a:t>
            </a:r>
            <a:r>
              <a:rPr lang="en-US" dirty="0">
                <a:solidFill>
                  <a:srgbClr val="002060"/>
                </a:solidFill>
              </a:rPr>
              <a:t>is </a:t>
            </a:r>
            <a:r>
              <a:rPr lang="en-FR" i="1" dirty="0">
                <a:solidFill>
                  <a:srgbClr val="002060"/>
                </a:solidFill>
              </a:rPr>
              <a:t>but.</a:t>
            </a:r>
          </a:p>
          <a:p>
            <a:r>
              <a:rPr lang="en-FR" dirty="0">
                <a:solidFill>
                  <a:srgbClr val="002060"/>
                </a:solidFill>
              </a:rPr>
              <a:t>Unlike in the case of </a:t>
            </a:r>
            <a:r>
              <a:rPr lang="en-FR" i="1" dirty="0">
                <a:solidFill>
                  <a:srgbClr val="002060"/>
                </a:solidFill>
              </a:rPr>
              <a:t>and, </a:t>
            </a:r>
            <a:r>
              <a:rPr lang="en-FR" dirty="0">
                <a:solidFill>
                  <a:srgbClr val="002060"/>
                </a:solidFill>
              </a:rPr>
              <a:t>its history is quite well known.</a:t>
            </a:r>
          </a:p>
          <a:p>
            <a:r>
              <a:rPr lang="en-FR" dirty="0">
                <a:solidFill>
                  <a:srgbClr val="002060"/>
                </a:solidFill>
              </a:rPr>
              <a:t>Like </a:t>
            </a:r>
            <a:r>
              <a:rPr lang="en-FR" i="1" dirty="0">
                <a:solidFill>
                  <a:srgbClr val="002060"/>
                </a:solidFill>
              </a:rPr>
              <a:t>and</a:t>
            </a:r>
            <a:r>
              <a:rPr lang="en-FR" dirty="0">
                <a:solidFill>
                  <a:srgbClr val="002060"/>
                </a:solidFill>
              </a:rPr>
              <a:t>, it is multifunctional and now a DM.</a:t>
            </a:r>
          </a:p>
          <a:p>
            <a:r>
              <a:rPr lang="en-FR" dirty="0">
                <a:solidFill>
                  <a:srgbClr val="002060"/>
                </a:solidFill>
              </a:rPr>
              <a:t>Contrastives in Fraser (1996: 340) include: </a:t>
            </a:r>
            <a:r>
              <a:rPr lang="en-FR" i="1" dirty="0">
                <a:solidFill>
                  <a:srgbClr val="002060"/>
                </a:solidFill>
              </a:rPr>
              <a:t>all the same, anyway, but,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</a:rPr>
              <a:t>   even so, instead, however, nevertheless, though, yet, in contrast,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</a:rPr>
              <a:t>   notwithstanding, on the other hand. </a:t>
            </a:r>
            <a:r>
              <a:rPr lang="en-FR" dirty="0">
                <a:solidFill>
                  <a:srgbClr val="002060"/>
                </a:solidFill>
              </a:rPr>
              <a:t>The last 3 are highly lexical,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minimally pragmatic. 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7DC3A7-DE17-FA4F-94FB-2C1766280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5737AF-C9E0-5247-8E0D-52EED18E2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9091042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57116-43D6-7246-BF50-F0DF49818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 </a:t>
            </a: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PDE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0C23C-FD1C-7D4B-A02A-76EE5292A1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The best way to identify the adverbial use is in singular contexts, e.g.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(4) a. A wall, a fence, whatever they'd like to call it, I'll call it whatever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  they want, but </a:t>
            </a:r>
            <a:r>
              <a:rPr lang="en-GB" b="1" dirty="0">
                <a:solidFill>
                  <a:srgbClr val="00B050"/>
                </a:solidFill>
              </a:rPr>
              <a:t>it’s all the same thing</a:t>
            </a:r>
            <a:r>
              <a:rPr lang="en-GB" dirty="0">
                <a:solidFill>
                  <a:srgbClr val="00B050"/>
                </a:solidFill>
              </a:rPr>
              <a:t>.  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  </a:t>
            </a:r>
            <a:r>
              <a:rPr lang="en-GB" sz="2400" dirty="0">
                <a:solidFill>
                  <a:srgbClr val="00B050"/>
                </a:solidFill>
              </a:rPr>
              <a:t>(2019 </a:t>
            </a:r>
            <a:r>
              <a:rPr lang="en-GB" sz="2400" dirty="0" err="1">
                <a:solidFill>
                  <a:srgbClr val="00B050"/>
                </a:solidFill>
              </a:rPr>
              <a:t>CNN_Anderson</a:t>
            </a:r>
            <a:r>
              <a:rPr lang="en-GB" sz="2400" dirty="0">
                <a:solidFill>
                  <a:srgbClr val="00B050"/>
                </a:solidFill>
              </a:rPr>
              <a:t>-Cooper [COCA])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B050"/>
                </a:solidFill>
              </a:rPr>
              <a:t>      b. </a:t>
            </a:r>
            <a:r>
              <a:rPr lang="en-GB" dirty="0">
                <a:solidFill>
                  <a:srgbClr val="00B050"/>
                </a:solidFill>
              </a:rPr>
              <a:t>He guides her uptown rather than down, and </a:t>
            </a:r>
            <a:r>
              <a:rPr lang="en-GB" b="1" dirty="0">
                <a:solidFill>
                  <a:srgbClr val="00B050"/>
                </a:solidFill>
              </a:rPr>
              <a:t>that is all the same 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B050"/>
                </a:solidFill>
              </a:rPr>
              <a:t>         </a:t>
            </a:r>
            <a:r>
              <a:rPr lang="en-GB" dirty="0">
                <a:solidFill>
                  <a:srgbClr val="00B050"/>
                </a:solidFill>
              </a:rPr>
              <a:t>to Stacey. 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B050"/>
                </a:solidFill>
              </a:rPr>
              <a:t>           (2017 Flynn, Nexus [COCA])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5515FA-6435-3B41-BEF2-6D6A4AF52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EF1DDD-C382-434D-BAB7-45779AAD9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30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4719072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BD651-12DB-764D-B586-7080AB82B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6031"/>
          </a:xfrm>
        </p:spPr>
        <p:txBody>
          <a:bodyPr>
            <a:normAutofit/>
          </a:bodyPr>
          <a:lstStyle/>
          <a:p>
            <a:pPr algn="ctr"/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 </a:t>
            </a: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BB4D3-9ABB-8D48-B2AC-4F3BA85513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8533"/>
            <a:ext cx="10515600" cy="4788430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How can we distinguish </a:t>
            </a:r>
            <a:r>
              <a:rPr lang="en-FR" i="1" dirty="0">
                <a:solidFill>
                  <a:srgbClr val="002060"/>
                </a:solidFill>
              </a:rPr>
              <a:t>all the same </a:t>
            </a:r>
            <a:r>
              <a:rPr lang="en-FR" dirty="0">
                <a:solidFill>
                  <a:srgbClr val="002060"/>
                </a:solidFill>
              </a:rPr>
              <a:t>‘each thing like each other thing’ (quantifier use of </a:t>
            </a:r>
            <a:r>
              <a:rPr lang="en-FR" i="1" dirty="0">
                <a:solidFill>
                  <a:srgbClr val="002060"/>
                </a:solidFill>
              </a:rPr>
              <a:t>all, </a:t>
            </a:r>
            <a:r>
              <a:rPr lang="en-FR" dirty="0">
                <a:solidFill>
                  <a:srgbClr val="002060"/>
                </a:solidFill>
              </a:rPr>
              <a:t>distributed across individuals) and ‘exactly the  same’ (adverbial use of </a:t>
            </a:r>
            <a:r>
              <a:rPr lang="en-FR" i="1" dirty="0">
                <a:solidFill>
                  <a:srgbClr val="002060"/>
                </a:solidFill>
              </a:rPr>
              <a:t>all</a:t>
            </a:r>
            <a:r>
              <a:rPr lang="en-FR" dirty="0">
                <a:solidFill>
                  <a:srgbClr val="002060"/>
                </a:solidFill>
              </a:rPr>
              <a:t>)?</a:t>
            </a:r>
          </a:p>
          <a:p>
            <a:r>
              <a:rPr lang="en-FR" dirty="0">
                <a:solidFill>
                  <a:srgbClr val="002060"/>
                </a:solidFill>
              </a:rPr>
              <a:t>This can be difficult without prosody in plural contexts, see:</a:t>
            </a:r>
          </a:p>
          <a:p>
            <a:pPr marL="514350" indent="-514350">
              <a:buAutoNum type="arabicParenBoth" startAt="3"/>
            </a:pPr>
            <a:r>
              <a:rPr lang="en-GB" dirty="0">
                <a:solidFill>
                  <a:srgbClr val="00B050"/>
                </a:solidFill>
              </a:rPr>
              <a:t>This would be a great way for kids today to know that Ellen DeGeneres or Elton John … were just kids who went through</a:t>
            </a:r>
            <a:r>
              <a:rPr lang="en-GB" b="1" dirty="0">
                <a:solidFill>
                  <a:srgbClr val="00B050"/>
                </a:solidFill>
              </a:rPr>
              <a:t> 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B050"/>
                </a:solidFill>
              </a:rPr>
              <a:t>       all the same</a:t>
            </a:r>
            <a:r>
              <a:rPr lang="en-GB" dirty="0">
                <a:solidFill>
                  <a:srgbClr val="00B050"/>
                </a:solidFill>
              </a:rPr>
              <a:t> things you did. 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B050"/>
                </a:solidFill>
              </a:rPr>
              <a:t>        (2012 DJ Paul V. records [COCA])</a:t>
            </a:r>
          </a:p>
          <a:p>
            <a:pPr marL="0" indent="0">
              <a:buNone/>
            </a:pPr>
            <a:endParaRPr lang="en-FR" sz="3300" dirty="0"/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F35D74-F8A0-7B45-A362-5AEF1DE50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84042E-E1C0-F34A-89BE-C12FD5CE3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31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106868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CEE66-E189-C84C-B93D-6718A8D38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 </a:t>
            </a: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PDE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E41DE-7DC5-E24C-A150-2DFA284C49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• This could (probably does) mean ‘many similar  experiences’, but it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 could also mean (or be taken to mean) ‘exactly the same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 experiences’.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•  Useful paraphrases distinguishing the adjectival and adverbial uses: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  -  ‘every one of’ for </a:t>
            </a:r>
            <a:r>
              <a:rPr lang="en-GB" i="1" dirty="0">
                <a:solidFill>
                  <a:srgbClr val="002060"/>
                </a:solidFill>
              </a:rPr>
              <a:t>all the same </a:t>
            </a:r>
            <a:r>
              <a:rPr lang="en-GB" i="1" dirty="0" err="1">
                <a:solidFill>
                  <a:srgbClr val="002060"/>
                </a:solidFill>
              </a:rPr>
              <a:t>Xs</a:t>
            </a:r>
            <a:r>
              <a:rPr lang="en-GB" i="1" dirty="0">
                <a:solidFill>
                  <a:srgbClr val="002060"/>
                </a:solidFill>
              </a:rPr>
              <a:t> </a:t>
            </a:r>
            <a:r>
              <a:rPr lang="en-GB" dirty="0">
                <a:solidFill>
                  <a:srgbClr val="002060"/>
                </a:solidFill>
              </a:rPr>
              <a:t>(pl),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  -  ‘exactly’ for the adverbial.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•  I use these in </a:t>
            </a:r>
            <a:r>
              <a:rPr lang="en-GB" dirty="0" err="1">
                <a:solidFill>
                  <a:srgbClr val="002060"/>
                </a:solidFill>
              </a:rPr>
              <a:t>analyzing</a:t>
            </a:r>
            <a:r>
              <a:rPr lang="en-GB" dirty="0">
                <a:solidFill>
                  <a:srgbClr val="002060"/>
                </a:solidFill>
              </a:rPr>
              <a:t> historical texts where</a:t>
            </a:r>
            <a:r>
              <a:rPr lang="en-GB" i="1" dirty="0">
                <a:solidFill>
                  <a:srgbClr val="002060"/>
                </a:solidFill>
              </a:rPr>
              <a:t> all </a:t>
            </a:r>
            <a:r>
              <a:rPr lang="en-GB" dirty="0">
                <a:solidFill>
                  <a:srgbClr val="002060"/>
                </a:solidFill>
              </a:rPr>
              <a:t>appears in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 ambiguous contexts. </a:t>
            </a:r>
            <a:endParaRPr lang="en-FR" dirty="0">
              <a:solidFill>
                <a:srgbClr val="002060"/>
              </a:solidFill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F31ED8-881C-4440-9B55-3E9D1F53C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0845BB-0A1F-FB4C-BE70-87B9001DD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32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356630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C022E-DC26-D74A-A30D-7F3D2C566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282"/>
            <a:ext cx="10515600" cy="1020762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91815-89BF-CD4E-B376-294917B4E9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8844"/>
            <a:ext cx="10515600" cy="4698119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>
                <a:solidFill>
                  <a:srgbClr val="002060"/>
                </a:solidFill>
              </a:rPr>
              <a:t>All examples of </a:t>
            </a:r>
            <a:r>
              <a:rPr lang="en-US" sz="3000" i="1" dirty="0">
                <a:solidFill>
                  <a:srgbClr val="002060"/>
                </a:solidFill>
              </a:rPr>
              <a:t>all the same </a:t>
            </a:r>
            <a:r>
              <a:rPr lang="en-US" sz="3000" dirty="0">
                <a:solidFill>
                  <a:srgbClr val="002060"/>
                </a:solidFill>
              </a:rPr>
              <a:t>in EEBO appear to exemplify either </a:t>
            </a:r>
          </a:p>
          <a:p>
            <a:pPr marL="0" indent="0">
              <a:buNone/>
            </a:pPr>
            <a:r>
              <a:rPr lang="en-US" sz="3000" dirty="0">
                <a:solidFill>
                  <a:srgbClr val="002060"/>
                </a:solidFill>
              </a:rPr>
              <a:t>   the quantifier or the adverbial reading. None is a DSM use:</a:t>
            </a:r>
          </a:p>
          <a:p>
            <a:pPr marL="514350" indent="-514350">
              <a:buAutoNum type="arabicParenBoth" startAt="5"/>
            </a:pPr>
            <a:r>
              <a:rPr lang="en-US" sz="3000" dirty="0">
                <a:solidFill>
                  <a:srgbClr val="00B050"/>
                </a:solidFill>
              </a:rPr>
              <a:t>a. </a:t>
            </a:r>
            <a:r>
              <a:rPr lang="en-GB" sz="3000" dirty="0">
                <a:solidFill>
                  <a:srgbClr val="00B050"/>
                </a:solidFill>
              </a:rPr>
              <a:t>and on that [‘head’] of his royal consort, adorned likewise</a:t>
            </a:r>
          </a:p>
          <a:p>
            <a:pPr marL="0" indent="0">
              <a:buNone/>
            </a:pPr>
            <a:r>
              <a:rPr lang="en-GB" sz="3000" dirty="0">
                <a:solidFill>
                  <a:srgbClr val="00B050"/>
                </a:solidFill>
              </a:rPr>
              <a:t>           with </a:t>
            </a:r>
            <a:r>
              <a:rPr lang="en-GB" sz="3000" b="1" dirty="0">
                <a:solidFill>
                  <a:srgbClr val="00B050"/>
                </a:solidFill>
              </a:rPr>
              <a:t>all the same </a:t>
            </a:r>
            <a:r>
              <a:rPr lang="en-GB" sz="3000" dirty="0" err="1">
                <a:solidFill>
                  <a:srgbClr val="00B050"/>
                </a:solidFill>
              </a:rPr>
              <a:t>Vertues</a:t>
            </a:r>
            <a:r>
              <a:rPr lang="en-GB" sz="3000" dirty="0">
                <a:solidFill>
                  <a:srgbClr val="00B050"/>
                </a:solidFill>
              </a:rPr>
              <a:t> and perfections</a:t>
            </a:r>
          </a:p>
          <a:p>
            <a:pPr marL="0" indent="0">
              <a:buNone/>
            </a:pPr>
            <a:r>
              <a:rPr lang="en-GB" sz="2600" dirty="0">
                <a:solidFill>
                  <a:srgbClr val="00B050"/>
                </a:solidFill>
              </a:rPr>
              <a:t>            (1690 King, </a:t>
            </a:r>
            <a:r>
              <a:rPr lang="en-GB" sz="2600" i="1" dirty="0">
                <a:solidFill>
                  <a:srgbClr val="00B050"/>
                </a:solidFill>
              </a:rPr>
              <a:t>Account of ceremony </a:t>
            </a:r>
            <a:r>
              <a:rPr lang="en-GB" sz="2600" dirty="0">
                <a:solidFill>
                  <a:srgbClr val="00B050"/>
                </a:solidFill>
              </a:rPr>
              <a:t>[EEBO}; note ambiguity)</a:t>
            </a:r>
          </a:p>
          <a:p>
            <a:pPr marL="0" indent="0">
              <a:buNone/>
            </a:pPr>
            <a:r>
              <a:rPr lang="en-GB" sz="3000" dirty="0">
                <a:solidFill>
                  <a:srgbClr val="00B050"/>
                </a:solidFill>
              </a:rPr>
              <a:t>      b. are directed by the same apostle to meet in this one faith, to </a:t>
            </a:r>
          </a:p>
          <a:p>
            <a:pPr marL="0" indent="0">
              <a:buNone/>
            </a:pPr>
            <a:r>
              <a:rPr lang="en-GB" sz="3000" dirty="0">
                <a:solidFill>
                  <a:srgbClr val="00B050"/>
                </a:solidFill>
              </a:rPr>
              <a:t>          be of one spirit and one mind, to say </a:t>
            </a:r>
            <a:r>
              <a:rPr lang="en-GB" sz="3000" b="1" dirty="0">
                <a:solidFill>
                  <a:srgbClr val="00B050"/>
                </a:solidFill>
              </a:rPr>
              <a:t>all the same thing</a:t>
            </a:r>
            <a:r>
              <a:rPr lang="en-GB" sz="3000" dirty="0">
                <a:solidFill>
                  <a:srgbClr val="00B050"/>
                </a:solidFill>
              </a:rPr>
              <a:t>, to avoid</a:t>
            </a:r>
          </a:p>
          <a:p>
            <a:pPr marL="0" indent="0">
              <a:buNone/>
            </a:pPr>
            <a:r>
              <a:rPr lang="en-GB" sz="3000" dirty="0">
                <a:solidFill>
                  <a:srgbClr val="00B050"/>
                </a:solidFill>
              </a:rPr>
              <a:t>          divisions: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       </a:t>
            </a:r>
            <a:r>
              <a:rPr lang="en-US" sz="2600" dirty="0">
                <a:solidFill>
                  <a:srgbClr val="00B050"/>
                </a:solidFill>
              </a:rPr>
              <a:t>    (1687 </a:t>
            </a:r>
            <a:r>
              <a:rPr lang="en-US" sz="2600" dirty="0" err="1">
                <a:solidFill>
                  <a:srgbClr val="00B050"/>
                </a:solidFill>
              </a:rPr>
              <a:t>Gother</a:t>
            </a:r>
            <a:r>
              <a:rPr lang="en-US" sz="2600" dirty="0">
                <a:solidFill>
                  <a:srgbClr val="00B050"/>
                </a:solidFill>
              </a:rPr>
              <a:t>, </a:t>
            </a:r>
            <a:r>
              <a:rPr lang="en-US" sz="2600" i="1" dirty="0">
                <a:solidFill>
                  <a:srgbClr val="00B050"/>
                </a:solidFill>
              </a:rPr>
              <a:t>The Catholic representer </a:t>
            </a:r>
            <a:r>
              <a:rPr lang="en-US" sz="2600" dirty="0">
                <a:solidFill>
                  <a:srgbClr val="00B050"/>
                </a:solidFill>
              </a:rPr>
              <a:t>[EEBO])</a:t>
            </a:r>
          </a:p>
          <a:p>
            <a:pPr marL="0" indent="0">
              <a:buNone/>
            </a:pPr>
            <a:r>
              <a:rPr lang="en-US" dirty="0"/>
              <a:t>   </a:t>
            </a:r>
            <a:endParaRPr lang="en-FR" dirty="0"/>
          </a:p>
          <a:p>
            <a:endParaRPr lang="en-FR" dirty="0"/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12BFF-ADF3-DC43-9784-61F112D1D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4BC34C-09EE-DC45-8D0B-459898E12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33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6838087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A69A3-FB06-9D49-9D26-692205685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FC265-9F00-2B48-B44E-BCBAEDC324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932980"/>
          </a:xfrm>
        </p:spPr>
        <p:txBody>
          <a:bodyPr>
            <a:noAutofit/>
          </a:bodyPr>
          <a:lstStyle/>
          <a:p>
            <a:r>
              <a:rPr lang="en-FR" sz="2700" dirty="0">
                <a:solidFill>
                  <a:srgbClr val="002060"/>
                </a:solidFill>
              </a:rPr>
              <a:t>But in COHA there are several examples of concessive DSM use, </a:t>
            </a:r>
          </a:p>
          <a:p>
            <a:pPr marL="0" indent="0">
              <a:buNone/>
            </a:pPr>
            <a:r>
              <a:rPr lang="en-FR" sz="2700" dirty="0">
                <a:solidFill>
                  <a:srgbClr val="002060"/>
                </a:solidFill>
              </a:rPr>
              <a:t>   starting with:</a:t>
            </a:r>
          </a:p>
          <a:p>
            <a:pPr marL="0" indent="0">
              <a:buNone/>
            </a:pPr>
            <a:r>
              <a:rPr lang="en-FR" sz="2700" dirty="0">
                <a:solidFill>
                  <a:srgbClr val="00B050"/>
                </a:solidFill>
              </a:rPr>
              <a:t>(6) </a:t>
            </a:r>
            <a:r>
              <a:rPr lang="en-GB" sz="2700" dirty="0">
                <a:solidFill>
                  <a:srgbClr val="00B050"/>
                </a:solidFill>
              </a:rPr>
              <a:t>It seems to me that Wordsworth's finer moods were just those of</a:t>
            </a:r>
          </a:p>
          <a:p>
            <a:pPr marL="0" indent="0">
              <a:buNone/>
            </a:pPr>
            <a:r>
              <a:rPr lang="en-GB" sz="2700" dirty="0">
                <a:solidFill>
                  <a:srgbClr val="00B050"/>
                </a:solidFill>
              </a:rPr>
              <a:t>      which he never attempted to give a philosophic account, and that</a:t>
            </a:r>
          </a:p>
          <a:p>
            <a:pPr marL="0" indent="0">
              <a:buNone/>
            </a:pPr>
            <a:r>
              <a:rPr lang="en-GB" sz="2700" dirty="0">
                <a:solidFill>
                  <a:srgbClr val="00B050"/>
                </a:solidFill>
              </a:rPr>
              <a:t>      he did not refer to childhood in his Preface is an evidence of his</a:t>
            </a:r>
          </a:p>
          <a:p>
            <a:pPr marL="0" indent="0">
              <a:buNone/>
            </a:pPr>
            <a:r>
              <a:rPr lang="en-GB" sz="2700" dirty="0">
                <a:solidFill>
                  <a:srgbClr val="00B050"/>
                </a:solidFill>
              </a:rPr>
              <a:t>      inspiration when dealing with it. </a:t>
            </a:r>
            <a:r>
              <a:rPr lang="en-GB" sz="2700" b="1" dirty="0">
                <a:solidFill>
                  <a:srgbClr val="00B050"/>
                </a:solidFill>
              </a:rPr>
              <a:t>All the same</a:t>
            </a:r>
            <a:r>
              <a:rPr lang="en-GB" sz="2700" dirty="0">
                <a:solidFill>
                  <a:srgbClr val="00B050"/>
                </a:solidFill>
              </a:rPr>
              <a:t>, his treatment of</a:t>
            </a:r>
          </a:p>
          <a:p>
            <a:pPr marL="0" indent="0">
              <a:buNone/>
            </a:pPr>
            <a:r>
              <a:rPr lang="en-GB" sz="2700" dirty="0">
                <a:solidFill>
                  <a:srgbClr val="00B050"/>
                </a:solidFill>
              </a:rPr>
              <a:t>      childhood accords with his manifesto to the British public.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B050"/>
                </a:solidFill>
              </a:rPr>
              <a:t>       (1823 Everett, </a:t>
            </a:r>
            <a:r>
              <a:rPr lang="en-GB" sz="2400" i="1" dirty="0">
                <a:solidFill>
                  <a:srgbClr val="00B050"/>
                </a:solidFill>
              </a:rPr>
              <a:t>Everett’s new ideas on population </a:t>
            </a:r>
            <a:r>
              <a:rPr lang="en-GB" sz="2400" dirty="0">
                <a:solidFill>
                  <a:srgbClr val="00B050"/>
                </a:solidFill>
              </a:rPr>
              <a:t>[COHA])</a:t>
            </a:r>
          </a:p>
          <a:p>
            <a:pPr marL="0" indent="0">
              <a:buNone/>
            </a:pPr>
            <a:r>
              <a:rPr lang="en-GB" sz="2700" dirty="0">
                <a:solidFill>
                  <a:srgbClr val="002060"/>
                </a:solidFill>
              </a:rPr>
              <a:t>• The second clause is somewhat odd, but </a:t>
            </a:r>
            <a:r>
              <a:rPr lang="en-GB" sz="2700" i="1" dirty="0">
                <a:solidFill>
                  <a:srgbClr val="002060"/>
                </a:solidFill>
              </a:rPr>
              <a:t>all the same </a:t>
            </a:r>
            <a:r>
              <a:rPr lang="en-GB" sz="2700" dirty="0">
                <a:solidFill>
                  <a:srgbClr val="002060"/>
                </a:solidFill>
              </a:rPr>
              <a:t>seems to </a:t>
            </a:r>
          </a:p>
          <a:p>
            <a:pPr marL="0" indent="0">
              <a:buNone/>
            </a:pPr>
            <a:r>
              <a:rPr lang="en-GB" sz="2700" dirty="0">
                <a:solidFill>
                  <a:srgbClr val="002060"/>
                </a:solidFill>
              </a:rPr>
              <a:t>   mean  ‘although he never attempted to give a philosophic account’. </a:t>
            </a:r>
            <a:endParaRPr lang="en-FR" sz="2700" dirty="0">
              <a:solidFill>
                <a:srgbClr val="00206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3D023B-107C-934C-A8F6-E7DA6F761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563667-361B-C34C-9D9B-DC7E8E980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34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5149920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88D73-5851-7B4D-B7D8-27D288D77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06DD7-DC71-F64F-BF5C-D8FF9CE474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A second, more coherent, example is: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(7) he was one of the most whimsical, one of the wittiest, of human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beings, so that he could play with his patriotism and make it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various. </a:t>
            </a:r>
            <a:r>
              <a:rPr lang="en-GB" b="1" dirty="0">
                <a:solidFill>
                  <a:srgbClr val="00B050"/>
                </a:solidFill>
              </a:rPr>
              <a:t>All the same</a:t>
            </a:r>
            <a:r>
              <a:rPr lang="en-GB" dirty="0">
                <a:solidFill>
                  <a:srgbClr val="00B050"/>
                </a:solidFill>
              </a:rPr>
              <a:t>, one felt in it, in talk, the depth of passion 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that hums through much of his finest verse 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B050"/>
                </a:solidFill>
              </a:rPr>
              <a:t>      (1830 </a:t>
            </a:r>
            <a:r>
              <a:rPr lang="en-GB" sz="2400" i="1" dirty="0">
                <a:solidFill>
                  <a:srgbClr val="00B050"/>
                </a:solidFill>
              </a:rPr>
              <a:t>North American Review </a:t>
            </a:r>
            <a:r>
              <a:rPr lang="en-GB" sz="2400" dirty="0">
                <a:solidFill>
                  <a:srgbClr val="00B050"/>
                </a:solidFill>
              </a:rPr>
              <a:t>[COHA])</a:t>
            </a:r>
          </a:p>
          <a:p>
            <a:pPr marL="0" indent="0">
              <a:buNone/>
            </a:pPr>
            <a:endParaRPr lang="en-GB" sz="24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A4DEEA-EFA7-AB4C-8E1A-08734A6F7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013446-1932-9B4B-801F-8980FCD4D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35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9900238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2350D-5DDD-2C42-B6BC-B6471FF29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2786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142CD-6364-C649-96F1-5BBFA5C1F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378"/>
            <a:ext cx="10515600" cy="4833585"/>
          </a:xfrm>
        </p:spPr>
        <p:txBody>
          <a:bodyPr>
            <a:normAutofit fontScale="85000" lnSpcReduction="20000"/>
          </a:bodyPr>
          <a:lstStyle/>
          <a:p>
            <a:r>
              <a:rPr lang="en-GB" sz="3300" dirty="0">
                <a:solidFill>
                  <a:srgbClr val="002060"/>
                </a:solidFill>
              </a:rPr>
              <a:t>From the 1830s on, there are several examples.</a:t>
            </a:r>
          </a:p>
          <a:p>
            <a:r>
              <a:rPr lang="en-FR" sz="3300" dirty="0">
                <a:solidFill>
                  <a:srgbClr val="002060"/>
                </a:solidFill>
              </a:rPr>
              <a:t>Many attest to </a:t>
            </a:r>
            <a:r>
              <a:rPr lang="en-FR" sz="3300" i="1" dirty="0">
                <a:solidFill>
                  <a:srgbClr val="002060"/>
                </a:solidFill>
              </a:rPr>
              <a:t>all the same </a:t>
            </a:r>
            <a:r>
              <a:rPr lang="en-FR" sz="3300" dirty="0">
                <a:solidFill>
                  <a:srgbClr val="002060"/>
                </a:solidFill>
              </a:rPr>
              <a:t>in clause-final position:</a:t>
            </a:r>
          </a:p>
          <a:p>
            <a:pPr marL="0" indent="0">
              <a:buNone/>
            </a:pPr>
            <a:r>
              <a:rPr lang="en-GB" sz="3300" dirty="0">
                <a:solidFill>
                  <a:srgbClr val="00B050"/>
                </a:solidFill>
              </a:rPr>
              <a:t>(8) Yet, not the less, our master expected, after we had thus been kept</a:t>
            </a:r>
          </a:p>
          <a:p>
            <a:pPr marL="0" indent="0">
              <a:buNone/>
            </a:pPr>
            <a:r>
              <a:rPr lang="en-GB" sz="3300" dirty="0">
                <a:solidFill>
                  <a:srgbClr val="00B050"/>
                </a:solidFill>
              </a:rPr>
              <a:t>      from our rest, and our limbs rendered stiff and sore with ill usage,</a:t>
            </a:r>
          </a:p>
          <a:p>
            <a:pPr marL="0" indent="0">
              <a:buNone/>
            </a:pPr>
            <a:r>
              <a:rPr lang="en-GB" sz="3300" dirty="0">
                <a:solidFill>
                  <a:srgbClr val="00B050"/>
                </a:solidFill>
              </a:rPr>
              <a:t>      that we should still go through the ordinary tasks of the day </a:t>
            </a:r>
            <a:r>
              <a:rPr lang="en-GB" sz="3300" b="1" dirty="0">
                <a:solidFill>
                  <a:srgbClr val="00B050"/>
                </a:solidFill>
              </a:rPr>
              <a:t>all the</a:t>
            </a:r>
          </a:p>
          <a:p>
            <a:pPr marL="0" indent="0">
              <a:buNone/>
            </a:pPr>
            <a:r>
              <a:rPr lang="en-GB" sz="3300" b="1" dirty="0">
                <a:solidFill>
                  <a:srgbClr val="00B050"/>
                </a:solidFill>
              </a:rPr>
              <a:t>      same</a:t>
            </a:r>
            <a:r>
              <a:rPr lang="en-GB" sz="3300" dirty="0">
                <a:solidFill>
                  <a:srgbClr val="00B050"/>
                </a:solidFill>
              </a:rPr>
              <a:t>.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B050"/>
                </a:solidFill>
              </a:rPr>
              <a:t>        (1831 Prince, </a:t>
            </a:r>
            <a:r>
              <a:rPr lang="en-GB" sz="2400" i="1" dirty="0">
                <a:solidFill>
                  <a:srgbClr val="00B050"/>
                </a:solidFill>
              </a:rPr>
              <a:t>The history of Mary Prince </a:t>
            </a:r>
            <a:r>
              <a:rPr lang="en-GB" sz="2400" dirty="0">
                <a:solidFill>
                  <a:srgbClr val="00B050"/>
                </a:solidFill>
              </a:rPr>
              <a:t>[COHA])</a:t>
            </a:r>
          </a:p>
          <a:p>
            <a:pPr marL="0" indent="0">
              <a:buNone/>
            </a:pPr>
            <a:r>
              <a:rPr lang="en-GB" sz="3300" dirty="0">
                <a:solidFill>
                  <a:srgbClr val="002060"/>
                </a:solidFill>
              </a:rPr>
              <a:t>• Here </a:t>
            </a:r>
            <a:r>
              <a:rPr lang="en-GB" sz="3300" i="1" dirty="0">
                <a:solidFill>
                  <a:srgbClr val="002060"/>
                </a:solidFill>
              </a:rPr>
              <a:t>all the same </a:t>
            </a:r>
            <a:r>
              <a:rPr lang="en-GB" sz="3300" dirty="0">
                <a:solidFill>
                  <a:srgbClr val="002060"/>
                </a:solidFill>
              </a:rPr>
              <a:t>could be interpreted as ‘in exactly the same way’</a:t>
            </a:r>
          </a:p>
          <a:p>
            <a:pPr marL="0" indent="0">
              <a:buNone/>
            </a:pPr>
            <a:r>
              <a:rPr lang="en-GB" sz="3300" dirty="0">
                <a:solidFill>
                  <a:srgbClr val="002060"/>
                </a:solidFill>
              </a:rPr>
              <a:t>   (manner </a:t>
            </a:r>
            <a:r>
              <a:rPr lang="en-GB" sz="3300" dirty="0" err="1">
                <a:solidFill>
                  <a:srgbClr val="002060"/>
                </a:solidFill>
              </a:rPr>
              <a:t>CircAdv</a:t>
            </a:r>
            <a:r>
              <a:rPr lang="en-GB" sz="3300" dirty="0">
                <a:solidFill>
                  <a:srgbClr val="002060"/>
                </a:solidFill>
              </a:rPr>
              <a:t>), but the negative contexts (</a:t>
            </a:r>
            <a:r>
              <a:rPr lang="en-GB" sz="3300" i="1" dirty="0">
                <a:solidFill>
                  <a:srgbClr val="002060"/>
                </a:solidFill>
              </a:rPr>
              <a:t>yet, not the less</a:t>
            </a:r>
            <a:r>
              <a:rPr lang="en-GB" sz="3300" dirty="0">
                <a:solidFill>
                  <a:srgbClr val="002060"/>
                </a:solidFill>
              </a:rPr>
              <a:t>, and the</a:t>
            </a:r>
          </a:p>
          <a:p>
            <a:pPr marL="0" indent="0">
              <a:buNone/>
            </a:pPr>
            <a:r>
              <a:rPr lang="en-GB" sz="3300" dirty="0">
                <a:solidFill>
                  <a:srgbClr val="002060"/>
                </a:solidFill>
              </a:rPr>
              <a:t>   negative experiences) invite the interpretation ‘despite that/although</a:t>
            </a:r>
          </a:p>
          <a:p>
            <a:pPr marL="0" indent="0">
              <a:buNone/>
            </a:pPr>
            <a:r>
              <a:rPr lang="en-GB" sz="3300" dirty="0">
                <a:solidFill>
                  <a:srgbClr val="002060"/>
                </a:solidFill>
              </a:rPr>
              <a:t>   it should not have occurred’ (concessive DSM).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2F88CE-003C-F947-950A-A952FB25A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010213-52BD-F149-8405-C52BEA8FE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36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098570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FB527-6C87-9742-8D85-B2FFECEC7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2C9B8-2E17-3041-B314-89AC30E63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02060"/>
                </a:solidFill>
              </a:rPr>
              <a:t>What happened between 1700 and 1830?</a:t>
            </a:r>
          </a:p>
          <a:p>
            <a:r>
              <a:rPr lang="en-FR" dirty="0">
                <a:solidFill>
                  <a:srgbClr val="002060"/>
                </a:solidFill>
              </a:rPr>
              <a:t>To find out, a corpus covering that period is needed.</a:t>
            </a:r>
          </a:p>
          <a:p>
            <a:r>
              <a:rPr lang="en-FR" dirty="0">
                <a:solidFill>
                  <a:srgbClr val="002060"/>
                </a:solidFill>
              </a:rPr>
              <a:t>CLMET 3 serves the purpose. (</a:t>
            </a:r>
            <a:r>
              <a:rPr lang="fr-FR" dirty="0">
                <a:solidFill>
                  <a:srgbClr val="002060"/>
                </a:solidFill>
              </a:rPr>
              <a:t>CLMET 3.0. </a:t>
            </a:r>
            <a:r>
              <a:rPr lang="fr-FR" i="1" dirty="0">
                <a:solidFill>
                  <a:srgbClr val="002060"/>
                </a:solidFill>
              </a:rPr>
              <a:t>The Corpus of </a:t>
            </a:r>
            <a:r>
              <a:rPr lang="fr-FR" i="1" dirty="0" err="1">
                <a:solidFill>
                  <a:srgbClr val="002060"/>
                </a:solidFill>
              </a:rPr>
              <a:t>Late</a:t>
            </a:r>
            <a:r>
              <a:rPr lang="fr-FR" i="1" dirty="0">
                <a:solidFill>
                  <a:srgbClr val="002060"/>
                </a:solidFill>
              </a:rPr>
              <a:t> Modern English </a:t>
            </a:r>
            <a:r>
              <a:rPr lang="fr-FR" i="1" dirty="0" err="1">
                <a:solidFill>
                  <a:srgbClr val="002060"/>
                </a:solidFill>
              </a:rPr>
              <a:t>Texts</a:t>
            </a:r>
            <a:r>
              <a:rPr lang="fr-FR" dirty="0">
                <a:solidFill>
                  <a:srgbClr val="002060"/>
                </a:solidFill>
              </a:rPr>
              <a:t>, 1710-1920, c 34 million </a:t>
            </a:r>
            <a:r>
              <a:rPr lang="fr-FR" dirty="0" err="1">
                <a:solidFill>
                  <a:srgbClr val="002060"/>
                </a:solidFill>
              </a:rPr>
              <a:t>words</a:t>
            </a:r>
            <a:r>
              <a:rPr lang="fr-FR" dirty="0">
                <a:solidFill>
                  <a:srgbClr val="002060"/>
                </a:solidFill>
              </a:rPr>
              <a:t>, </a:t>
            </a:r>
            <a:r>
              <a:rPr lang="fr-FR" dirty="0" err="1">
                <a:solidFill>
                  <a:srgbClr val="002060"/>
                </a:solidFill>
              </a:rPr>
              <a:t>mainly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literary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texts</a:t>
            </a:r>
            <a:r>
              <a:rPr lang="fr-FR" dirty="0">
                <a:solidFill>
                  <a:srgbClr val="002060"/>
                </a:solidFill>
              </a:rPr>
              <a:t>). </a:t>
            </a:r>
          </a:p>
          <a:p>
            <a:r>
              <a:rPr lang="fr-FR" dirty="0">
                <a:solidFill>
                  <a:srgbClr val="002060"/>
                </a:solidFill>
              </a:rPr>
              <a:t>In CLMET 3_1 (1710-1780) </a:t>
            </a:r>
            <a:r>
              <a:rPr lang="fr-FR" dirty="0" err="1">
                <a:solidFill>
                  <a:srgbClr val="002060"/>
                </a:solidFill>
              </a:rPr>
              <a:t>there</a:t>
            </a:r>
            <a:r>
              <a:rPr lang="fr-FR" dirty="0">
                <a:solidFill>
                  <a:srgbClr val="002060"/>
                </a:solidFill>
              </a:rPr>
              <a:t> are no relevant </a:t>
            </a:r>
            <a:r>
              <a:rPr lang="fr-FR" dirty="0" err="1">
                <a:solidFill>
                  <a:srgbClr val="002060"/>
                </a:solidFill>
              </a:rPr>
              <a:t>examples</a:t>
            </a:r>
            <a:r>
              <a:rPr lang="fr-FR" dirty="0">
                <a:solidFill>
                  <a:srgbClr val="002060"/>
                </a:solidFill>
              </a:rPr>
              <a:t>.</a:t>
            </a:r>
          </a:p>
          <a:p>
            <a:r>
              <a:rPr lang="fr-FR" dirty="0">
                <a:solidFill>
                  <a:srgbClr val="002060"/>
                </a:solidFill>
              </a:rPr>
              <a:t>But in CLMET 3_2 (1780-1850) </a:t>
            </a:r>
            <a:r>
              <a:rPr lang="fr-FR" dirty="0" err="1">
                <a:solidFill>
                  <a:srgbClr val="002060"/>
                </a:solidFill>
              </a:rPr>
              <a:t>there</a:t>
            </a:r>
            <a:r>
              <a:rPr lang="fr-FR" dirty="0">
                <a:solidFill>
                  <a:srgbClr val="002060"/>
                </a:solidFill>
              </a:rPr>
              <a:t> are </a:t>
            </a:r>
            <a:r>
              <a:rPr lang="fr-FR" dirty="0" err="1">
                <a:solidFill>
                  <a:srgbClr val="002060"/>
                </a:solidFill>
              </a:rPr>
              <a:t>several</a:t>
            </a:r>
            <a:r>
              <a:rPr lang="fr-FR" dirty="0">
                <a:solidFill>
                  <a:srgbClr val="002060"/>
                </a:solidFill>
              </a:rPr>
              <a:t> of </a:t>
            </a:r>
            <a:r>
              <a:rPr lang="fr-FR" dirty="0" err="1">
                <a:solidFill>
                  <a:srgbClr val="002060"/>
                </a:solidFill>
              </a:rPr>
              <a:t>interest</a:t>
            </a:r>
            <a:r>
              <a:rPr lang="fr-FR" dirty="0">
                <a:solidFill>
                  <a:srgbClr val="002060"/>
                </a:solidFill>
              </a:rPr>
              <a:t>. </a:t>
            </a:r>
            <a:r>
              <a:rPr lang="fr-FR" dirty="0" err="1">
                <a:solidFill>
                  <a:srgbClr val="002060"/>
                </a:solidFill>
              </a:rPr>
              <a:t>We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may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conclude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that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this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is</a:t>
            </a:r>
            <a:r>
              <a:rPr lang="fr-FR" dirty="0">
                <a:solidFill>
                  <a:srgbClr val="002060"/>
                </a:solidFill>
              </a:rPr>
              <a:t> the </a:t>
            </a:r>
            <a:r>
              <a:rPr lang="fr-FR" dirty="0" err="1">
                <a:solidFill>
                  <a:srgbClr val="002060"/>
                </a:solidFill>
              </a:rPr>
              <a:t>period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when</a:t>
            </a:r>
            <a:r>
              <a:rPr lang="fr-FR" dirty="0">
                <a:solidFill>
                  <a:srgbClr val="002060"/>
                </a:solidFill>
              </a:rPr>
              <a:t> concessive </a:t>
            </a:r>
            <a:r>
              <a:rPr lang="fr-FR" i="1" dirty="0">
                <a:solidFill>
                  <a:srgbClr val="002060"/>
                </a:solidFill>
              </a:rPr>
              <a:t>all the </a:t>
            </a:r>
            <a:r>
              <a:rPr lang="fr-FR" i="1" dirty="0" err="1">
                <a:solidFill>
                  <a:srgbClr val="002060"/>
                </a:solidFill>
              </a:rPr>
              <a:t>same</a:t>
            </a:r>
            <a:r>
              <a:rPr lang="fr-FR" i="1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emerged</a:t>
            </a:r>
            <a:r>
              <a:rPr lang="fr-FR" dirty="0">
                <a:solidFill>
                  <a:srgbClr val="002060"/>
                </a:solidFill>
              </a:rPr>
              <a:t>.</a:t>
            </a:r>
          </a:p>
          <a:p>
            <a:r>
              <a:rPr lang="fr-FR" dirty="0" err="1">
                <a:solidFill>
                  <a:srgbClr val="002060"/>
                </a:solidFill>
              </a:rPr>
              <a:t>Whereas</a:t>
            </a:r>
            <a:r>
              <a:rPr lang="fr-FR" dirty="0">
                <a:solidFill>
                  <a:srgbClr val="002060"/>
                </a:solidFill>
              </a:rPr>
              <a:t> in CLMET 3_1 </a:t>
            </a:r>
            <a:r>
              <a:rPr lang="fr-FR" dirty="0" err="1">
                <a:solidFill>
                  <a:srgbClr val="002060"/>
                </a:solidFill>
              </a:rPr>
              <a:t>there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is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only</a:t>
            </a:r>
            <a:r>
              <a:rPr lang="fr-FR" dirty="0">
                <a:solidFill>
                  <a:srgbClr val="002060"/>
                </a:solidFill>
              </a:rPr>
              <a:t> one ex. of </a:t>
            </a:r>
            <a:r>
              <a:rPr lang="fr-FR" i="1" dirty="0" err="1">
                <a:solidFill>
                  <a:srgbClr val="002060"/>
                </a:solidFill>
              </a:rPr>
              <a:t>it’s</a:t>
            </a:r>
            <a:r>
              <a:rPr lang="fr-FR" i="1" dirty="0">
                <a:solidFill>
                  <a:srgbClr val="002060"/>
                </a:solidFill>
              </a:rPr>
              <a:t> all the </a:t>
            </a:r>
            <a:r>
              <a:rPr lang="fr-FR" i="1" dirty="0" err="1">
                <a:solidFill>
                  <a:srgbClr val="002060"/>
                </a:solidFill>
              </a:rPr>
              <a:t>same</a:t>
            </a:r>
            <a:r>
              <a:rPr lang="fr-FR" i="1" dirty="0">
                <a:solidFill>
                  <a:srgbClr val="002060"/>
                </a:solidFill>
              </a:rPr>
              <a:t> to X</a:t>
            </a:r>
            <a:r>
              <a:rPr lang="fr-FR" dirty="0">
                <a:solidFill>
                  <a:srgbClr val="002060"/>
                </a:solidFill>
              </a:rPr>
              <a:t>,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</a:rPr>
              <a:t>   in CLMET 3_2 </a:t>
            </a:r>
            <a:r>
              <a:rPr lang="fr-FR" dirty="0" err="1">
                <a:solidFill>
                  <a:srgbClr val="002060"/>
                </a:solidFill>
              </a:rPr>
              <a:t>there</a:t>
            </a:r>
            <a:r>
              <a:rPr lang="fr-FR" dirty="0">
                <a:solidFill>
                  <a:srgbClr val="002060"/>
                </a:solidFill>
              </a:rPr>
              <a:t> are 19, </a:t>
            </a:r>
            <a:r>
              <a:rPr lang="fr-FR" dirty="0" err="1">
                <a:solidFill>
                  <a:srgbClr val="002060"/>
                </a:solidFill>
              </a:rPr>
              <a:t>e.g</a:t>
            </a:r>
            <a:r>
              <a:rPr lang="fr-FR" dirty="0">
                <a:solidFill>
                  <a:srgbClr val="002060"/>
                </a:solidFill>
              </a:rPr>
              <a:t>.:</a:t>
            </a:r>
            <a:endParaRPr lang="en-FR" dirty="0">
              <a:solidFill>
                <a:srgbClr val="002060"/>
              </a:solidFill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DFF68F-5FD5-7D4F-B0B0-24BEE2B83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EBDB9C-669C-6345-9449-DDE0ED7A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37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734490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45662-6C2E-EC47-A3B9-8BF3FD80C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459E6-235C-244B-851E-AB77A3FD9F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(9) ‘Friend or foe,</a:t>
            </a:r>
            <a:r>
              <a:rPr lang="en-US" b="1" dirty="0">
                <a:solidFill>
                  <a:srgbClr val="00B050"/>
                </a:solidFill>
              </a:rPr>
              <a:t> it's all the same to you</a:t>
            </a:r>
            <a:r>
              <a:rPr lang="en-US" dirty="0">
                <a:solidFill>
                  <a:srgbClr val="00B050"/>
                </a:solidFill>
              </a:rPr>
              <a:t>. I know how to value your 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      friendship now. You are a mighty good fellow when the sun shines;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      but let a storm come, and how you slink away!’</a:t>
            </a:r>
            <a:endParaRPr lang="en-FR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400" dirty="0"/>
              <a:t>       </a:t>
            </a:r>
            <a:r>
              <a:rPr lang="en-US" sz="2400" dirty="0">
                <a:solidFill>
                  <a:srgbClr val="00B050"/>
                </a:solidFill>
              </a:rPr>
              <a:t>(1796-1801 Edgeworth, </a:t>
            </a:r>
            <a:r>
              <a:rPr lang="en-US" sz="2400" i="1" dirty="0">
                <a:solidFill>
                  <a:srgbClr val="00B050"/>
                </a:solidFill>
              </a:rPr>
              <a:t>The parent’s assistant </a:t>
            </a:r>
            <a:r>
              <a:rPr lang="en-US" sz="2400" dirty="0">
                <a:solidFill>
                  <a:srgbClr val="00B050"/>
                </a:solidFill>
              </a:rPr>
              <a:t>[CLMET3_0_2_117])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•   </a:t>
            </a:r>
            <a:r>
              <a:rPr lang="en-US" i="1" dirty="0">
                <a:solidFill>
                  <a:srgbClr val="002060"/>
                </a:solidFill>
              </a:rPr>
              <a:t>All the same to you </a:t>
            </a:r>
            <a:r>
              <a:rPr lang="en-US" dirty="0">
                <a:solidFill>
                  <a:srgbClr val="002060"/>
                </a:solidFill>
              </a:rPr>
              <a:t>is a negative evaluation of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  AD’s failure to differentiate ‘friend – enemy’ (D1).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•   Note that </a:t>
            </a:r>
            <a:r>
              <a:rPr lang="en-US" i="1" dirty="0">
                <a:solidFill>
                  <a:srgbClr val="002060"/>
                </a:solidFill>
              </a:rPr>
              <a:t>all the same </a:t>
            </a:r>
            <a:r>
              <a:rPr lang="en-US" dirty="0">
                <a:solidFill>
                  <a:srgbClr val="002060"/>
                </a:solidFill>
              </a:rPr>
              <a:t>is used as a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  pronoun here, not as a modifier of  N.</a:t>
            </a:r>
          </a:p>
          <a:p>
            <a:pPr marL="0" indent="0">
              <a:buNone/>
            </a:pPr>
            <a:endParaRPr lang="en-FR" dirty="0"/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73FAED-F1A8-374F-8A14-D19311D9D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64A64-019F-CC44-B631-F9E57D877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38</a:t>
            </a:fld>
            <a:endParaRPr lang="en-FR"/>
          </a:p>
        </p:txBody>
      </p:sp>
      <p:pic>
        <p:nvPicPr>
          <p:cNvPr id="7" name="Picture 6" descr="A close-up of a person&#10;&#10;Description automatically generated with medium confidence">
            <a:extLst>
              <a:ext uri="{FF2B5EF4-FFF2-40B4-BE49-F238E27FC236}">
                <a16:creationId xmlns:a16="http://schemas.microsoft.com/office/drawing/2014/main" id="{8D3082E1-6171-7B4D-B1EB-3E83533481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7629" y="4001294"/>
            <a:ext cx="265747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676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F668C-81AA-B144-812B-ED8EC256D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170BE-73D8-A148-976E-45E5E26742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• </a:t>
            </a:r>
            <a:r>
              <a:rPr lang="en-US" i="1" dirty="0">
                <a:solidFill>
                  <a:srgbClr val="002060"/>
                </a:solidFill>
              </a:rPr>
              <a:t>All the same </a:t>
            </a:r>
            <a:r>
              <a:rPr lang="en-US" dirty="0">
                <a:solidFill>
                  <a:srgbClr val="002060"/>
                </a:solidFill>
              </a:rPr>
              <a:t>is also said to be dull: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(10) We go the same dull round for ever; nothing new, no variety!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</a:rPr>
              <a:t>       all the same </a:t>
            </a:r>
            <a:r>
              <a:rPr lang="en-US" dirty="0">
                <a:solidFill>
                  <a:srgbClr val="00B050"/>
                </a:solidFill>
              </a:rPr>
              <a:t>thing over again!</a:t>
            </a:r>
            <a:endParaRPr lang="en-FR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600" dirty="0">
                <a:solidFill>
                  <a:srgbClr val="00B050"/>
                </a:solidFill>
              </a:rPr>
              <a:t>        (1782 Burney, </a:t>
            </a:r>
            <a:r>
              <a:rPr lang="en-US" sz="2600" i="1" dirty="0">
                <a:solidFill>
                  <a:srgbClr val="00B050"/>
                </a:solidFill>
              </a:rPr>
              <a:t>Cecilia</a:t>
            </a:r>
            <a:r>
              <a:rPr lang="en-US" sz="2600" dirty="0">
                <a:solidFill>
                  <a:srgbClr val="00B050"/>
                </a:solidFill>
              </a:rPr>
              <a:t> [CLMET3_0_2_96])</a:t>
            </a:r>
            <a:endParaRPr lang="en-FR" sz="2600" dirty="0">
              <a:solidFill>
                <a:srgbClr val="00B050"/>
              </a:solidFill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FDF66A-3EB0-E648-B4AC-293306D2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53636D-C294-994B-ABA9-1CD5762EC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39</a:t>
            </a:fld>
            <a:endParaRPr lang="en-FR"/>
          </a:p>
        </p:txBody>
      </p:sp>
      <p:pic>
        <p:nvPicPr>
          <p:cNvPr id="7" name="Picture 6" descr="A person wearing a hat&#10;&#10;Description automatically generated with low confidence">
            <a:extLst>
              <a:ext uri="{FF2B5EF4-FFF2-40B4-BE49-F238E27FC236}">
                <a16:creationId xmlns:a16="http://schemas.microsoft.com/office/drawing/2014/main" id="{E105C5F1-B9EA-9349-AF89-AA7458982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1951" y="3071813"/>
            <a:ext cx="230505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820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F8958-AE4B-084A-988C-FCF854F8B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PDE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BF65A9-6B5A-BF4E-B2BB-718C870B3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FR" i="1" dirty="0">
                <a:solidFill>
                  <a:srgbClr val="002060"/>
                </a:solidFill>
              </a:rPr>
              <a:t>But</a:t>
            </a:r>
            <a:r>
              <a:rPr lang="en-FR" dirty="0">
                <a:solidFill>
                  <a:srgbClr val="002060"/>
                </a:solidFill>
              </a:rPr>
              <a:t> is much less frequent than </a:t>
            </a:r>
            <a:r>
              <a:rPr lang="en-FR" i="1" dirty="0">
                <a:solidFill>
                  <a:srgbClr val="002060"/>
                </a:solidFill>
              </a:rPr>
              <a:t>and</a:t>
            </a:r>
            <a:r>
              <a:rPr lang="en-FR" dirty="0">
                <a:solidFill>
                  <a:srgbClr val="002060"/>
                </a:solidFill>
              </a:rPr>
              <a:t> in Schiffrin’s (1987) data.</a:t>
            </a:r>
          </a:p>
          <a:p>
            <a:r>
              <a:rPr lang="en-FR" i="1" dirty="0">
                <a:solidFill>
                  <a:srgbClr val="002060"/>
                </a:solidFill>
              </a:rPr>
              <a:t>And</a:t>
            </a:r>
            <a:r>
              <a:rPr lang="en-FR" dirty="0">
                <a:solidFill>
                  <a:srgbClr val="002060"/>
                </a:solidFill>
              </a:rPr>
              <a:t> prefaces “1002 clause-sized idea units”, </a:t>
            </a:r>
            <a:r>
              <a:rPr lang="en-FR" i="1" dirty="0">
                <a:solidFill>
                  <a:srgbClr val="002060"/>
                </a:solidFill>
              </a:rPr>
              <a:t>but</a:t>
            </a:r>
            <a:r>
              <a:rPr lang="en-FR" dirty="0">
                <a:solidFill>
                  <a:srgbClr val="002060"/>
                </a:solidFill>
              </a:rPr>
              <a:t> prefaces only 440 (compare </a:t>
            </a:r>
            <a:r>
              <a:rPr lang="en-FR" i="1" dirty="0">
                <a:solidFill>
                  <a:srgbClr val="002060"/>
                </a:solidFill>
              </a:rPr>
              <a:t>so</a:t>
            </a:r>
            <a:r>
              <a:rPr lang="en-FR" dirty="0">
                <a:solidFill>
                  <a:srgbClr val="002060"/>
                </a:solidFill>
              </a:rPr>
              <a:t> and </a:t>
            </a:r>
            <a:r>
              <a:rPr lang="en-FR" i="1" dirty="0">
                <a:solidFill>
                  <a:srgbClr val="002060"/>
                </a:solidFill>
              </a:rPr>
              <a:t>or</a:t>
            </a:r>
            <a:r>
              <a:rPr lang="en-FR" dirty="0">
                <a:solidFill>
                  <a:srgbClr val="002060"/>
                </a:solidFill>
              </a:rPr>
              <a:t>, which preface 206 and 53 such units respectively) (p. 128).</a:t>
            </a:r>
          </a:p>
          <a:p>
            <a:r>
              <a:rPr lang="en-FR" dirty="0">
                <a:solidFill>
                  <a:srgbClr val="002060"/>
                </a:solidFill>
              </a:rPr>
              <a:t>One reason may be that </a:t>
            </a:r>
            <a:r>
              <a:rPr lang="en-FR" i="1" dirty="0">
                <a:solidFill>
                  <a:srgbClr val="002060"/>
                </a:solidFill>
              </a:rPr>
              <a:t>but</a:t>
            </a:r>
            <a:r>
              <a:rPr lang="en-FR" dirty="0">
                <a:solidFill>
                  <a:srgbClr val="002060"/>
                </a:solidFill>
              </a:rPr>
              <a:t> has negative implicatures (in fact it often co-occurs with </a:t>
            </a:r>
            <a:r>
              <a:rPr lang="en-FR" i="1" dirty="0">
                <a:solidFill>
                  <a:srgbClr val="002060"/>
                </a:solidFill>
              </a:rPr>
              <a:t>not </a:t>
            </a:r>
            <a:r>
              <a:rPr lang="en-FR" dirty="0">
                <a:solidFill>
                  <a:srgbClr val="002060"/>
                </a:solidFill>
              </a:rPr>
              <a:t>in the larger context).</a:t>
            </a:r>
          </a:p>
          <a:p>
            <a:r>
              <a:rPr lang="en-FR" dirty="0">
                <a:solidFill>
                  <a:srgbClr val="002060"/>
                </a:solidFill>
              </a:rPr>
              <a:t>It can be used to make disclaimers, to disagree, to challenge and to defend (p. 176-177).</a:t>
            </a:r>
          </a:p>
          <a:p>
            <a:r>
              <a:rPr lang="en-FR" dirty="0">
                <a:solidFill>
                  <a:srgbClr val="002060"/>
                </a:solidFill>
              </a:rPr>
              <a:t>It may also be used in conversation to return to an earlier point or reclaim the floor (p.172). In this it also has kind of elaborative/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continuative functions.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5A47C7-C00B-1E4D-98C7-27FE0AAE1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3738DA-BC79-3F42-8B2D-07CE46F0E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94716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E74D7-6103-2845-8D83-21A851C5B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3600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</a:t>
            </a:r>
            <a:endParaRPr lang="en-F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270F07-6B1D-E542-8959-E9F13DCB6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0976"/>
            <a:ext cx="10515600" cy="4725987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At this time of (often) negative evaluation of </a:t>
            </a:r>
            <a:r>
              <a:rPr lang="en-FR" i="1" dirty="0">
                <a:solidFill>
                  <a:srgbClr val="002060"/>
                </a:solidFill>
              </a:rPr>
              <a:t>all the same </a:t>
            </a:r>
            <a:r>
              <a:rPr lang="en-FR" dirty="0">
                <a:solidFill>
                  <a:srgbClr val="002060"/>
                </a:solidFill>
              </a:rPr>
              <a:t>we begin to find examples of the concessive use. The novelist Scott uses it twice, once metaphorically, saying he may seem like a bear in a circus and does not want to do some work he has been asked to do, but he has to do it anyway (11a):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(11)  a. </a:t>
            </a:r>
            <a:r>
              <a:rPr lang="en-GB" dirty="0">
                <a:solidFill>
                  <a:srgbClr val="00B050"/>
                </a:solidFill>
              </a:rPr>
              <a:t>Well, I may be the bear, but I must mount the ragged staff 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       </a:t>
            </a:r>
            <a:r>
              <a:rPr lang="en-GB" b="1" dirty="0">
                <a:solidFill>
                  <a:srgbClr val="00B050"/>
                </a:solidFill>
              </a:rPr>
              <a:t>all the same</a:t>
            </a:r>
            <a:r>
              <a:rPr lang="en-GB" dirty="0">
                <a:solidFill>
                  <a:srgbClr val="00B050"/>
                </a:solidFill>
              </a:rPr>
              <a:t>. I set my myself to labour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       for R.P.G.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B050"/>
                </a:solidFill>
              </a:rPr>
              <a:t>                (1825-32 Scott, </a:t>
            </a:r>
            <a:r>
              <a:rPr lang="en-GB" sz="2400" i="1" dirty="0">
                <a:solidFill>
                  <a:srgbClr val="00B050"/>
                </a:solidFill>
              </a:rPr>
              <a:t>Journal</a:t>
            </a:r>
            <a:r>
              <a:rPr lang="en-GB" sz="2400" dirty="0">
                <a:solidFill>
                  <a:srgbClr val="00B050"/>
                </a:solidFill>
              </a:rPr>
              <a:t> [CLMET 3_0_123])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A912FA-1537-2747-ACA5-9039568D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33D732-1AD9-5E41-A6D8-FED482536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40</a:t>
            </a:fld>
            <a:endParaRPr lang="en-FR"/>
          </a:p>
        </p:txBody>
      </p:sp>
      <p:pic>
        <p:nvPicPr>
          <p:cNvPr id="7" name="Picture 6" descr="A picture containing text, suit&#10;&#10;Description automatically generated">
            <a:extLst>
              <a:ext uri="{FF2B5EF4-FFF2-40B4-BE49-F238E27FC236}">
                <a16:creationId xmlns:a16="http://schemas.microsoft.com/office/drawing/2014/main" id="{601F596A-A809-B044-8F90-5450F2113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4009231"/>
            <a:ext cx="3028949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2009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270B2-D77A-4E41-8182-10CCBAF08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56B96-9AAB-4946-BCF9-212339B990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(11)  b. may be very right what you say. But I thinks what I thinks</a:t>
            </a:r>
            <a:endParaRPr lang="en-GB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00B050"/>
                </a:solidFill>
              </a:rPr>
              <a:t>             all the same</a:t>
            </a:r>
            <a:r>
              <a:rPr lang="en-GB" sz="2400" dirty="0">
                <a:solidFill>
                  <a:srgbClr val="00B050"/>
                </a:solidFill>
              </a:rPr>
              <a:t>  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B050"/>
                </a:solidFill>
              </a:rPr>
              <a:t>                (1832 Bulwer-Lytton, </a:t>
            </a:r>
            <a:r>
              <a:rPr lang="en-GB" sz="2400" i="1" dirty="0">
                <a:solidFill>
                  <a:srgbClr val="00B050"/>
                </a:solidFill>
              </a:rPr>
              <a:t>Eugene Aram </a:t>
            </a:r>
            <a:r>
              <a:rPr lang="en-GB" sz="2400" b="1" dirty="0">
                <a:solidFill>
                  <a:srgbClr val="00B050"/>
                </a:solidFill>
              </a:rPr>
              <a:t>[</a:t>
            </a:r>
            <a:r>
              <a:rPr lang="en-GB" sz="2400" dirty="0">
                <a:solidFill>
                  <a:srgbClr val="00B050"/>
                </a:solidFill>
              </a:rPr>
              <a:t>[CLMET 3_0_161])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• Note that the clause is introduced by </a:t>
            </a:r>
            <a:r>
              <a:rPr lang="en-GB" i="1" dirty="0">
                <a:solidFill>
                  <a:srgbClr val="00B050"/>
                </a:solidFill>
              </a:rPr>
              <a:t>but </a:t>
            </a:r>
            <a:r>
              <a:rPr lang="en-GB" dirty="0">
                <a:solidFill>
                  <a:srgbClr val="00B050"/>
                </a:solidFill>
              </a:rPr>
              <a:t>in both exs., reinforcing 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the contrast.</a:t>
            </a: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03E322-4DD7-E240-8ABF-5CF69E2D2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319961-17C5-E946-84B2-144AC49F6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41</a:t>
            </a:fld>
            <a:endParaRPr lang="en-FR"/>
          </a:p>
        </p:txBody>
      </p:sp>
      <p:pic>
        <p:nvPicPr>
          <p:cNvPr id="7" name="Picture 6" descr="A picture containing person, indoor, dark&#10;&#10;Description automatically generated">
            <a:extLst>
              <a:ext uri="{FF2B5EF4-FFF2-40B4-BE49-F238E27FC236}">
                <a16:creationId xmlns:a16="http://schemas.microsoft.com/office/drawing/2014/main" id="{4895BB6D-3ED8-B44E-AF7B-91BB18BE6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4001294"/>
            <a:ext cx="1947863" cy="201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6134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D9935-3C4D-2C4D-A942-4F46CD013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</a:t>
            </a:r>
            <a:endParaRPr lang="en-F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C17C5-B0D0-D247-8481-1B0BE2583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FR" dirty="0">
                <a:solidFill>
                  <a:srgbClr val="002060"/>
                </a:solidFill>
              </a:rPr>
              <a:t>These exs. are, like those in COHA, from the 1820s-30s, so it appears that this is the time in which the concessive use became conventionalized.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The contexts that enabled it appear to have been negative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evaluation in the late 18thC of someone not caring about cert</a:t>
            </a:r>
            <a:r>
              <a:rPr lang="en-GB" dirty="0">
                <a:solidFill>
                  <a:srgbClr val="002060"/>
                </a:solidFill>
              </a:rPr>
              <a:t>ai</a:t>
            </a:r>
            <a:r>
              <a:rPr lang="en-FR" dirty="0">
                <a:solidFill>
                  <a:srgbClr val="002060"/>
                </a:solidFill>
              </a:rPr>
              <a:t>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distinctions, and of sameness.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</a:t>
            </a:r>
            <a:r>
              <a:rPr lang="en-FR" i="1" dirty="0">
                <a:solidFill>
                  <a:srgbClr val="002060"/>
                </a:solidFill>
              </a:rPr>
              <a:t>But</a:t>
            </a:r>
            <a:r>
              <a:rPr lang="en-FR" dirty="0">
                <a:solidFill>
                  <a:srgbClr val="002060"/>
                </a:solidFill>
              </a:rPr>
              <a:t> and </a:t>
            </a:r>
            <a:r>
              <a:rPr lang="en-FR" i="1" dirty="0">
                <a:solidFill>
                  <a:srgbClr val="002060"/>
                </a:solidFill>
              </a:rPr>
              <a:t>yet</a:t>
            </a:r>
            <a:r>
              <a:rPr lang="en-FR" dirty="0">
                <a:solidFill>
                  <a:srgbClr val="002060"/>
                </a:solidFill>
              </a:rPr>
              <a:t> are often found as collocates when </a:t>
            </a:r>
            <a:r>
              <a:rPr lang="en-FR" i="1" dirty="0">
                <a:solidFill>
                  <a:srgbClr val="002060"/>
                </a:solidFill>
              </a:rPr>
              <a:t>all the same </a:t>
            </a:r>
            <a:r>
              <a:rPr lang="en-FR" dirty="0">
                <a:solidFill>
                  <a:srgbClr val="002060"/>
                </a:solidFill>
              </a:rPr>
              <a:t>is used in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initial position.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 Even if </a:t>
            </a:r>
            <a:r>
              <a:rPr lang="en-FR" i="1" dirty="0">
                <a:solidFill>
                  <a:srgbClr val="002060"/>
                </a:solidFill>
              </a:rPr>
              <a:t>all the sam</a:t>
            </a:r>
            <a:r>
              <a:rPr lang="en-FR" dirty="0">
                <a:solidFill>
                  <a:srgbClr val="002060"/>
                </a:solidFill>
              </a:rPr>
              <a:t>e is clause-final, it scopes over D2,which may be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introduced by </a:t>
            </a:r>
            <a:r>
              <a:rPr lang="en-FR" i="1" dirty="0">
                <a:solidFill>
                  <a:srgbClr val="002060"/>
                </a:solidFill>
              </a:rPr>
              <a:t>but</a:t>
            </a:r>
            <a:r>
              <a:rPr lang="en-FR" dirty="0">
                <a:solidFill>
                  <a:srgbClr val="002060"/>
                </a:solidFill>
              </a:rPr>
              <a:t>, as in (11b) </a:t>
            </a:r>
            <a:r>
              <a:rPr lang="en-GB" b="1" i="1" dirty="0">
                <a:solidFill>
                  <a:srgbClr val="00B050"/>
                </a:solidFill>
              </a:rPr>
              <a:t>But</a:t>
            </a:r>
            <a:r>
              <a:rPr lang="en-GB" i="1" dirty="0">
                <a:solidFill>
                  <a:srgbClr val="00B050"/>
                </a:solidFill>
              </a:rPr>
              <a:t> I thinks what I thinks </a:t>
            </a:r>
            <a:r>
              <a:rPr lang="en-GB" b="1" i="1" dirty="0">
                <a:solidFill>
                  <a:srgbClr val="00B050"/>
                </a:solidFill>
              </a:rPr>
              <a:t>all the same</a:t>
            </a:r>
            <a:r>
              <a:rPr lang="en-FR" b="1" i="1" dirty="0">
                <a:solidFill>
                  <a:srgbClr val="002060"/>
                </a:solidFill>
              </a:rPr>
              <a:t>.</a:t>
            </a:r>
            <a:endParaRPr lang="en-FR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471A93-22E8-7747-ADA3-25C113995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F8DECA-EFD4-3C46-9AE2-BF36DFFAB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42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631878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F082B-B82D-0044-966D-C12E7DBB7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0208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</a:t>
            </a:r>
            <a:endParaRPr lang="en-FR" sz="4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2324D9-3D93-7744-9097-F47D36988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652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Again, the rise of DSM use is a case of Cxzn.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Later uses in courtesy formulae that I will discuss are CCs.</a:t>
            </a:r>
          </a:p>
          <a:p>
            <a:r>
              <a:rPr lang="en-FR" i="1" dirty="0">
                <a:solidFill>
                  <a:srgbClr val="002060"/>
                </a:solidFill>
              </a:rPr>
              <a:t>All the same </a:t>
            </a:r>
            <a:r>
              <a:rPr lang="en-FR" dirty="0">
                <a:solidFill>
                  <a:srgbClr val="002060"/>
                </a:solidFill>
              </a:rPr>
              <a:t>is highly pragmatic. If used in e.g. </a:t>
            </a:r>
            <a:r>
              <a:rPr lang="en-FR" i="1" dirty="0">
                <a:solidFill>
                  <a:srgbClr val="002060"/>
                </a:solidFill>
              </a:rPr>
              <a:t>All the s</a:t>
            </a:r>
            <a:r>
              <a:rPr lang="en-GB" i="1" dirty="0">
                <a:solidFill>
                  <a:srgbClr val="002060"/>
                </a:solidFill>
              </a:rPr>
              <a:t>am</a:t>
            </a:r>
            <a:r>
              <a:rPr lang="en-FR" i="1" dirty="0">
                <a:solidFill>
                  <a:srgbClr val="002060"/>
                </a:solidFill>
              </a:rPr>
              <a:t>e, he left</a:t>
            </a:r>
            <a:r>
              <a:rPr lang="en-FR" dirty="0">
                <a:solidFill>
                  <a:srgbClr val="002060"/>
                </a:solidFill>
              </a:rPr>
              <a:t>, or </a:t>
            </a:r>
            <a:r>
              <a:rPr lang="en-FR" i="1" dirty="0">
                <a:solidFill>
                  <a:srgbClr val="002060"/>
                </a:solidFill>
              </a:rPr>
              <a:t>He left, all the same</a:t>
            </a:r>
            <a:r>
              <a:rPr lang="en-FR" dirty="0">
                <a:solidFill>
                  <a:srgbClr val="002060"/>
                </a:solidFill>
              </a:rPr>
              <a:t>, like </a:t>
            </a:r>
            <a:r>
              <a:rPr lang="en-FR" i="1" dirty="0">
                <a:solidFill>
                  <a:srgbClr val="002060"/>
                </a:solidFill>
              </a:rPr>
              <a:t>after all </a:t>
            </a:r>
            <a:r>
              <a:rPr lang="en-FR" dirty="0">
                <a:solidFill>
                  <a:srgbClr val="002060"/>
                </a:solidFill>
              </a:rPr>
              <a:t>in clause-final position, it evokes scenarios of dissonance and counter-expected behavior.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DC0CB1-18BF-2F4E-9CB2-87A72FA0C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276F88-4A1A-9D45-8F19-30E5ED90A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43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043777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EF0DC-0C46-604D-92AC-6DECABC92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1244"/>
            <a:ext cx="10515600" cy="5815719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The history of clausal concessive use of </a:t>
            </a:r>
            <a:r>
              <a:rPr lang="en-FR" i="1" dirty="0">
                <a:solidFill>
                  <a:srgbClr val="002060"/>
                </a:solidFill>
              </a:rPr>
              <a:t>all the same </a:t>
            </a:r>
            <a:r>
              <a:rPr lang="en-FR" dirty="0">
                <a:solidFill>
                  <a:srgbClr val="002060"/>
                </a:solidFill>
              </a:rPr>
              <a:t>can be modeled as follows (pronom = ‘pronominal’):</a:t>
            </a:r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r>
              <a:rPr lang="en-GB" sz="2000" b="1" dirty="0">
                <a:solidFill>
                  <a:srgbClr val="00B050"/>
                </a:solidFill>
              </a:rPr>
              <a:t>a</a:t>
            </a:r>
            <a:r>
              <a:rPr lang="en-FR" sz="2000" b="1" dirty="0">
                <a:solidFill>
                  <a:srgbClr val="00B050"/>
                </a:solidFill>
              </a:rPr>
              <a:t>ll the same          c1700-pres        	        </a:t>
            </a:r>
            <a:r>
              <a:rPr lang="en-FR" sz="2000" b="1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Context</a:t>
            </a:r>
            <a:r>
              <a:rPr lang="en-FR" sz="2000" b="1" dirty="0">
                <a:solidFill>
                  <a:srgbClr val="00B050"/>
                </a:solidFill>
              </a:rPr>
              <a:t>		         1830s-present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SYN	         	 Adv + Pro				        Connector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MORPH         	 tri-morph				       monomorph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PHON            	 </a:t>
            </a:r>
            <a:r>
              <a:rPr lang="en-US" sz="2000" dirty="0">
                <a:solidFill>
                  <a:srgbClr val="00B050"/>
                </a:solidFill>
              </a:rPr>
              <a:t>/al </a:t>
            </a:r>
            <a:r>
              <a:rPr lang="en-US" sz="2000" dirty="0" err="1">
                <a:solidFill>
                  <a:srgbClr val="00B050"/>
                </a:solidFill>
              </a:rPr>
              <a:t>ðə</a:t>
            </a:r>
            <a:r>
              <a:rPr lang="en-US" sz="2000" dirty="0">
                <a:solidFill>
                  <a:srgbClr val="00B050"/>
                </a:solidFill>
              </a:rPr>
              <a:t> se</a:t>
            </a:r>
            <a:r>
              <a:rPr lang="en-FR" sz="2000" dirty="0">
                <a:solidFill>
                  <a:srgbClr val="00B050"/>
                </a:solidFill>
              </a:rPr>
              <a:t>ɩ</a:t>
            </a:r>
            <a:r>
              <a:rPr lang="en-US" sz="2000" dirty="0">
                <a:solidFill>
                  <a:srgbClr val="00B050"/>
                </a:solidFill>
              </a:rPr>
              <a:t>m/</a:t>
            </a:r>
            <a:r>
              <a:rPr lang="en-FR" sz="2000" dirty="0">
                <a:solidFill>
                  <a:srgbClr val="00B050"/>
                </a:solidFill>
              </a:rPr>
              <a:t> 				       </a:t>
            </a:r>
            <a:r>
              <a:rPr lang="en-US" sz="2000" dirty="0">
                <a:solidFill>
                  <a:srgbClr val="00B050"/>
                </a:solidFill>
              </a:rPr>
              <a:t>/</a:t>
            </a:r>
            <a:r>
              <a:rPr lang="en-US" sz="2000" dirty="0" err="1">
                <a:solidFill>
                  <a:srgbClr val="00B050"/>
                </a:solidFill>
              </a:rPr>
              <a:t>alðəse</a:t>
            </a:r>
            <a:r>
              <a:rPr lang="en-FR" sz="2000" dirty="0">
                <a:solidFill>
                  <a:srgbClr val="00B050"/>
                </a:solidFill>
              </a:rPr>
              <a:t>ɩ</a:t>
            </a:r>
            <a:r>
              <a:rPr lang="en-US" sz="2000" dirty="0">
                <a:solidFill>
                  <a:srgbClr val="00B050"/>
                </a:solidFill>
              </a:rPr>
              <a:t>m/</a:t>
            </a:r>
            <a:r>
              <a:rPr lang="en-FR" sz="2000" dirty="0">
                <a:solidFill>
                  <a:srgbClr val="00B050"/>
                </a:solidFill>
              </a:rPr>
              <a:t> 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					    &gt;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SEM	    	  ‘exactly equiv’ </a:t>
            </a:r>
            <a:r>
              <a:rPr lang="en-FR" sz="2000" dirty="0">
                <a:solidFill>
                  <a:srgbClr val="00B0F0"/>
                </a:solidFill>
              </a:rPr>
              <a:t>       </a:t>
            </a:r>
            <a:r>
              <a:rPr lang="en-FR" sz="2000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use in it’s __ to X,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PRAG          	  anaphoric ref         </a:t>
            </a:r>
            <a:r>
              <a:rPr lang="en-FR" sz="2000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neg attitudes </a:t>
            </a:r>
            <a:r>
              <a:rPr lang="en-FR" sz="2000" dirty="0">
                <a:solidFill>
                  <a:srgbClr val="00B050"/>
                </a:solidFill>
              </a:rPr>
              <a:t>		         concessive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DF                	 pronom phrase	    </a:t>
            </a:r>
            <a:r>
              <a:rPr lang="en-FR" sz="2000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to similarity</a:t>
            </a:r>
            <a:r>
              <a:rPr lang="en-FR" sz="2000" dirty="0">
                <a:solidFill>
                  <a:srgbClr val="00B0F0"/>
                </a:solidFill>
              </a:rPr>
              <a:t>	</a:t>
            </a:r>
            <a:r>
              <a:rPr lang="en-FR" sz="2000" dirty="0">
                <a:solidFill>
                  <a:srgbClr val="00B050"/>
                </a:solidFill>
              </a:rPr>
              <a:t>	         DSM:contrast</a:t>
            </a:r>
          </a:p>
          <a:p>
            <a:pPr marL="0" indent="0" algn="ctr">
              <a:buNone/>
            </a:pPr>
            <a:r>
              <a:rPr lang="en-FR" sz="2000" dirty="0">
                <a:solidFill>
                  <a:srgbClr val="00B05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FR" sz="2000" dirty="0">
                <a:solidFill>
                  <a:srgbClr val="00B050"/>
                </a:solidFill>
              </a:rPr>
              <a:t>Skeletal representation of the development of DSM </a:t>
            </a:r>
            <a:r>
              <a:rPr lang="en-FR" sz="2000" i="1" dirty="0">
                <a:solidFill>
                  <a:srgbClr val="00B050"/>
                </a:solidFill>
              </a:rPr>
              <a:t>all the same</a:t>
            </a:r>
            <a:r>
              <a:rPr lang="en-FR" sz="2000" dirty="0">
                <a:solidFill>
                  <a:srgbClr val="00B050"/>
                </a:solidFill>
              </a:rPr>
              <a:t>, </a:t>
            </a:r>
          </a:p>
          <a:p>
            <a:pPr marL="0" indent="0" algn="ctr">
              <a:buNone/>
            </a:pPr>
            <a:r>
              <a:rPr lang="en-FR" sz="2000" dirty="0">
                <a:solidFill>
                  <a:srgbClr val="00B050"/>
                </a:solidFill>
              </a:rPr>
              <a:t>using Croft’s (2001:18) model of a construction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ACB6F4-D569-FC46-A302-613FA4C1C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6717A3-2324-1941-A7F9-BE32C2551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44</a:t>
            </a:fld>
            <a:endParaRPr lang="en-FR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180F200-395D-D44B-B321-8D6EE1E1AB6E}"/>
              </a:ext>
            </a:extLst>
          </p:cNvPr>
          <p:cNvCxnSpPr/>
          <p:nvPr/>
        </p:nvCxnSpPr>
        <p:spPr>
          <a:xfrm>
            <a:off x="2438400" y="2201333"/>
            <a:ext cx="0" cy="28673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570E544-2D6D-334C-95BC-E61A8A4E2DD5}"/>
              </a:ext>
            </a:extLst>
          </p:cNvPr>
          <p:cNvCxnSpPr>
            <a:cxnSpLocks/>
          </p:cNvCxnSpPr>
          <p:nvPr/>
        </p:nvCxnSpPr>
        <p:spPr>
          <a:xfrm>
            <a:off x="4526845" y="2201333"/>
            <a:ext cx="0" cy="29238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290E4D2-351F-6D47-9B5D-A65E19E12C10}"/>
              </a:ext>
            </a:extLst>
          </p:cNvPr>
          <p:cNvCxnSpPr/>
          <p:nvPr/>
        </p:nvCxnSpPr>
        <p:spPr>
          <a:xfrm>
            <a:off x="9750778" y="2125616"/>
            <a:ext cx="0" cy="30141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FD863E6-7839-C742-9A82-4FB9F45F7745}"/>
              </a:ext>
            </a:extLst>
          </p:cNvPr>
          <p:cNvCxnSpPr/>
          <p:nvPr/>
        </p:nvCxnSpPr>
        <p:spPr>
          <a:xfrm>
            <a:off x="2438400" y="2201333"/>
            <a:ext cx="20884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78C93D7-9FA6-5E41-A3DB-5435FC0A6E97}"/>
              </a:ext>
            </a:extLst>
          </p:cNvPr>
          <p:cNvCxnSpPr/>
          <p:nvPr/>
        </p:nvCxnSpPr>
        <p:spPr>
          <a:xfrm>
            <a:off x="2438400" y="5068710"/>
            <a:ext cx="20884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E4EC65E-65F8-A54E-8B28-322247C80FC1}"/>
              </a:ext>
            </a:extLst>
          </p:cNvPr>
          <p:cNvCxnSpPr/>
          <p:nvPr/>
        </p:nvCxnSpPr>
        <p:spPr>
          <a:xfrm>
            <a:off x="7326489" y="2111022"/>
            <a:ext cx="24045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E439080-42AA-B04C-81D9-F5C729A109D0}"/>
              </a:ext>
            </a:extLst>
          </p:cNvPr>
          <p:cNvCxnSpPr>
            <a:cxnSpLocks/>
          </p:cNvCxnSpPr>
          <p:nvPr/>
        </p:nvCxnSpPr>
        <p:spPr>
          <a:xfrm>
            <a:off x="7368823" y="5125156"/>
            <a:ext cx="24045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9767DE9-014D-7040-846F-0298020BCFDF}"/>
              </a:ext>
            </a:extLst>
          </p:cNvPr>
          <p:cNvCxnSpPr/>
          <p:nvPr/>
        </p:nvCxnSpPr>
        <p:spPr>
          <a:xfrm>
            <a:off x="7326489" y="2125616"/>
            <a:ext cx="0" cy="3018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E695946-5E24-6F48-93E8-F0BAF790B5DF}"/>
              </a:ext>
            </a:extLst>
          </p:cNvPr>
          <p:cNvCxnSpPr/>
          <p:nvPr/>
        </p:nvCxnSpPr>
        <p:spPr>
          <a:xfrm>
            <a:off x="2675467" y="2325511"/>
            <a:ext cx="0" cy="11034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FBE7E75-8F33-D24E-820B-3678A529970D}"/>
              </a:ext>
            </a:extLst>
          </p:cNvPr>
          <p:cNvCxnSpPr/>
          <p:nvPr/>
        </p:nvCxnSpPr>
        <p:spPr>
          <a:xfrm>
            <a:off x="4267200" y="2291644"/>
            <a:ext cx="0" cy="1137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6F6F933-EE9C-E342-BB52-49C51D26D071}"/>
              </a:ext>
            </a:extLst>
          </p:cNvPr>
          <p:cNvCxnSpPr/>
          <p:nvPr/>
        </p:nvCxnSpPr>
        <p:spPr>
          <a:xfrm>
            <a:off x="2675467" y="3759200"/>
            <a:ext cx="0" cy="11627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FA11D50-B03F-1D4F-AE9B-69DF60FB035A}"/>
              </a:ext>
            </a:extLst>
          </p:cNvPr>
          <p:cNvCxnSpPr/>
          <p:nvPr/>
        </p:nvCxnSpPr>
        <p:spPr>
          <a:xfrm>
            <a:off x="4413956" y="3781778"/>
            <a:ext cx="0" cy="11627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547704-4B57-0541-96A4-B8A61C23319E}"/>
              </a:ext>
            </a:extLst>
          </p:cNvPr>
          <p:cNvCxnSpPr>
            <a:cxnSpLocks/>
          </p:cNvCxnSpPr>
          <p:nvPr/>
        </p:nvCxnSpPr>
        <p:spPr>
          <a:xfrm>
            <a:off x="2686756" y="3781778"/>
            <a:ext cx="171026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8DE9472-70FD-1B48-BEB5-2FCBDD20C848}"/>
              </a:ext>
            </a:extLst>
          </p:cNvPr>
          <p:cNvCxnSpPr>
            <a:cxnSpLocks/>
          </p:cNvCxnSpPr>
          <p:nvPr/>
        </p:nvCxnSpPr>
        <p:spPr>
          <a:xfrm>
            <a:off x="2675467" y="3429000"/>
            <a:ext cx="15917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C207F5B-B07E-4F48-BC82-365DF7F8E477}"/>
              </a:ext>
            </a:extLst>
          </p:cNvPr>
          <p:cNvCxnSpPr/>
          <p:nvPr/>
        </p:nvCxnSpPr>
        <p:spPr>
          <a:xfrm>
            <a:off x="2675467" y="4921956"/>
            <a:ext cx="17384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9CB3E2E-16FB-CB4F-8A6A-8E78D47B4C9E}"/>
              </a:ext>
            </a:extLst>
          </p:cNvPr>
          <p:cNvCxnSpPr/>
          <p:nvPr/>
        </p:nvCxnSpPr>
        <p:spPr>
          <a:xfrm>
            <a:off x="2698045" y="2274710"/>
            <a:ext cx="15691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9A3C364-AEC2-4747-AAE6-92FF088C7E47}"/>
              </a:ext>
            </a:extLst>
          </p:cNvPr>
          <p:cNvCxnSpPr/>
          <p:nvPr/>
        </p:nvCxnSpPr>
        <p:spPr>
          <a:xfrm>
            <a:off x="3364089" y="3429000"/>
            <a:ext cx="0" cy="352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2E82AAD-DF2B-8140-864C-B56BC386AA32}"/>
              </a:ext>
            </a:extLst>
          </p:cNvPr>
          <p:cNvCxnSpPr/>
          <p:nvPr/>
        </p:nvCxnSpPr>
        <p:spPr>
          <a:xfrm>
            <a:off x="7597422" y="2246487"/>
            <a:ext cx="0" cy="132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D94D2FF-84C6-994E-815F-7A056FD2C138}"/>
              </a:ext>
            </a:extLst>
          </p:cNvPr>
          <p:cNvCxnSpPr/>
          <p:nvPr/>
        </p:nvCxnSpPr>
        <p:spPr>
          <a:xfrm>
            <a:off x="9390944" y="2201333"/>
            <a:ext cx="0" cy="14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769EDA9-2405-AF4A-B1A8-EEDACB0B9835}"/>
              </a:ext>
            </a:extLst>
          </p:cNvPr>
          <p:cNvCxnSpPr/>
          <p:nvPr/>
        </p:nvCxnSpPr>
        <p:spPr>
          <a:xfrm>
            <a:off x="7605889" y="2201333"/>
            <a:ext cx="17159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6123DC1-5994-9548-B9E3-1E418190DFA3}"/>
              </a:ext>
            </a:extLst>
          </p:cNvPr>
          <p:cNvCxnSpPr/>
          <p:nvPr/>
        </p:nvCxnSpPr>
        <p:spPr>
          <a:xfrm>
            <a:off x="7641167" y="3563759"/>
            <a:ext cx="1749777" cy="29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807CF91-6C4B-354F-B5A1-895DEF97DCD2}"/>
              </a:ext>
            </a:extLst>
          </p:cNvPr>
          <p:cNvCxnSpPr/>
          <p:nvPr/>
        </p:nvCxnSpPr>
        <p:spPr>
          <a:xfrm>
            <a:off x="7618590" y="3826932"/>
            <a:ext cx="0" cy="1072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58F0096-2CC9-AE4A-93AA-B52ED1F28D90}"/>
              </a:ext>
            </a:extLst>
          </p:cNvPr>
          <p:cNvCxnSpPr/>
          <p:nvPr/>
        </p:nvCxnSpPr>
        <p:spPr>
          <a:xfrm>
            <a:off x="9396589" y="3826932"/>
            <a:ext cx="0" cy="11627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261DC2A-1823-F345-BABC-1D8EE1641EFD}"/>
              </a:ext>
            </a:extLst>
          </p:cNvPr>
          <p:cNvCxnSpPr/>
          <p:nvPr/>
        </p:nvCxnSpPr>
        <p:spPr>
          <a:xfrm>
            <a:off x="7641166" y="3834694"/>
            <a:ext cx="17497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2930F02-97A8-3947-8F63-0B51C060C817}"/>
              </a:ext>
            </a:extLst>
          </p:cNvPr>
          <p:cNvCxnSpPr/>
          <p:nvPr/>
        </p:nvCxnSpPr>
        <p:spPr>
          <a:xfrm>
            <a:off x="7641166" y="4955816"/>
            <a:ext cx="1749777" cy="225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F4EF825-4F84-F748-829B-BE241204C237}"/>
              </a:ext>
            </a:extLst>
          </p:cNvPr>
          <p:cNvCxnSpPr/>
          <p:nvPr/>
        </p:nvCxnSpPr>
        <p:spPr>
          <a:xfrm>
            <a:off x="8418688" y="3605389"/>
            <a:ext cx="0" cy="2293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9095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8BAEA-EE9B-C64E-8801-3D1786390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4386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A71FA0-0C66-F747-8A36-710BF6218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7580"/>
            <a:ext cx="10515600" cy="4351338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As I said at the beginning, </a:t>
            </a:r>
            <a:r>
              <a:rPr lang="en-FR" i="1" dirty="0">
                <a:solidFill>
                  <a:srgbClr val="002060"/>
                </a:solidFill>
              </a:rPr>
              <a:t>all the same </a:t>
            </a:r>
            <a:r>
              <a:rPr lang="en-FR" dirty="0">
                <a:solidFill>
                  <a:srgbClr val="002060"/>
                </a:solidFill>
              </a:rPr>
              <a:t>is unusual with respect to the rapidity of its rise. Compare the long history of </a:t>
            </a:r>
            <a:r>
              <a:rPr lang="en-FR" i="1" dirty="0">
                <a:solidFill>
                  <a:srgbClr val="002060"/>
                </a:solidFill>
              </a:rPr>
              <a:t>but</a:t>
            </a:r>
            <a:r>
              <a:rPr lang="en-FR" dirty="0">
                <a:solidFill>
                  <a:srgbClr val="002060"/>
                </a:solidFill>
              </a:rPr>
              <a:t>, and the relatively long histories of </a:t>
            </a:r>
            <a:r>
              <a:rPr lang="en-FR" i="1" dirty="0">
                <a:solidFill>
                  <a:srgbClr val="002060"/>
                </a:solidFill>
              </a:rPr>
              <a:t>also</a:t>
            </a:r>
            <a:r>
              <a:rPr lang="en-FR" dirty="0">
                <a:solidFill>
                  <a:srgbClr val="002060"/>
                </a:solidFill>
              </a:rPr>
              <a:t> and </a:t>
            </a:r>
            <a:r>
              <a:rPr lang="en-FR" i="1" dirty="0">
                <a:solidFill>
                  <a:srgbClr val="002060"/>
                </a:solidFill>
              </a:rPr>
              <a:t>further, </a:t>
            </a:r>
            <a:r>
              <a:rPr lang="en-FR" dirty="0">
                <a:solidFill>
                  <a:srgbClr val="002060"/>
                </a:solidFill>
              </a:rPr>
              <a:t>etc.</a:t>
            </a:r>
          </a:p>
          <a:p>
            <a:r>
              <a:rPr lang="en-FR" dirty="0">
                <a:solidFill>
                  <a:srgbClr val="002060"/>
                </a:solidFill>
              </a:rPr>
              <a:t>What might account for this?</a:t>
            </a:r>
          </a:p>
          <a:p>
            <a:r>
              <a:rPr lang="en-FR" dirty="0">
                <a:solidFill>
                  <a:srgbClr val="002060"/>
                </a:solidFill>
              </a:rPr>
              <a:t>By hypothesis it was motivated by analogical thinking.</a:t>
            </a:r>
          </a:p>
          <a:p>
            <a:r>
              <a:rPr lang="en-FR" dirty="0">
                <a:solidFill>
                  <a:srgbClr val="002060"/>
                </a:solidFill>
              </a:rPr>
              <a:t>As Lenker (2010) discusses, the 18thC was a period of expansion of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contrastive adverbials, notably </a:t>
            </a:r>
            <a:r>
              <a:rPr lang="en-FR" i="1" dirty="0">
                <a:solidFill>
                  <a:srgbClr val="002060"/>
                </a:solidFill>
              </a:rPr>
              <a:t>however, though</a:t>
            </a:r>
            <a:r>
              <a:rPr lang="en-FR" dirty="0">
                <a:solidFill>
                  <a:srgbClr val="002060"/>
                </a:solidFill>
              </a:rPr>
              <a:t>. She points out that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these have concessive meaning in clause-final position, a position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favored for </a:t>
            </a:r>
            <a:r>
              <a:rPr lang="en-FR" i="1" dirty="0">
                <a:solidFill>
                  <a:srgbClr val="002060"/>
                </a:solidFill>
              </a:rPr>
              <a:t>all the same</a:t>
            </a:r>
            <a:r>
              <a:rPr lang="en-FR" dirty="0">
                <a:solidFill>
                  <a:srgbClr val="002060"/>
                </a:solidFill>
              </a:rPr>
              <a:t>.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6C728C-D5C4-B743-8F89-1073518B7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A799FF-6AB5-924F-B257-78375A770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45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5467068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FD306-BE71-9041-B634-C6CB01C3A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6653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E2842-BC88-9045-B590-7CF77A505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Another possible factor is the development in French of </a:t>
            </a:r>
            <a:r>
              <a:rPr lang="en-FR" i="1" dirty="0">
                <a:solidFill>
                  <a:srgbClr val="002060"/>
                </a:solidFill>
              </a:rPr>
              <a:t>quand m</a:t>
            </a:r>
            <a:r>
              <a:rPr lang="en-US" i="1" dirty="0" err="1">
                <a:solidFill>
                  <a:srgbClr val="002060"/>
                </a:solidFill>
              </a:rPr>
              <a:t>ê</a:t>
            </a:r>
            <a:r>
              <a:rPr lang="en-FR" i="1" dirty="0">
                <a:solidFill>
                  <a:srgbClr val="002060"/>
                </a:solidFill>
              </a:rPr>
              <a:t>me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‘when same’ to mean ‘though, nonetheless’ (Beeching 2005). It may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be that some authors “calqued” or “loan translated” this new French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use.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Or some other DSMs in English, e.g. </a:t>
            </a:r>
            <a:r>
              <a:rPr lang="en-FR" i="1" dirty="0">
                <a:solidFill>
                  <a:srgbClr val="002060"/>
                </a:solidFill>
              </a:rPr>
              <a:t>after all</a:t>
            </a:r>
            <a:r>
              <a:rPr lang="en-FR" dirty="0">
                <a:solidFill>
                  <a:srgbClr val="002060"/>
                </a:solidFill>
              </a:rPr>
              <a:t>, served as partial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models.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0D77DB-2DAA-4045-BE22-DD50AE030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59AB1D-B2F2-C34C-8901-65CD6675D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46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903391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6D46A-635B-BB40-8C08-B15EF0545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0519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 </a:t>
            </a: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 courtesy formula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5EEDF-0F54-F241-B398-4E5AFB3BF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1733"/>
            <a:ext cx="10515600" cy="458523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• Shortly after concessive DSM uses of </a:t>
            </a:r>
            <a:r>
              <a:rPr lang="en-US" i="1" dirty="0">
                <a:solidFill>
                  <a:srgbClr val="002060"/>
                </a:solidFill>
              </a:rPr>
              <a:t>all the same </a:t>
            </a:r>
            <a:r>
              <a:rPr lang="en-US" dirty="0">
                <a:solidFill>
                  <a:srgbClr val="002060"/>
                </a:solidFill>
              </a:rPr>
              <a:t>appear we find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early examples of what has come to be a politeness formula for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saying ‘No’ or polite non-acceptance of a compliment: use of the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phrase </a:t>
            </a:r>
            <a:r>
              <a:rPr lang="en-US" i="1" dirty="0">
                <a:solidFill>
                  <a:srgbClr val="002060"/>
                </a:solidFill>
              </a:rPr>
              <a:t>thank you all the same. </a:t>
            </a:r>
            <a:r>
              <a:rPr lang="en-US" dirty="0">
                <a:solidFill>
                  <a:srgbClr val="002060"/>
                </a:solidFill>
              </a:rPr>
              <a:t> </a:t>
            </a:r>
          </a:p>
          <a:p>
            <a:pPr marL="0" indent="0">
              <a:buNone/>
            </a:pPr>
            <a:r>
              <a:rPr lang="en-US" i="1" dirty="0">
                <a:solidFill>
                  <a:srgbClr val="002060"/>
                </a:solidFill>
              </a:rPr>
              <a:t>• </a:t>
            </a:r>
            <a:r>
              <a:rPr lang="en-US" dirty="0">
                <a:solidFill>
                  <a:srgbClr val="002060"/>
                </a:solidFill>
              </a:rPr>
              <a:t>Another formula is </a:t>
            </a:r>
            <a:r>
              <a:rPr lang="en-US" i="1" dirty="0">
                <a:solidFill>
                  <a:srgbClr val="002060"/>
                </a:solidFill>
              </a:rPr>
              <a:t>thanks all the same</a:t>
            </a:r>
            <a:r>
              <a:rPr lang="en-US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• </a:t>
            </a:r>
            <a:r>
              <a:rPr lang="en-US" i="1" dirty="0">
                <a:solidFill>
                  <a:srgbClr val="002060"/>
                </a:solidFill>
              </a:rPr>
              <a:t>All the same </a:t>
            </a:r>
            <a:r>
              <a:rPr lang="en-US" dirty="0">
                <a:solidFill>
                  <a:srgbClr val="002060"/>
                </a:solidFill>
              </a:rPr>
              <a:t>in these phrases is not a DSM (they do not have scope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over full clauses).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• Quirk et al. (1985: 569) call them “courtesy </a:t>
            </a:r>
            <a:r>
              <a:rPr lang="en-US" dirty="0" err="1">
                <a:solidFill>
                  <a:srgbClr val="002060"/>
                </a:solidFill>
              </a:rPr>
              <a:t>subjuncts</a:t>
            </a:r>
            <a:r>
              <a:rPr lang="en-US" dirty="0">
                <a:solidFill>
                  <a:srgbClr val="002060"/>
                </a:solidFill>
              </a:rPr>
              <a:t>”.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• Because they are concessive, they must be assumed to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have arisen out of the DSM use.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7B9447-5E62-904E-AA3A-29FEFCD3C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D98CF3-6F20-2040-A5F9-81AFB0387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47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568229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1A452-03CF-B74B-814E-4E79BAFC8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2163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 </a:t>
            </a: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 courtesy formula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921C1-2DD0-644D-91DE-2D4DE744E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8763"/>
            <a:ext cx="10515600" cy="496411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(12)  ‘Look in my face. You see me, do you?’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         'I do,' replied the serjeant with an oath, 'and a finer young fellow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         or one better qualified to serve his king and country, I never set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         my’, he used an adjective in this place, 'eyes on’. 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         ‘I didn't ask you for want of a compliment, </a:t>
            </a:r>
            <a:r>
              <a:rPr lang="en-US" b="1" dirty="0">
                <a:solidFill>
                  <a:srgbClr val="00B050"/>
                </a:solidFill>
              </a:rPr>
              <a:t>but thank you all the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</a:rPr>
              <a:t>         same</a:t>
            </a:r>
            <a:r>
              <a:rPr lang="en-US" dirty="0">
                <a:solidFill>
                  <a:srgbClr val="00B050"/>
                </a:solidFill>
              </a:rPr>
              <a:t>.’</a:t>
            </a:r>
            <a:endParaRPr lang="en-FR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B050"/>
                </a:solidFill>
              </a:rPr>
              <a:t>           (1839 Dickens, </a:t>
            </a:r>
            <a:r>
              <a:rPr lang="en-US" sz="2400" i="1" dirty="0">
                <a:solidFill>
                  <a:srgbClr val="00B050"/>
                </a:solidFill>
              </a:rPr>
              <a:t>Barnaby Rudge</a:t>
            </a:r>
            <a:r>
              <a:rPr lang="en-US" sz="2400" dirty="0">
                <a:solidFill>
                  <a:srgbClr val="00B050"/>
                </a:solidFill>
              </a:rPr>
              <a:t> [CLMT3_2_176])</a:t>
            </a:r>
            <a:endParaRPr lang="en-FR" sz="2400" dirty="0">
              <a:solidFill>
                <a:srgbClr val="00B050"/>
              </a:solidFill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5154A9-4005-B744-8A6D-C29270780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DCA103-3564-F14D-BC05-91F283010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48</a:t>
            </a:fld>
            <a:endParaRPr lang="en-FR"/>
          </a:p>
        </p:txBody>
      </p:sp>
      <p:pic>
        <p:nvPicPr>
          <p:cNvPr id="7" name="Picture 6" descr="A person with a beard&#10;&#10;Description automatically generated with medium confidence">
            <a:extLst>
              <a:ext uri="{FF2B5EF4-FFF2-40B4-BE49-F238E27FC236}">
                <a16:creationId xmlns:a16="http://schemas.microsoft.com/office/drawing/2014/main" id="{147A3BF5-9855-004F-9AF2-3C3BE40AA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49" y="4046538"/>
            <a:ext cx="2857501" cy="230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01774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A692E-E2F2-B342-9480-121014951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920750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 </a:t>
            </a: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 courtesy formula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83A616-6A95-D24C-B69E-40010CEA5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0174"/>
            <a:ext cx="10515600" cy="50926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(12) is a bantering exchange between a sergeant who is trying to recruit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soldiers and an unwilling recruit, Joe.</a:t>
            </a:r>
          </a:p>
          <a:p>
            <a:r>
              <a:rPr lang="en-FR" dirty="0">
                <a:solidFill>
                  <a:srgbClr val="002060"/>
                </a:solidFill>
              </a:rPr>
              <a:t>Joe’s </a:t>
            </a:r>
            <a:r>
              <a:rPr lang="en-FR" i="1" dirty="0">
                <a:solidFill>
                  <a:srgbClr val="002060"/>
                </a:solidFill>
              </a:rPr>
              <a:t>Thank you all the same </a:t>
            </a:r>
            <a:r>
              <a:rPr lang="en-FR" dirty="0">
                <a:solidFill>
                  <a:srgbClr val="002060"/>
                </a:solidFill>
              </a:rPr>
              <a:t>is to be understood as ‘although I wasn’t looking for a compliment, thank you’, a facetious and mockingly polite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way of saying ‘you are overdoing the compliments’.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</a:t>
            </a:r>
            <a:r>
              <a:rPr lang="en-FR" i="1" dirty="0">
                <a:solidFill>
                  <a:srgbClr val="002060"/>
                </a:solidFill>
              </a:rPr>
              <a:t>Thank you all the same </a:t>
            </a:r>
            <a:r>
              <a:rPr lang="en-FR" dirty="0">
                <a:solidFill>
                  <a:srgbClr val="002060"/>
                </a:solidFill>
              </a:rPr>
              <a:t>by hypothesis is an ellipted form of </a:t>
            </a:r>
            <a:r>
              <a:rPr lang="en-FR" i="1" dirty="0">
                <a:solidFill>
                  <a:srgbClr val="002060"/>
                </a:solidFill>
              </a:rPr>
              <a:t>I thank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</a:rPr>
              <a:t>   you all the same</a:t>
            </a:r>
            <a:r>
              <a:rPr lang="en-FR" dirty="0">
                <a:solidFill>
                  <a:srgbClr val="002060"/>
                </a:solidFill>
              </a:rPr>
              <a:t>, where </a:t>
            </a:r>
            <a:r>
              <a:rPr lang="en-FR" i="1" dirty="0">
                <a:solidFill>
                  <a:srgbClr val="002060"/>
                </a:solidFill>
              </a:rPr>
              <a:t>all the same </a:t>
            </a:r>
            <a:r>
              <a:rPr lang="en-FR" dirty="0">
                <a:solidFill>
                  <a:srgbClr val="002060"/>
                </a:solidFill>
              </a:rPr>
              <a:t>is a DSM. However, the 6 exs. </a:t>
            </a:r>
            <a:r>
              <a:rPr lang="en-GB" dirty="0" err="1">
                <a:solidFill>
                  <a:srgbClr val="002060"/>
                </a:solidFill>
              </a:rPr>
              <a:t>i</a:t>
            </a:r>
            <a:r>
              <a:rPr lang="en-FR" dirty="0">
                <a:solidFill>
                  <a:srgbClr val="002060"/>
                </a:solidFill>
              </a:rPr>
              <a:t>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COHA with subject </a:t>
            </a:r>
            <a:r>
              <a:rPr lang="en-FR" i="1" dirty="0">
                <a:solidFill>
                  <a:srgbClr val="002060"/>
                </a:solidFill>
              </a:rPr>
              <a:t>I</a:t>
            </a:r>
            <a:r>
              <a:rPr lang="en-FR" dirty="0">
                <a:solidFill>
                  <a:srgbClr val="002060"/>
                </a:solidFill>
              </a:rPr>
              <a:t> all date from 1868 and after, so there is no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evidence for this development.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5D4109-B228-DD4F-9283-3A903BA75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C9CAB3-F115-D74A-9DE4-014B30D91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49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327649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928CB-E760-AC4B-9B99-2BE65EAAF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development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FCE33-089B-0647-83E7-F8CD1409A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FR" dirty="0">
                <a:solidFill>
                  <a:srgbClr val="002060"/>
                </a:solidFill>
              </a:rPr>
              <a:t>In Old English (c650-1100), the default contrastive DSM is </a:t>
            </a:r>
            <a:r>
              <a:rPr lang="en-FR" i="1" dirty="0">
                <a:solidFill>
                  <a:srgbClr val="002060"/>
                </a:solidFill>
              </a:rPr>
              <a:t>ac</a:t>
            </a:r>
            <a:r>
              <a:rPr lang="en-FR" dirty="0">
                <a:solidFill>
                  <a:srgbClr val="002060"/>
                </a:solidFill>
              </a:rPr>
              <a:t>.</a:t>
            </a:r>
          </a:p>
          <a:p>
            <a:r>
              <a:rPr lang="en-FR" dirty="0">
                <a:solidFill>
                  <a:srgbClr val="002060"/>
                </a:solidFill>
              </a:rPr>
              <a:t>This obsolesced during  Middle English (c1100-1500) and by 1500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was largely replaced by </a:t>
            </a:r>
            <a:r>
              <a:rPr lang="en-FR" i="1" dirty="0">
                <a:solidFill>
                  <a:srgbClr val="002060"/>
                </a:solidFill>
              </a:rPr>
              <a:t>but.</a:t>
            </a:r>
          </a:p>
          <a:p>
            <a:r>
              <a:rPr lang="en-FR" i="1" dirty="0">
                <a:solidFill>
                  <a:srgbClr val="002060"/>
                </a:solidFill>
              </a:rPr>
              <a:t>But</a:t>
            </a:r>
            <a:r>
              <a:rPr lang="en-FR" dirty="0">
                <a:solidFill>
                  <a:srgbClr val="002060"/>
                </a:solidFill>
              </a:rPr>
              <a:t> originates in an Old English preposition </a:t>
            </a:r>
            <a:r>
              <a:rPr lang="en-FR" i="1" dirty="0">
                <a:solidFill>
                  <a:srgbClr val="002060"/>
                </a:solidFill>
              </a:rPr>
              <a:t>butan &lt; be utan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‘on the outside of’. This could also be used as an adverbial.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In Middle English </a:t>
            </a:r>
            <a:r>
              <a:rPr lang="en-FR" i="1" dirty="0">
                <a:solidFill>
                  <a:srgbClr val="002060"/>
                </a:solidFill>
              </a:rPr>
              <a:t>but</a:t>
            </a:r>
            <a:r>
              <a:rPr lang="en-FR" dirty="0">
                <a:solidFill>
                  <a:srgbClr val="002060"/>
                </a:solidFill>
              </a:rPr>
              <a:t> could be used in the expression </a:t>
            </a:r>
            <a:r>
              <a:rPr lang="en-FR" i="1" dirty="0">
                <a:solidFill>
                  <a:srgbClr val="002060"/>
                </a:solidFill>
              </a:rPr>
              <a:t>but if that </a:t>
            </a:r>
            <a:endParaRPr lang="en-F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to mean ‘unless’.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It also came to have scalar ‘except’ meaning in expressions like </a:t>
            </a:r>
            <a:r>
              <a:rPr lang="en-FR" i="1" dirty="0">
                <a:solidFill>
                  <a:srgbClr val="002060"/>
                </a:solidFill>
              </a:rPr>
              <a:t>ealle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</a:rPr>
              <a:t>   butan anum </a:t>
            </a:r>
            <a:r>
              <a:rPr lang="en-FR" dirty="0">
                <a:solidFill>
                  <a:srgbClr val="002060"/>
                </a:solidFill>
              </a:rPr>
              <a:t>‘all but one’ (Nevalainen 1990: 342).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D3938D-28BD-434D-86FD-1A9CAA3BE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07CD91-0D40-2745-BFEC-5CB0A3488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9041969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768A2-8F84-2844-B0BC-F2CB9DC00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0750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 </a:t>
            </a: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 courtesy formula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6492F-695A-3E4E-8B78-8FD3B541B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562" y="1457324"/>
            <a:ext cx="10515600" cy="4714875"/>
          </a:xfrm>
        </p:spPr>
        <p:txBody>
          <a:bodyPr>
            <a:normAutofit fontScale="92500"/>
          </a:bodyPr>
          <a:lstStyle/>
          <a:p>
            <a:r>
              <a:rPr lang="en-FR" dirty="0">
                <a:solidFill>
                  <a:srgbClr val="002060"/>
                </a:solidFill>
              </a:rPr>
              <a:t>Quirk et al. (1985: 571) say that </a:t>
            </a:r>
            <a:r>
              <a:rPr lang="en-FR" i="1" dirty="0">
                <a:solidFill>
                  <a:srgbClr val="002060"/>
                </a:solidFill>
              </a:rPr>
              <a:t>I thank you all the same </a:t>
            </a:r>
            <a:r>
              <a:rPr lang="en-FR" dirty="0">
                <a:solidFill>
                  <a:srgbClr val="002060"/>
                </a:solidFill>
              </a:rPr>
              <a:t>(with the subject) is used facetiously.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 have not detected facetious use wi</a:t>
            </a:r>
            <a:r>
              <a:rPr lang="en-GB" dirty="0" err="1">
                <a:solidFill>
                  <a:srgbClr val="002060"/>
                </a:solidFill>
              </a:rPr>
              <a:t>th</a:t>
            </a:r>
            <a:r>
              <a:rPr lang="en-FR" dirty="0">
                <a:solidFill>
                  <a:srgbClr val="002060"/>
                </a:solidFill>
              </a:rPr>
              <a:t> the subject in COHA (but see (12)).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Quirk et al. also say </a:t>
            </a:r>
            <a:r>
              <a:rPr lang="en-FR" i="1" dirty="0">
                <a:solidFill>
                  <a:srgbClr val="002060"/>
                </a:solidFill>
              </a:rPr>
              <a:t>Thanks all the same </a:t>
            </a:r>
            <a:r>
              <a:rPr lang="en-FR" dirty="0">
                <a:solidFill>
                  <a:srgbClr val="002060"/>
                </a:solidFill>
              </a:rPr>
              <a:t>is a “more informal” way of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saying </a:t>
            </a:r>
            <a:r>
              <a:rPr lang="en-FR" i="1" dirty="0">
                <a:solidFill>
                  <a:srgbClr val="002060"/>
                </a:solidFill>
              </a:rPr>
              <a:t>Thank you all the same</a:t>
            </a:r>
            <a:r>
              <a:rPr lang="en-FR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 My data suggest it is potentially more forceful as </a:t>
            </a:r>
            <a:r>
              <a:rPr lang="en-US" dirty="0">
                <a:solidFill>
                  <a:srgbClr val="002060"/>
                </a:solidFill>
              </a:rPr>
              <a:t>it can co-occur with </a:t>
            </a:r>
            <a:r>
              <a:rPr lang="en-FR" i="1" dirty="0">
                <a:solidFill>
                  <a:srgbClr val="002060"/>
                </a:solidFill>
              </a:rPr>
              <a:t>No</a:t>
            </a:r>
            <a:r>
              <a:rPr lang="en-FR" dirty="0">
                <a:solidFill>
                  <a:srgbClr val="002060"/>
                </a:solidFill>
              </a:rPr>
              <a:t>: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(13) They're expecting you, Doctor Mellhorn. Shall I give you an escort?”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        "</a:t>
            </a:r>
            <a:r>
              <a:rPr lang="en-FR" b="1" dirty="0">
                <a:solidFill>
                  <a:srgbClr val="00B050"/>
                </a:solidFill>
              </a:rPr>
              <a:t>No;</a:t>
            </a:r>
            <a:r>
              <a:rPr lang="en-US" b="1" dirty="0">
                <a:solidFill>
                  <a:srgbClr val="00B050"/>
                </a:solidFill>
              </a:rPr>
              <a:t> thanks all the same</a:t>
            </a:r>
            <a:r>
              <a:rPr lang="en-US" dirty="0">
                <a:solidFill>
                  <a:srgbClr val="00B050"/>
                </a:solidFill>
              </a:rPr>
              <a:t>”, </a:t>
            </a:r>
            <a:r>
              <a:rPr lang="en-FR" dirty="0">
                <a:solidFill>
                  <a:srgbClr val="00B050"/>
                </a:solidFill>
              </a:rPr>
              <a:t>said Doc Mellhorn, 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        and the motor cop roared away.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00B050"/>
                </a:solidFill>
              </a:rPr>
              <a:t>         (1939 Benet, </a:t>
            </a:r>
            <a:r>
              <a:rPr lang="en-US" sz="2600" i="1" dirty="0">
                <a:solidFill>
                  <a:srgbClr val="00B050"/>
                </a:solidFill>
              </a:rPr>
              <a:t>Tales before midnight</a:t>
            </a:r>
            <a:r>
              <a:rPr lang="en-US" sz="2600" dirty="0">
                <a:solidFill>
                  <a:srgbClr val="00B050"/>
                </a:solidFill>
              </a:rPr>
              <a:t> [COHA])		</a:t>
            </a:r>
          </a:p>
          <a:p>
            <a:pPr marL="0" indent="0">
              <a:buNone/>
            </a:pPr>
            <a:endParaRPr lang="en-US" sz="26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FR" sz="26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506B93-6F0E-5B4E-91E5-058654589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7465B9-B5D1-0349-B622-FA6DD6C7F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50</a:t>
            </a:fld>
            <a:endParaRPr lang="en-FR"/>
          </a:p>
        </p:txBody>
      </p:sp>
      <p:pic>
        <p:nvPicPr>
          <p:cNvPr id="7" name="Picture 6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0DA2E3D5-0382-E549-A41C-4AA9F07BCC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4700587"/>
            <a:ext cx="1543050" cy="147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13930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168FE-1764-D44C-933B-39A4E3E98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5685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Anyway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EC24EA-FAFB-0E4A-890E-0225E60C16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9254"/>
            <a:ext cx="10515600" cy="4937710"/>
          </a:xfrm>
        </p:spPr>
        <p:txBody>
          <a:bodyPr>
            <a:normAutofit lnSpcReduction="10000"/>
          </a:bodyPr>
          <a:lstStyle/>
          <a:p>
            <a:r>
              <a:rPr lang="en-FR" dirty="0">
                <a:solidFill>
                  <a:srgbClr val="002060"/>
                </a:solidFill>
              </a:rPr>
              <a:t>Turning now to </a:t>
            </a:r>
            <a:r>
              <a:rPr lang="en-FR" i="1" dirty="0">
                <a:solidFill>
                  <a:srgbClr val="002060"/>
                </a:solidFill>
              </a:rPr>
              <a:t>anyway</a:t>
            </a:r>
            <a:r>
              <a:rPr lang="en-FR" dirty="0">
                <a:solidFill>
                  <a:srgbClr val="002060"/>
                </a:solidFill>
              </a:rPr>
              <a:t>:</a:t>
            </a:r>
          </a:p>
          <a:p>
            <a:r>
              <a:rPr lang="en-FR" dirty="0">
                <a:solidFill>
                  <a:srgbClr val="002060"/>
                </a:solidFill>
              </a:rPr>
              <a:t>Like </a:t>
            </a:r>
            <a:r>
              <a:rPr lang="en-FR" i="1" dirty="0">
                <a:solidFill>
                  <a:srgbClr val="002060"/>
                </a:solidFill>
              </a:rPr>
              <a:t>all the same, anyway </a:t>
            </a:r>
            <a:r>
              <a:rPr lang="en-FR" dirty="0">
                <a:solidFill>
                  <a:srgbClr val="002060"/>
                </a:solidFill>
              </a:rPr>
              <a:t>is used concessively.</a:t>
            </a:r>
          </a:p>
          <a:p>
            <a:r>
              <a:rPr lang="en-FR" dirty="0">
                <a:solidFill>
                  <a:srgbClr val="002060"/>
                </a:solidFill>
              </a:rPr>
              <a:t>Unlike </a:t>
            </a:r>
            <a:r>
              <a:rPr lang="en-FR" i="1" dirty="0">
                <a:solidFill>
                  <a:srgbClr val="002060"/>
                </a:solidFill>
              </a:rPr>
              <a:t>all the same</a:t>
            </a:r>
            <a:r>
              <a:rPr lang="en-FR" dirty="0">
                <a:solidFill>
                  <a:srgbClr val="002060"/>
                </a:solidFill>
              </a:rPr>
              <a:t>, it is found mainly in speech, not writing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(Altenberg 1986:16-17, quoted in Haselow 2015).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Clause-initially it tends to be used to link larger discourse units: it has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“global” rather than “local” scope.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It is used to close i) a topic, ii) a digression, iii) the conversation a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whole (Lenk 1998: Chapter 4).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It is used </a:t>
            </a:r>
            <a:r>
              <a:rPr lang="en-FR" dirty="0">
                <a:solidFill>
                  <a:srgbClr val="00B050"/>
                </a:solidFill>
              </a:rPr>
              <a:t>“when the orderliness of information supply is disrupted”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(Haselow 2015). So it is often used as a side-stepping repair.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E42C2E-BD7B-FD4B-98B6-A4B79EDD1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905CE2-C9B4-234F-BD12-02991C24B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51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98701503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0ED0A-C7E6-4049-9FCF-E5C98C02B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3115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Anyway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AEDBF-0DFA-094A-8879-85649FB71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1120"/>
            <a:ext cx="10515600" cy="4835843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arenBoth" startAt="14"/>
            </a:pPr>
            <a:r>
              <a:rPr lang="en-FR" dirty="0">
                <a:solidFill>
                  <a:srgbClr val="00B050"/>
                </a:solidFill>
              </a:rPr>
              <a:t> a. A: I haven’t the faintest idea what you are talking about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            B: well you have to listen to the tape then</a:t>
            </a:r>
          </a:p>
          <a:p>
            <a:pPr marL="0" indent="0">
              <a:buNone/>
            </a:pPr>
            <a:r>
              <a:rPr lang="en-FR" b="1" dirty="0">
                <a:solidFill>
                  <a:srgbClr val="00B050"/>
                </a:solidFill>
              </a:rPr>
              <a:t>                 anyway </a:t>
            </a:r>
            <a:r>
              <a:rPr lang="en-FR" dirty="0">
                <a:solidFill>
                  <a:srgbClr val="00B050"/>
                </a:solidFill>
              </a:rPr>
              <a:t>you were both really funny cos you were (.)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   	      both sort of typical teenagers being absolutely (.) disgusted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   	      by the very idea of any sort of perversion in that way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                 </a:t>
            </a:r>
            <a:r>
              <a:rPr lang="en-FR" sz="2400" dirty="0">
                <a:solidFill>
                  <a:srgbClr val="00B050"/>
                </a:solidFill>
              </a:rPr>
              <a:t>(ICE-GB sla-085 [Haselow 2015</a:t>
            </a:r>
            <a:r>
              <a:rPr lang="en-FR" sz="2400" dirty="0">
                <a:solidFill>
                  <a:srgbClr val="002060"/>
                </a:solidFill>
              </a:rPr>
              <a:t>; topic-shift</a:t>
            </a:r>
            <a:r>
              <a:rPr lang="en-FR" sz="2400" dirty="0">
                <a:solidFill>
                  <a:srgbClr val="00B050"/>
                </a:solidFill>
              </a:rPr>
              <a:t>])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        b.  A: well it’s not exactly honest desires as far as I can see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             B:  mm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                 </a:t>
            </a:r>
            <a:r>
              <a:rPr lang="en-FR" i="1" dirty="0">
                <a:solidFill>
                  <a:srgbClr val="00B050"/>
                </a:solidFill>
              </a:rPr>
              <a:t> anyway </a:t>
            </a:r>
            <a:r>
              <a:rPr lang="en-FR" dirty="0">
                <a:solidFill>
                  <a:srgbClr val="00B050"/>
                </a:solidFill>
              </a:rPr>
              <a:t>I must go </a:t>
            </a:r>
            <a:r>
              <a:rPr lang="en-GB" dirty="0">
                <a:solidFill>
                  <a:srgbClr val="00B050"/>
                </a:solidFill>
              </a:rPr>
              <a:t>I</a:t>
            </a:r>
            <a:r>
              <a:rPr lang="en-FR" dirty="0">
                <a:solidFill>
                  <a:srgbClr val="00B050"/>
                </a:solidFill>
              </a:rPr>
              <a:t> think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                   (ICE-GB sla-070 [Haselow 2015; </a:t>
            </a:r>
            <a:r>
              <a:rPr lang="en-FR" sz="2400" dirty="0">
                <a:solidFill>
                  <a:srgbClr val="002060"/>
                </a:solidFill>
              </a:rPr>
              <a:t>closing conversation</a:t>
            </a:r>
            <a:r>
              <a:rPr lang="en-FR" sz="2400" dirty="0">
                <a:solidFill>
                  <a:srgbClr val="00B050"/>
                </a:solidFill>
              </a:rPr>
              <a:t>])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014205-DCD7-324D-AAB6-D9B5C6E26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8A4A2A-3504-AF41-AF37-4AE5DAD8C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52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4803587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C784F-8A94-D24E-AA01-8EE790191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Anyway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205C1C-FA1B-9B4B-B2EB-13264D914E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/>
              <a:t>Clause-finally </a:t>
            </a:r>
            <a:r>
              <a:rPr lang="en-FR" i="1" dirty="0"/>
              <a:t>anyway</a:t>
            </a:r>
            <a:r>
              <a:rPr lang="en-FR" dirty="0"/>
              <a:t> can be stressed or unstressed.</a:t>
            </a:r>
          </a:p>
          <a:p>
            <a:r>
              <a:rPr lang="en-FR" dirty="0"/>
              <a:t>In either case it downgrades the value of prior information, and</a:t>
            </a:r>
          </a:p>
          <a:p>
            <a:pPr marL="0" indent="0">
              <a:buNone/>
            </a:pPr>
            <a:r>
              <a:rPr lang="en-GB" dirty="0"/>
              <a:t>   e</a:t>
            </a:r>
            <a:r>
              <a:rPr lang="en-FR" dirty="0"/>
              <a:t>xpresses epistemic certitude abo</a:t>
            </a:r>
            <a:r>
              <a:rPr lang="en-GB" dirty="0" err="1"/>
              <a:t>ut</a:t>
            </a:r>
            <a:r>
              <a:rPr lang="en-FR" dirty="0"/>
              <a:t> the clause it follows, e.g.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(15) A: I had it in the garage for nearly thirty years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        B: did you really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        A: an awfully long time </a:t>
            </a:r>
            <a:r>
              <a:rPr lang="en-FR" b="1" dirty="0">
                <a:solidFill>
                  <a:srgbClr val="00B050"/>
                </a:solidFill>
              </a:rPr>
              <a:t>anyway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        (ICE-GB sla-007 [Haselow 2015; downgrades ‘nearly 30 years’])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Haselow finds that </a:t>
            </a:r>
            <a:r>
              <a:rPr lang="en-FR" i="1" dirty="0">
                <a:solidFill>
                  <a:srgbClr val="002060"/>
                </a:solidFill>
              </a:rPr>
              <a:t>anyway</a:t>
            </a:r>
            <a:r>
              <a:rPr lang="en-FR" dirty="0">
                <a:solidFill>
                  <a:srgbClr val="002060"/>
                </a:solidFill>
              </a:rPr>
              <a:t> is preferred in final position.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6AC1B-38D2-E34C-8C8B-F96B83C39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1B0E28-60BF-AA44-ABEA-93C7E8BF5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53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795415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0D4B4-6D65-204C-B55E-FD807ADD1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Anyway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C88B5-D700-F54A-B775-818F708311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Historically, </a:t>
            </a:r>
            <a:r>
              <a:rPr lang="en-FR" i="1" dirty="0">
                <a:solidFill>
                  <a:srgbClr val="002060"/>
                </a:solidFill>
              </a:rPr>
              <a:t>anyway</a:t>
            </a:r>
            <a:r>
              <a:rPr lang="en-FR" dirty="0">
                <a:solidFill>
                  <a:srgbClr val="002060"/>
                </a:solidFill>
              </a:rPr>
              <a:t> is an adverbial derived from OE </a:t>
            </a:r>
            <a:r>
              <a:rPr lang="en-FR" i="1" dirty="0">
                <a:solidFill>
                  <a:srgbClr val="002060"/>
                </a:solidFill>
              </a:rPr>
              <a:t>any weg </a:t>
            </a:r>
            <a:r>
              <a:rPr lang="en-FR" dirty="0">
                <a:solidFill>
                  <a:srgbClr val="002060"/>
                </a:solidFill>
              </a:rPr>
              <a:t>‘any way’, usually used in the sense ‘in any manner’.</a:t>
            </a:r>
          </a:p>
          <a:p>
            <a:r>
              <a:rPr lang="en-FR" dirty="0">
                <a:solidFill>
                  <a:srgbClr val="002060"/>
                </a:solidFill>
              </a:rPr>
              <a:t>Haselow says there are no instances of clause-initial or –final </a:t>
            </a:r>
            <a:r>
              <a:rPr lang="en-FR" i="1" dirty="0">
                <a:solidFill>
                  <a:srgbClr val="002060"/>
                </a:solidFill>
              </a:rPr>
              <a:t>anyway</a:t>
            </a:r>
            <a:r>
              <a:rPr lang="en-FR" dirty="0">
                <a:solidFill>
                  <a:srgbClr val="002060"/>
                </a:solidFill>
              </a:rPr>
              <a:t> in either ME or E</a:t>
            </a:r>
            <a:r>
              <a:rPr lang="en-GB" dirty="0">
                <a:solidFill>
                  <a:srgbClr val="002060"/>
                </a:solidFill>
              </a:rPr>
              <a:t>M</a:t>
            </a:r>
            <a:r>
              <a:rPr lang="en-FR" dirty="0">
                <a:solidFill>
                  <a:srgbClr val="002060"/>
                </a:solidFill>
              </a:rPr>
              <a:t>odE. </a:t>
            </a:r>
          </a:p>
          <a:p>
            <a:r>
              <a:rPr lang="en-FR" dirty="0">
                <a:solidFill>
                  <a:srgbClr val="002060"/>
                </a:solidFill>
              </a:rPr>
              <a:t>His first exs. with contrastive meaning appear in the mid 19thC in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CLMETEV, a pilot corpus preceding CLMET_3.</a:t>
            </a:r>
          </a:p>
          <a:p>
            <a:r>
              <a:rPr lang="en-FR" dirty="0">
                <a:solidFill>
                  <a:srgbClr val="002060"/>
                </a:solidFill>
              </a:rPr>
              <a:t>They appear at the same time in COHA.</a:t>
            </a:r>
          </a:p>
          <a:p>
            <a:r>
              <a:rPr lang="en-FR" dirty="0">
                <a:solidFill>
                  <a:srgbClr val="002060"/>
                </a:solidFill>
              </a:rPr>
              <a:t>They can be replaced by </a:t>
            </a:r>
            <a:r>
              <a:rPr lang="en-FR" i="1" dirty="0">
                <a:solidFill>
                  <a:srgbClr val="002060"/>
                </a:solidFill>
              </a:rPr>
              <a:t>however, </a:t>
            </a:r>
            <a:r>
              <a:rPr lang="en-FR" dirty="0">
                <a:solidFill>
                  <a:srgbClr val="002060"/>
                </a:solidFill>
              </a:rPr>
              <a:t>but there are some meaning differences.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BDA448-DB16-E648-B257-6ED3D0DF2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5A31FE-F78F-884C-A26C-204BE1745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54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06866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4702F-DD6F-5349-9483-0F47F6510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0715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Anyway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156E5-223B-E844-A6EA-CF84A0DD6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8240"/>
            <a:ext cx="10515600" cy="50187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(16) </a:t>
            </a:r>
            <a:r>
              <a:rPr lang="en-GB" dirty="0">
                <a:solidFill>
                  <a:srgbClr val="00B050"/>
                </a:solidFill>
              </a:rPr>
              <a:t>"I don't believe you'll convince Mrs. </a:t>
            </a:r>
            <a:r>
              <a:rPr lang="en-GB" dirty="0" err="1">
                <a:solidFill>
                  <a:srgbClr val="00B050"/>
                </a:solidFill>
              </a:rPr>
              <a:t>Landa</a:t>
            </a:r>
            <a:r>
              <a:rPr lang="en-GB" dirty="0">
                <a:solidFill>
                  <a:srgbClr val="00B050"/>
                </a:solidFill>
              </a:rPr>
              <a:t> that Mr. Belsky's alive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   and well, till you bring him back to say so." "Is that so!" said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   Hinkle. "Well, we must have him brought back by the authorities,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   then. Perhaps they'll bring him, </a:t>
            </a:r>
            <a:r>
              <a:rPr lang="en-GB" b="1" dirty="0">
                <a:solidFill>
                  <a:srgbClr val="00B050"/>
                </a:solidFill>
              </a:rPr>
              <a:t>anyway</a:t>
            </a:r>
            <a:r>
              <a:rPr lang="en-GB" dirty="0">
                <a:solidFill>
                  <a:srgbClr val="00B050"/>
                </a:solidFill>
              </a:rPr>
              <a:t>. They can't try him for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   suicide, but as I understand the police, here, a man can't lose his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   hat over a bridge in Florence with impunity, especially in a time of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   high water. </a:t>
            </a:r>
            <a:r>
              <a:rPr lang="en-GB" b="1" dirty="0">
                <a:solidFill>
                  <a:srgbClr val="00B050"/>
                </a:solidFill>
              </a:rPr>
              <a:t>Anyway,</a:t>
            </a:r>
            <a:r>
              <a:rPr lang="en-GB" dirty="0">
                <a:solidFill>
                  <a:srgbClr val="00B050"/>
                </a:solidFill>
              </a:rPr>
              <a:t> they're identifying Belsky by due process of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    law in Rome”.</a:t>
            </a:r>
            <a:endParaRPr lang="en-FR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          (1848 Cooper, </a:t>
            </a:r>
            <a:r>
              <a:rPr lang="en-FR" i="1" dirty="0">
                <a:solidFill>
                  <a:srgbClr val="00B050"/>
                </a:solidFill>
              </a:rPr>
              <a:t>Oak openings </a:t>
            </a:r>
            <a:r>
              <a:rPr lang="en-FR" dirty="0">
                <a:solidFill>
                  <a:srgbClr val="00B050"/>
                </a:solidFill>
              </a:rPr>
              <a:t>[COHA])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092AF-3301-8848-972A-BEC9893A1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2F59BA-F994-924B-BC5C-2F242172F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55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2226585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32CEB-EF48-1340-B113-7C0A38D34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Anyway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DECE-5F92-6741-888A-EA5C57FF8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FR" dirty="0">
                <a:solidFill>
                  <a:srgbClr val="002060"/>
                </a:solidFill>
              </a:rPr>
              <a:t>In (16) clause-final </a:t>
            </a:r>
            <a:r>
              <a:rPr lang="en-GB" dirty="0">
                <a:solidFill>
                  <a:srgbClr val="00B050"/>
                </a:solidFill>
              </a:rPr>
              <a:t>Perhaps they'll bring him, </a:t>
            </a:r>
            <a:r>
              <a:rPr lang="en-GB" b="1" dirty="0">
                <a:solidFill>
                  <a:srgbClr val="00B050"/>
                </a:solidFill>
              </a:rPr>
              <a:t>anyway </a:t>
            </a:r>
            <a:r>
              <a:rPr lang="en-GB" dirty="0">
                <a:solidFill>
                  <a:srgbClr val="002060"/>
                </a:solidFill>
              </a:rPr>
              <a:t>downgrades</a:t>
            </a:r>
            <a:r>
              <a:rPr lang="en-FR" dirty="0">
                <a:solidFill>
                  <a:srgbClr val="002060"/>
                </a:solidFill>
              </a:rPr>
              <a:t>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the earlier </a:t>
            </a:r>
            <a:r>
              <a:rPr lang="en-GB" dirty="0">
                <a:solidFill>
                  <a:srgbClr val="00B050"/>
                </a:solidFill>
              </a:rPr>
              <a:t>we must have him brought back by the authorities, 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by contrasting </a:t>
            </a:r>
            <a:r>
              <a:rPr lang="en-GB" i="1" dirty="0">
                <a:solidFill>
                  <a:srgbClr val="002060"/>
                </a:solidFill>
              </a:rPr>
              <a:t>they bring</a:t>
            </a:r>
            <a:r>
              <a:rPr lang="en-GB" dirty="0">
                <a:solidFill>
                  <a:srgbClr val="002060"/>
                </a:solidFill>
              </a:rPr>
              <a:t> with </a:t>
            </a:r>
            <a:r>
              <a:rPr lang="en-GB" i="1" dirty="0">
                <a:solidFill>
                  <a:srgbClr val="002060"/>
                </a:solidFill>
              </a:rPr>
              <a:t>we must have him brought, </a:t>
            </a:r>
            <a:r>
              <a:rPr lang="en-GB" dirty="0">
                <a:solidFill>
                  <a:srgbClr val="002060"/>
                </a:solidFill>
              </a:rPr>
              <a:t>and</a:t>
            </a:r>
          </a:p>
          <a:p>
            <a:pPr marL="0" indent="0">
              <a:buNone/>
            </a:pPr>
            <a:r>
              <a:rPr lang="en-GB" i="1" dirty="0">
                <a:solidFill>
                  <a:srgbClr val="002060"/>
                </a:solidFill>
              </a:rPr>
              <a:t>   </a:t>
            </a:r>
            <a:r>
              <a:rPr lang="en-GB" dirty="0">
                <a:solidFill>
                  <a:srgbClr val="002060"/>
                </a:solidFill>
              </a:rPr>
              <a:t>implicating ‘even though this is unexpected’. </a:t>
            </a:r>
            <a:r>
              <a:rPr lang="en-GB" i="1" dirty="0">
                <a:solidFill>
                  <a:srgbClr val="002060"/>
                </a:solidFill>
              </a:rPr>
              <a:t>However, </a:t>
            </a:r>
            <a:r>
              <a:rPr lang="en-GB" dirty="0">
                <a:solidFill>
                  <a:srgbClr val="002060"/>
                </a:solidFill>
              </a:rPr>
              <a:t>would not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downgrade, only implicate ‘unexpectedly’.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• </a:t>
            </a:r>
            <a:r>
              <a:rPr lang="en-GB" b="1" dirty="0">
                <a:solidFill>
                  <a:srgbClr val="00B050"/>
                </a:solidFill>
              </a:rPr>
              <a:t>Anyway,</a:t>
            </a:r>
            <a:r>
              <a:rPr lang="en-GB" dirty="0">
                <a:solidFill>
                  <a:srgbClr val="00B050"/>
                </a:solidFill>
              </a:rPr>
              <a:t> they're identifying Belsky </a:t>
            </a:r>
            <a:r>
              <a:rPr lang="en-GB" dirty="0">
                <a:solidFill>
                  <a:srgbClr val="002060"/>
                </a:solidFill>
              </a:rPr>
              <a:t>dismisses the prior comment 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about police </a:t>
            </a:r>
            <a:r>
              <a:rPr lang="en-GB" dirty="0" err="1">
                <a:solidFill>
                  <a:srgbClr val="002060"/>
                </a:solidFill>
              </a:rPr>
              <a:t>behavior</a:t>
            </a:r>
            <a:r>
              <a:rPr lang="en-GB" dirty="0">
                <a:solidFill>
                  <a:srgbClr val="002060"/>
                </a:solidFill>
              </a:rPr>
              <a:t> as not entirely relevant, in a way that </a:t>
            </a:r>
            <a:r>
              <a:rPr lang="en-GB" i="1" dirty="0">
                <a:solidFill>
                  <a:srgbClr val="002060"/>
                </a:solidFill>
              </a:rPr>
              <a:t>however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would not.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</a:t>
            </a:r>
            <a:endParaRPr lang="en-FR" dirty="0">
              <a:solidFill>
                <a:srgbClr val="00206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637830-5273-EA49-8A28-9E928F1EE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5739D1-10F4-5045-BAFD-1EF53E8B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56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785708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FC3A2-379E-F346-8C48-E99C518D2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Anyway</a:t>
            </a:r>
            <a:endParaRPr lang="en-F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BF9949-723D-CD4A-82DF-65C9E4AF87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FR" i="1" dirty="0">
                <a:solidFill>
                  <a:srgbClr val="002060"/>
                </a:solidFill>
              </a:rPr>
              <a:t>Anyway</a:t>
            </a:r>
            <a:r>
              <a:rPr lang="en-FR" dirty="0">
                <a:solidFill>
                  <a:srgbClr val="002060"/>
                </a:solidFill>
              </a:rPr>
              <a:t> is used in ways somewhat similar to </a:t>
            </a:r>
            <a:r>
              <a:rPr lang="en-FR" i="1" dirty="0">
                <a:solidFill>
                  <a:srgbClr val="002060"/>
                </a:solidFill>
              </a:rPr>
              <a:t>all the s</a:t>
            </a:r>
            <a:r>
              <a:rPr lang="en-GB" i="1" dirty="0">
                <a:solidFill>
                  <a:srgbClr val="002060"/>
                </a:solidFill>
              </a:rPr>
              <a:t>am</a:t>
            </a:r>
            <a:r>
              <a:rPr lang="en-FR" i="1" dirty="0">
                <a:solidFill>
                  <a:srgbClr val="002060"/>
                </a:solidFill>
              </a:rPr>
              <a:t>e</a:t>
            </a:r>
            <a:r>
              <a:rPr lang="en-FR" dirty="0">
                <a:solidFill>
                  <a:srgbClr val="002060"/>
                </a:solidFill>
              </a:rPr>
              <a:t>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-   it is concessive, but in some contexts appears to function more as a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topic-resumption marker </a:t>
            </a:r>
            <a:r>
              <a:rPr lang="en-FR" dirty="0"/>
              <a:t>(</a:t>
            </a:r>
            <a:r>
              <a:rPr lang="en-GB" dirty="0">
                <a:solidFill>
                  <a:srgbClr val="00B050"/>
                </a:solidFill>
              </a:rPr>
              <a:t>Anyway, they're identifying Belsky</a:t>
            </a:r>
            <a:r>
              <a:rPr lang="en-GB" dirty="0">
                <a:solidFill>
                  <a:srgbClr val="002060"/>
                </a:solidFill>
              </a:rPr>
              <a:t>) than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   as concessive ‘normally ~p’,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-   it is used in polite refusal formulae (</a:t>
            </a:r>
            <a:r>
              <a:rPr lang="en-GB" i="1" dirty="0">
                <a:solidFill>
                  <a:srgbClr val="00B050"/>
                </a:solidFill>
              </a:rPr>
              <a:t>Thank you anyway, Thank you</a:t>
            </a:r>
          </a:p>
          <a:p>
            <a:pPr marL="0" indent="0">
              <a:buNone/>
            </a:pPr>
            <a:r>
              <a:rPr lang="en-GB" i="1" dirty="0">
                <a:solidFill>
                  <a:srgbClr val="00B050"/>
                </a:solidFill>
              </a:rPr>
              <a:t>      all the same</a:t>
            </a:r>
            <a:r>
              <a:rPr lang="en-GB" dirty="0">
                <a:solidFill>
                  <a:srgbClr val="002060"/>
                </a:solidFill>
              </a:rPr>
              <a:t>). Here both function as ‘normally ~p’ (normally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   thanks are for something that has been accepted).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A588BD-920E-CD42-9BEE-157E2C7F7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9EB741-D674-714F-8266-B1041AD49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57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98988687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B36F8-5032-D445-9EFF-6E0832F1B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5053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0EF03-D18E-F644-9985-FB83261E35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0800"/>
            <a:ext cx="10515600" cy="4856163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We have looked at 4 rather different markers of contrast.</a:t>
            </a:r>
          </a:p>
          <a:p>
            <a:r>
              <a:rPr lang="en-FR" i="1" dirty="0">
                <a:solidFill>
                  <a:srgbClr val="002060"/>
                </a:solidFill>
              </a:rPr>
              <a:t>But</a:t>
            </a:r>
            <a:r>
              <a:rPr lang="en-FR" dirty="0">
                <a:solidFill>
                  <a:srgbClr val="002060"/>
                </a:solidFill>
              </a:rPr>
              <a:t> is widely used and favored in any register. It has a long history intertwined with other construction types (exclusion, elaboration, etc.). It is restricted to initial position in standard English. It has no phrasal counterpart.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</a:t>
            </a:r>
            <a:r>
              <a:rPr lang="en-FR" i="1" dirty="0">
                <a:solidFill>
                  <a:srgbClr val="002060"/>
                </a:solidFill>
              </a:rPr>
              <a:t>Instead</a:t>
            </a:r>
            <a:r>
              <a:rPr lang="en-FR" dirty="0">
                <a:solidFill>
                  <a:srgbClr val="002060"/>
                </a:solidFill>
              </a:rPr>
              <a:t> is not register restricted, but is constrained in terms of the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semantics of D1 and D2; a D2 introduced by </a:t>
            </a:r>
            <a:r>
              <a:rPr lang="en-FR" i="1" dirty="0">
                <a:solidFill>
                  <a:srgbClr val="002060"/>
                </a:solidFill>
              </a:rPr>
              <a:t>instead</a:t>
            </a:r>
            <a:r>
              <a:rPr lang="en-FR" dirty="0">
                <a:solidFill>
                  <a:srgbClr val="002060"/>
                </a:solidFill>
              </a:rPr>
              <a:t> is understood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to replace D1, or some part of D1.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This is because the original semantics of replacement has persisted.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EB7706-6532-4246-BE2A-7CD876344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92F105-83CC-AE4B-8EF1-C54772E3C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58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5662437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4C529-AC7C-B045-B9F7-A2A8F0E7A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8349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39CED2-632F-3D4A-9F2B-2044319A17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853"/>
            <a:ext cx="10515600" cy="4709110"/>
          </a:xfrm>
        </p:spPr>
        <p:txBody>
          <a:bodyPr>
            <a:normAutofit fontScale="92500" lnSpcReduction="10000"/>
          </a:bodyPr>
          <a:lstStyle/>
          <a:p>
            <a:r>
              <a:rPr lang="en-FR" i="1" dirty="0">
                <a:solidFill>
                  <a:srgbClr val="002060"/>
                </a:solidFill>
              </a:rPr>
              <a:t>All the same </a:t>
            </a:r>
            <a:r>
              <a:rPr lang="en-FR" dirty="0">
                <a:solidFill>
                  <a:srgbClr val="002060"/>
                </a:solidFill>
              </a:rPr>
              <a:t>is concessive, restricted in register to mainly reports and fiction, not casual speech (an ex. of the way in which represented conversation often doe</a:t>
            </a:r>
            <a:r>
              <a:rPr lang="en-GB" dirty="0">
                <a:solidFill>
                  <a:srgbClr val="002060"/>
                </a:solidFill>
              </a:rPr>
              <a:t>s </a:t>
            </a:r>
            <a:r>
              <a:rPr lang="en-FR" dirty="0">
                <a:solidFill>
                  <a:srgbClr val="002060"/>
                </a:solidFill>
              </a:rPr>
              <a:t>not match actual conversation!). It may appear in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clause-final as well as clause-initial position. It is used phrasally in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courtesey formulae.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</a:t>
            </a:r>
            <a:r>
              <a:rPr lang="en-FR" i="1" dirty="0">
                <a:solidFill>
                  <a:srgbClr val="002060"/>
                </a:solidFill>
              </a:rPr>
              <a:t>Anyway</a:t>
            </a:r>
            <a:r>
              <a:rPr lang="en-FR" dirty="0">
                <a:solidFill>
                  <a:srgbClr val="002060"/>
                </a:solidFill>
              </a:rPr>
              <a:t> is concessive, largely restricted to interaction and speech. Like </a:t>
            </a:r>
            <a:r>
              <a:rPr lang="en-FR" i="1" dirty="0">
                <a:solidFill>
                  <a:srgbClr val="002060"/>
                </a:solidFill>
              </a:rPr>
              <a:t>all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</a:rPr>
              <a:t>   the same</a:t>
            </a:r>
            <a:r>
              <a:rPr lang="en-FR" dirty="0">
                <a:solidFill>
                  <a:srgbClr val="002060"/>
                </a:solidFill>
              </a:rPr>
              <a:t>, it may occur in clause-initial or clause-final position. It is used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</a:t>
            </a:r>
            <a:r>
              <a:rPr lang="en-FR">
                <a:solidFill>
                  <a:srgbClr val="002060"/>
                </a:solidFill>
              </a:rPr>
              <a:t>phrasally in courtesy </a:t>
            </a:r>
            <a:r>
              <a:rPr lang="en-FR" dirty="0">
                <a:solidFill>
                  <a:srgbClr val="002060"/>
                </a:solidFill>
              </a:rPr>
              <a:t>formulae.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But they are all members of the Contrastive.Cxn. This illustrates how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different members of the same subschema can be in function as well as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lexical sources.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86E126-3D15-484C-AA51-15D5BFE03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273A41-8425-A84C-8033-75A538CF0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59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063317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704FE-BD21-F54E-9294-DD5CA43D4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8917"/>
            <a:ext cx="10515600" cy="914400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development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BB4B9-C842-0C4F-A13E-EFB52DAAD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1916"/>
            <a:ext cx="10515600" cy="4685047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Nevalainen (1991:125-127) shows how in this quantitifier context it came to have scalar, evaluative meaning and to belong to the set of exceptive markers </a:t>
            </a:r>
            <a:r>
              <a:rPr lang="en-FR" i="1" dirty="0">
                <a:solidFill>
                  <a:srgbClr val="002060"/>
                </a:solidFill>
              </a:rPr>
              <a:t>almost, barely, nearly, scarcely.</a:t>
            </a:r>
          </a:p>
          <a:p>
            <a:r>
              <a:rPr lang="en-FR" dirty="0">
                <a:solidFill>
                  <a:srgbClr val="002060"/>
                </a:solidFill>
              </a:rPr>
              <a:t>This use can be found in PDE in formula </a:t>
            </a:r>
            <a:r>
              <a:rPr lang="en-FR" i="1" dirty="0">
                <a:solidFill>
                  <a:srgbClr val="002060"/>
                </a:solidFill>
              </a:rPr>
              <a:t>all but X. </a:t>
            </a:r>
            <a:r>
              <a:rPr lang="en-FR" dirty="0">
                <a:solidFill>
                  <a:srgbClr val="002060"/>
                </a:solidFill>
              </a:rPr>
              <a:t>Here it retains some of its ‘outside of’ meaning:</a:t>
            </a:r>
          </a:p>
          <a:p>
            <a:pPr marL="514350" indent="-514350">
              <a:buAutoNum type="arabicParenBoth"/>
            </a:pPr>
            <a:r>
              <a:rPr lang="en-GB" dirty="0">
                <a:solidFill>
                  <a:srgbClr val="00B050"/>
                </a:solidFill>
              </a:rPr>
              <a:t>completed </a:t>
            </a:r>
            <a:r>
              <a:rPr lang="en-GB" b="1" dirty="0">
                <a:solidFill>
                  <a:srgbClr val="00B050"/>
                </a:solidFill>
              </a:rPr>
              <a:t>all but the dissertation</a:t>
            </a:r>
            <a:r>
              <a:rPr lang="en-GB" dirty="0">
                <a:solidFill>
                  <a:srgbClr val="00B050"/>
                </a:solidFill>
              </a:rPr>
              <a:t> 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required for a doctoral degree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in math.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     (2019 Omaha World-Herald [COCA])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B43546-41AA-B145-8509-0B185AA32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D46FAC-674F-5F4A-8E97-000B481EC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6</a:t>
            </a:fld>
            <a:endParaRPr lang="en-FR"/>
          </a:p>
        </p:txBody>
      </p:sp>
      <p:pic>
        <p:nvPicPr>
          <p:cNvPr id="7" name="Picture 6" descr="A picture containing indoor, sitting, person, restaurant&#10;&#10;Description automatically generated">
            <a:extLst>
              <a:ext uri="{FF2B5EF4-FFF2-40B4-BE49-F238E27FC236}">
                <a16:creationId xmlns:a16="http://schemas.microsoft.com/office/drawing/2014/main" id="{D83CDB30-AA02-284E-B75B-62B03CB77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699" y="3586163"/>
            <a:ext cx="2743201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96189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D37AE-AA3F-FD4C-82AA-6500EABBB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D8675-D40E-7A41-9F50-80A321FFDA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/>
              <a:t>The inventory of contrastives has increased, much like that of</a:t>
            </a:r>
          </a:p>
          <a:p>
            <a:pPr marL="0" indent="0">
              <a:buNone/>
            </a:pPr>
            <a:r>
              <a:rPr lang="en-FR" dirty="0"/>
              <a:t>   elaboratives:</a:t>
            </a:r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C5C2B5-14A5-0445-A40A-35001842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D3056F-1F3B-7A41-A155-4C3B782DC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60</a:t>
            </a:fld>
            <a:endParaRPr lang="en-FR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38BAB7C9-96AF-194A-A744-EB7CF48AF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546883"/>
              </p:ext>
            </p:extLst>
          </p:nvPr>
        </p:nvGraphicFramePr>
        <p:xfrm>
          <a:off x="2032000" y="2962656"/>
          <a:ext cx="8127999" cy="2849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73531856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1933799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715763336"/>
                    </a:ext>
                  </a:extLst>
                </a:gridCol>
              </a:tblGrid>
              <a:tr h="552297">
                <a:tc>
                  <a:txBody>
                    <a:bodyPr/>
                    <a:lstStyle/>
                    <a:p>
                      <a:r>
                        <a:rPr lang="en-FR" dirty="0"/>
                        <a:t>Period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Available in subschema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Loss from subschema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305574"/>
                  </a:ext>
                </a:extLst>
              </a:tr>
              <a:tr h="552297">
                <a:tc>
                  <a:txBody>
                    <a:bodyPr/>
                    <a:lstStyle/>
                    <a:p>
                      <a:r>
                        <a:rPr lang="en-FR" dirty="0"/>
                        <a:t>Old English, 650-1100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i="1" dirty="0"/>
                        <a:t>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0803667"/>
                  </a:ext>
                </a:extLst>
              </a:tr>
              <a:tr h="552297">
                <a:tc>
                  <a:txBody>
                    <a:bodyPr/>
                    <a:lstStyle/>
                    <a:p>
                      <a:r>
                        <a:rPr lang="en-FR" dirty="0"/>
                        <a:t>Middle English, 1100-1500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/>
                        <a:t>a</a:t>
                      </a:r>
                      <a:r>
                        <a:rPr lang="en-FR" i="1" dirty="0"/>
                        <a:t>c, but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704117"/>
                  </a:ext>
                </a:extLst>
              </a:tr>
              <a:tr h="552297">
                <a:tc>
                  <a:txBody>
                    <a:bodyPr/>
                    <a:lstStyle/>
                    <a:p>
                      <a:r>
                        <a:rPr lang="en-FR" dirty="0"/>
                        <a:t>EModE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i="1" dirty="0"/>
                        <a:t>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562165"/>
                  </a:ext>
                </a:extLst>
              </a:tr>
              <a:tr h="552297">
                <a:tc>
                  <a:txBody>
                    <a:bodyPr/>
                    <a:lstStyle/>
                    <a:p>
                      <a:r>
                        <a:rPr lang="en-FR" dirty="0"/>
                        <a:t>19thC 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/>
                        <a:t>b</a:t>
                      </a:r>
                      <a:r>
                        <a:rPr lang="en-FR" i="1" dirty="0"/>
                        <a:t>ut, instead, all the same,</a:t>
                      </a:r>
                    </a:p>
                    <a:p>
                      <a:r>
                        <a:rPr lang="en-FR" i="1" dirty="0"/>
                        <a:t>anyway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91332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16286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16D27-CEE4-464A-9C7C-2509532F3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1218E-6E7B-9F42-A76E-95F419FD1C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Next time we will discuss the rise of </a:t>
            </a:r>
            <a:r>
              <a:rPr lang="en-FR" i="1" dirty="0">
                <a:solidFill>
                  <a:srgbClr val="002060"/>
                </a:solidFill>
              </a:rPr>
              <a:t>by the way</a:t>
            </a:r>
            <a:r>
              <a:rPr lang="en-FR" dirty="0">
                <a:solidFill>
                  <a:srgbClr val="002060"/>
                </a:solidFill>
              </a:rPr>
              <a:t>, one of a small set of digressive markers, and some recent uses of the sequence </a:t>
            </a:r>
            <a:r>
              <a:rPr lang="en-FR" i="1" dirty="0">
                <a:solidFill>
                  <a:srgbClr val="002060"/>
                </a:solidFill>
              </a:rPr>
              <a:t>Oh, by the way </a:t>
            </a:r>
            <a:r>
              <a:rPr lang="en-FR" dirty="0">
                <a:solidFill>
                  <a:srgbClr val="002060"/>
                </a:solidFill>
              </a:rPr>
              <a:t>to mock the actions of others.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1932EA-67FB-CA45-9417-D73A4C244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5E1C0B-7C6A-C744-94B3-E8719A471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61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5743320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85608-D86E-3442-ABA5-9D08AF5BC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0489"/>
            <a:ext cx="10515600" cy="4946474"/>
          </a:xfrm>
        </p:spPr>
        <p:txBody>
          <a:bodyPr/>
          <a:lstStyle/>
          <a:p>
            <a:pPr marL="0" indent="0">
              <a:buNone/>
            </a:pPr>
            <a:endParaRPr lang="en-FR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FR" sz="32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en-FR" sz="3200" dirty="0">
                <a:solidFill>
                  <a:srgbClr val="002060"/>
                </a:solidFill>
              </a:rPr>
              <a:t>I look forward to your questions, comments and</a:t>
            </a:r>
          </a:p>
          <a:p>
            <a:pPr marL="0" indent="0" algn="ctr">
              <a:buNone/>
            </a:pPr>
            <a:r>
              <a:rPr lang="en-US" sz="3200" dirty="0">
                <a:solidFill>
                  <a:srgbClr val="002060"/>
                </a:solidFill>
              </a:rPr>
              <a:t>challenges</a:t>
            </a:r>
            <a:endParaRPr lang="en-FR" sz="3200" dirty="0">
              <a:solidFill>
                <a:srgbClr val="002060"/>
              </a:solidFill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E04E6C-2CF4-6D47-B685-F1BF63413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7DED6-1864-D540-A08C-67B1B1ED3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62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7639853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F5DBFE-BE11-1140-960A-AFB42DA3F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98311"/>
            <a:ext cx="10515600" cy="55786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1" dirty="0"/>
              <a:t>Resources</a:t>
            </a:r>
            <a:endParaRPr lang="en-FR" sz="2200" b="1" dirty="0"/>
          </a:p>
          <a:p>
            <a:r>
              <a:rPr lang="en-FR" sz="2200" dirty="0"/>
              <a:t>CLMET 3.0. </a:t>
            </a:r>
            <a:r>
              <a:rPr lang="en-FR" sz="2200" i="1" dirty="0"/>
              <a:t>The Corpus of Late Modern English Texts</a:t>
            </a:r>
            <a:r>
              <a:rPr lang="en-FR" sz="2200" dirty="0"/>
              <a:t>, version 3.0 (CLMET3.0) compiled by </a:t>
            </a:r>
            <a:r>
              <a:rPr lang="en-FR" sz="2200" dirty="0">
                <a:hlinkClick r:id="rId2"/>
              </a:rPr>
              <a:t>Hendrik De Smet</a:t>
            </a:r>
            <a:r>
              <a:rPr lang="en-FR" sz="2200" dirty="0"/>
              <a:t>, </a:t>
            </a:r>
            <a:r>
              <a:rPr lang="en-FR" sz="2200" dirty="0">
                <a:hlinkClick r:id="rId3"/>
              </a:rPr>
              <a:t>Hans-Jürgen Diller</a:t>
            </a:r>
            <a:r>
              <a:rPr lang="en-FR" sz="2200" dirty="0"/>
              <a:t> and </a:t>
            </a:r>
            <a:r>
              <a:rPr lang="en-FR" sz="2200" dirty="0">
                <a:hlinkClick r:id="rId4"/>
              </a:rPr>
              <a:t>Jukka Tyrkkö</a:t>
            </a:r>
            <a:r>
              <a:rPr lang="en-FR" sz="2200" dirty="0"/>
              <a:t>, Leuven University. c. 34 million words 1710-1920.</a:t>
            </a:r>
          </a:p>
          <a:p>
            <a:pPr marL="0" indent="0">
              <a:buNone/>
            </a:pPr>
            <a:r>
              <a:rPr lang="en-FR" sz="2200" dirty="0"/>
              <a:t>    https://perswww.kuleuven.be/~u0044428/clmet3_0.htm</a:t>
            </a:r>
          </a:p>
          <a:p>
            <a:r>
              <a:rPr lang="en-US" sz="2200" dirty="0"/>
              <a:t>COCA  </a:t>
            </a:r>
            <a:r>
              <a:rPr lang="en-US" sz="2200" i="1" dirty="0"/>
              <a:t>Corpus of Contemporary American English</a:t>
            </a:r>
            <a:r>
              <a:rPr lang="en-US" sz="2200" dirty="0"/>
              <a:t>. 1990–2019. Compiled by Mark Davies.  Brigham Young University. 1 billion words. </a:t>
            </a:r>
            <a:r>
              <a:rPr lang="en-US" sz="2200" u="sng" dirty="0">
                <a:hlinkClick r:id="rId5"/>
              </a:rPr>
              <a:t>https://www.english-corpora.org/coca/</a:t>
            </a:r>
            <a:r>
              <a:rPr lang="en-US" sz="2200" dirty="0"/>
              <a:t>.</a:t>
            </a:r>
            <a:endParaRPr lang="en-FR" sz="2200" dirty="0"/>
          </a:p>
          <a:p>
            <a:r>
              <a:rPr lang="en-US" sz="2200" dirty="0"/>
              <a:t>COHA  </a:t>
            </a:r>
            <a:r>
              <a:rPr lang="en-US" sz="2200" i="1" dirty="0"/>
              <a:t>Corpus of Historical American English</a:t>
            </a:r>
            <a:r>
              <a:rPr lang="en-US" sz="2200" dirty="0"/>
              <a:t>. </a:t>
            </a:r>
            <a:r>
              <a:rPr lang="fr-FR" sz="2200" dirty="0"/>
              <a:t>1810–2009. </a:t>
            </a:r>
            <a:r>
              <a:rPr lang="fr-FR" sz="2200" dirty="0" err="1"/>
              <a:t>Compiled</a:t>
            </a:r>
            <a:r>
              <a:rPr lang="fr-FR" sz="2200" dirty="0"/>
              <a:t> by Mark Davies. </a:t>
            </a:r>
            <a:r>
              <a:rPr lang="fr-FR" sz="2200" dirty="0" err="1"/>
              <a:t>Brigham</a:t>
            </a:r>
            <a:r>
              <a:rPr lang="fr-FR" sz="2200" dirty="0"/>
              <a:t> Young </a:t>
            </a:r>
            <a:r>
              <a:rPr lang="fr-FR" sz="2200" dirty="0" err="1"/>
              <a:t>University</a:t>
            </a:r>
            <a:r>
              <a:rPr lang="fr-FR" sz="2200" dirty="0"/>
              <a:t>. </a:t>
            </a:r>
            <a:r>
              <a:rPr lang="en-US" sz="2200" dirty="0"/>
              <a:t>400 million words. https://</a:t>
            </a:r>
            <a:r>
              <a:rPr lang="en-US" sz="2200" dirty="0" err="1"/>
              <a:t>www.english-corpora.org</a:t>
            </a:r>
            <a:r>
              <a:rPr lang="en-US" sz="2200" dirty="0"/>
              <a:t>/</a:t>
            </a:r>
            <a:r>
              <a:rPr lang="en-US" sz="2200" dirty="0" err="1"/>
              <a:t>coha</a:t>
            </a:r>
            <a:r>
              <a:rPr lang="en-US" sz="2200" dirty="0"/>
              <a:t>/.</a:t>
            </a:r>
            <a:endParaRPr lang="en-FR" sz="2200" dirty="0"/>
          </a:p>
          <a:p>
            <a:r>
              <a:rPr lang="en-US" sz="2200" dirty="0"/>
              <a:t>EEBO  </a:t>
            </a:r>
            <a:r>
              <a:rPr lang="en-US" sz="2200" i="1" dirty="0"/>
              <a:t>Early English Books Online</a:t>
            </a:r>
            <a:r>
              <a:rPr lang="en-US" sz="2200" dirty="0"/>
              <a:t>. 1470s to 1690s. Corpus created as part of the Text Creation Partnership. https://</a:t>
            </a:r>
            <a:r>
              <a:rPr lang="en-US" sz="2200" dirty="0" err="1"/>
              <a:t>www.english-corpora.org</a:t>
            </a:r>
            <a:r>
              <a:rPr lang="en-US" sz="2200" dirty="0"/>
              <a:t>/</a:t>
            </a:r>
            <a:r>
              <a:rPr lang="en-US" sz="2200" dirty="0" err="1"/>
              <a:t>eebo</a:t>
            </a:r>
            <a:r>
              <a:rPr lang="en-US" sz="2200" dirty="0"/>
              <a:t>/.</a:t>
            </a:r>
            <a:endParaRPr lang="en-FR" sz="2200" dirty="0"/>
          </a:p>
          <a:p>
            <a:r>
              <a:rPr lang="fr-FR" sz="2000" dirty="0">
                <a:solidFill>
                  <a:srgbClr val="002060"/>
                </a:solidFill>
              </a:rPr>
              <a:t>ICE-GB. </a:t>
            </a:r>
            <a:r>
              <a:rPr lang="fr-FR" sz="2000" i="1" dirty="0">
                <a:solidFill>
                  <a:srgbClr val="002060"/>
                </a:solidFill>
              </a:rPr>
              <a:t>International Corpus of English-Great </a:t>
            </a:r>
            <a:r>
              <a:rPr lang="fr-FR" sz="2000" i="1" dirty="0" err="1">
                <a:solidFill>
                  <a:srgbClr val="002060"/>
                </a:solidFill>
              </a:rPr>
              <a:t>Britain</a:t>
            </a:r>
            <a:r>
              <a:rPr lang="fr-FR" sz="2000" dirty="0">
                <a:solidFill>
                  <a:srgbClr val="002060"/>
                </a:solidFill>
              </a:rPr>
              <a:t>. </a:t>
            </a:r>
            <a:r>
              <a:rPr lang="fr-FR" sz="2000" dirty="0">
                <a:solidFill>
                  <a:srgbClr val="00206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International http://ice-corpora.net/ice/index.htm</a:t>
            </a:r>
            <a:endParaRPr lang="en-FR" sz="2000" dirty="0">
              <a:solidFill>
                <a:srgbClr val="002060"/>
              </a:solidFill>
            </a:endParaRPr>
          </a:p>
          <a:p>
            <a:r>
              <a:rPr lang="en-US" sz="2200" dirty="0"/>
              <a:t>MED   </a:t>
            </a:r>
            <a:r>
              <a:rPr lang="en-US" sz="2200" i="1" dirty="0"/>
              <a:t>The Middle English Dictionary. </a:t>
            </a:r>
            <a:r>
              <a:rPr lang="en-US" sz="2200" dirty="0"/>
              <a:t>1956-2001. Ann Arbor: University of Michigan Press. https://</a:t>
            </a:r>
            <a:r>
              <a:rPr lang="en-US" sz="2200" dirty="0" err="1"/>
              <a:t>quod.lib.umich.edu</a:t>
            </a:r>
            <a:r>
              <a:rPr lang="en-US" sz="2200" dirty="0"/>
              <a:t>/m/middle-</a:t>
            </a:r>
            <a:r>
              <a:rPr lang="en-US" sz="2200" dirty="0" err="1"/>
              <a:t>english</a:t>
            </a:r>
            <a:r>
              <a:rPr lang="en-US" sz="2200" dirty="0"/>
              <a:t>-dictionary.</a:t>
            </a:r>
            <a:endParaRPr lang="en-FR" sz="2200" dirty="0"/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BAF451-6235-3B42-B931-0D35E8C8D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51F4E7-18F7-9B4E-94E4-524415218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63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166160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276BEF-8A6A-7E47-B758-CCEB8098F0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98311"/>
            <a:ext cx="10515600" cy="61231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References</a:t>
            </a:r>
            <a:endParaRPr lang="en-FR" sz="2400" b="1" dirty="0"/>
          </a:p>
          <a:p>
            <a:r>
              <a:rPr lang="fr-FR" sz="2400" dirty="0" err="1"/>
              <a:t>Altenberg</a:t>
            </a:r>
            <a:r>
              <a:rPr lang="fr-FR" sz="2400" dirty="0"/>
              <a:t>, </a:t>
            </a:r>
            <a:r>
              <a:rPr lang="fr-FR" sz="2400" dirty="0" err="1"/>
              <a:t>Bengt</a:t>
            </a:r>
            <a:r>
              <a:rPr lang="fr-FR" sz="2400" dirty="0"/>
              <a:t>. 1986 . Contrastive </a:t>
            </a:r>
            <a:r>
              <a:rPr lang="fr-FR" sz="2400" dirty="0" err="1"/>
              <a:t>linking</a:t>
            </a:r>
            <a:r>
              <a:rPr lang="fr-FR" sz="2400" dirty="0"/>
              <a:t> in </a:t>
            </a:r>
            <a:r>
              <a:rPr lang="fr-FR" sz="2400" dirty="0" err="1"/>
              <a:t>spoken</a:t>
            </a:r>
            <a:r>
              <a:rPr lang="fr-FR" sz="2400" dirty="0"/>
              <a:t> and </a:t>
            </a:r>
            <a:r>
              <a:rPr lang="fr-FR" sz="2400" dirty="0" err="1"/>
              <a:t>written</a:t>
            </a:r>
            <a:r>
              <a:rPr lang="fr-FR" sz="2400" dirty="0"/>
              <a:t> English. In </a:t>
            </a:r>
            <a:r>
              <a:rPr lang="fr-FR" sz="2400" dirty="0" err="1"/>
              <a:t>Gunnel</a:t>
            </a:r>
            <a:r>
              <a:rPr lang="fr-FR" sz="2400" dirty="0"/>
              <a:t> Tottie &amp; </a:t>
            </a:r>
            <a:r>
              <a:rPr lang="fr-FR" sz="2400" dirty="0" err="1"/>
              <a:t>Ingegerd</a:t>
            </a:r>
            <a:r>
              <a:rPr lang="fr-FR" sz="2400" dirty="0"/>
              <a:t> </a:t>
            </a:r>
            <a:r>
              <a:rPr lang="fr-FR" sz="2400" dirty="0" err="1"/>
              <a:t>Bäcklund</a:t>
            </a:r>
            <a:r>
              <a:rPr lang="fr-FR" sz="2400" dirty="0"/>
              <a:t>, eds. </a:t>
            </a:r>
            <a:r>
              <a:rPr lang="fr-FR" sz="2400" i="1" dirty="0"/>
              <a:t>English in speech and </a:t>
            </a:r>
            <a:r>
              <a:rPr lang="fr-FR" sz="2400" i="1" dirty="0" err="1"/>
              <a:t>writing</a:t>
            </a:r>
            <a:r>
              <a:rPr lang="fr-FR" sz="2400" i="1" dirty="0"/>
              <a:t>: A symposium</a:t>
            </a:r>
            <a:r>
              <a:rPr lang="fr-FR" sz="2400" dirty="0"/>
              <a:t>, 13-40. Uppsala: Almquist </a:t>
            </a:r>
            <a:r>
              <a:rPr lang="fr-FR" sz="2400" dirty="0" err="1"/>
              <a:t>und</a:t>
            </a:r>
            <a:r>
              <a:rPr lang="fr-FR" sz="2400" dirty="0"/>
              <a:t> </a:t>
            </a:r>
            <a:r>
              <a:rPr lang="fr-FR" sz="2400" dirty="0" err="1"/>
              <a:t>Wiksell</a:t>
            </a:r>
            <a:r>
              <a:rPr lang="fr-FR" sz="2400" dirty="0"/>
              <a:t>.</a:t>
            </a:r>
            <a:endParaRPr lang="en-FR" sz="2400" dirty="0"/>
          </a:p>
          <a:p>
            <a:r>
              <a:rPr lang="en-US" sz="2400" dirty="0"/>
              <a:t>Beeching, Kate. 2005. Politeness-induced semantic change: The case of </a:t>
            </a:r>
            <a:r>
              <a:rPr lang="en-US" sz="2400" i="1" dirty="0" err="1"/>
              <a:t>quand</a:t>
            </a:r>
            <a:r>
              <a:rPr lang="en-US" sz="2400" i="1" dirty="0"/>
              <a:t>- </a:t>
            </a:r>
            <a:r>
              <a:rPr lang="en-US" sz="2400" i="1" dirty="0" err="1"/>
              <a:t>même</a:t>
            </a:r>
            <a:r>
              <a:rPr lang="en-US" sz="2400" dirty="0"/>
              <a:t>. </a:t>
            </a:r>
            <a:r>
              <a:rPr lang="en-US" sz="2400" i="1" dirty="0"/>
              <a:t>Language Variation and Change</a:t>
            </a:r>
            <a:r>
              <a:rPr lang="en-US" sz="2400" dirty="0"/>
              <a:t> 17(2): 155-180.</a:t>
            </a:r>
            <a:endParaRPr lang="en-FR" sz="2400" dirty="0"/>
          </a:p>
          <a:p>
            <a:r>
              <a:rPr lang="en-FR" sz="2400" dirty="0"/>
              <a:t>Buchstaller, Isabelle &amp; Elizabeth Closs Traugott. 2006. </a:t>
            </a:r>
            <a:r>
              <a:rPr lang="en-FR" sz="2400" i="1" dirty="0"/>
              <a:t>The lady was al demonyak:</a:t>
            </a:r>
            <a:r>
              <a:rPr lang="en-FR" sz="2400" dirty="0"/>
              <a:t> Historical aspects of Adverb </a:t>
            </a:r>
            <a:r>
              <a:rPr lang="en-FR" sz="2400" i="1" dirty="0"/>
              <a:t>all</a:t>
            </a:r>
            <a:r>
              <a:rPr lang="en-FR" sz="2400" dirty="0"/>
              <a:t>. </a:t>
            </a:r>
            <a:r>
              <a:rPr lang="en-FR" sz="2400" i="1" dirty="0"/>
              <a:t> English Language and Linguistics</a:t>
            </a:r>
            <a:r>
              <a:rPr lang="en-FR" sz="2400" dirty="0"/>
              <a:t> 10: 345-370.</a:t>
            </a:r>
          </a:p>
          <a:p>
            <a:r>
              <a:rPr lang="en-FR" sz="2400" dirty="0"/>
              <a:t>Croft, William. 2001. </a:t>
            </a:r>
            <a:r>
              <a:rPr lang="en-FR" sz="2400" i="1" dirty="0"/>
              <a:t>Radical Construction Grammar: Syntactic Theory in Typological Perspective.</a:t>
            </a:r>
            <a:r>
              <a:rPr lang="en-FR" sz="2400" dirty="0"/>
              <a:t> Oxford: Oxford  University Press.</a:t>
            </a:r>
          </a:p>
          <a:p>
            <a:r>
              <a:rPr lang="en-FR" sz="2400" dirty="0"/>
              <a:t>Fraser, Bruce. 1996. Pragmatic markers. </a:t>
            </a:r>
            <a:r>
              <a:rPr lang="en-FR" sz="2400" i="1" dirty="0"/>
              <a:t>Pragmatics</a:t>
            </a:r>
            <a:r>
              <a:rPr lang="en-FR" sz="2400" dirty="0"/>
              <a:t> 6: 167-190.</a:t>
            </a:r>
          </a:p>
          <a:p>
            <a:r>
              <a:rPr lang="fr-FR" sz="2400" dirty="0"/>
              <a:t>Haselow, Alexander. 2015. </a:t>
            </a:r>
            <a:r>
              <a:rPr lang="fr-FR" sz="2400" dirty="0" err="1"/>
              <a:t>Left</a:t>
            </a:r>
            <a:r>
              <a:rPr lang="fr-FR" sz="2400" dirty="0"/>
              <a:t> vs. right </a:t>
            </a:r>
            <a:r>
              <a:rPr lang="fr-FR" sz="2400" dirty="0" err="1"/>
              <a:t>periphery</a:t>
            </a:r>
            <a:r>
              <a:rPr lang="fr-FR" sz="2400" dirty="0"/>
              <a:t> in grammaticalization: The case of </a:t>
            </a:r>
            <a:r>
              <a:rPr lang="fr-FR" sz="2400" i="1" dirty="0" err="1"/>
              <a:t>anyway</a:t>
            </a:r>
            <a:r>
              <a:rPr lang="fr-FR" sz="2400" dirty="0"/>
              <a:t>. In Andrew D. M. Smith, Graeme Trousdale, and Richard Waltereit, eds., </a:t>
            </a:r>
            <a:r>
              <a:rPr lang="fr-FR" sz="2400" i="1" dirty="0"/>
              <a:t>New Directions in Grammaticalization </a:t>
            </a:r>
            <a:r>
              <a:rPr lang="fr-FR" sz="2400" i="1" dirty="0" err="1"/>
              <a:t>Research</a:t>
            </a:r>
            <a:r>
              <a:rPr lang="fr-FR" sz="2400" dirty="0"/>
              <a:t>. Amsterdam: Benjamins.</a:t>
            </a:r>
            <a:endParaRPr lang="en-FR" sz="2400" dirty="0"/>
          </a:p>
          <a:p>
            <a:r>
              <a:rPr lang="en-FR" sz="2400" dirty="0"/>
              <a:t>Jespersen, Otto. 1924. </a:t>
            </a:r>
            <a:r>
              <a:rPr lang="en-FR" sz="2400" i="1" dirty="0"/>
              <a:t>Philosophy of Grammar</a:t>
            </a:r>
            <a:r>
              <a:rPr lang="en-FR" sz="2400" dirty="0"/>
              <a:t>. New York: Holt.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FD2AFA-981B-6449-9DE2-C6DD0A798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CCE5E7-FBFB-614B-A320-84851B687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64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93533027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C32DE-9A90-794D-A66E-8F7A43597D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152" y="548640"/>
            <a:ext cx="10515600" cy="5120640"/>
          </a:xfrm>
        </p:spPr>
        <p:txBody>
          <a:bodyPr>
            <a:normAutofit fontScale="92500" lnSpcReduction="10000"/>
          </a:bodyPr>
          <a:lstStyle/>
          <a:p>
            <a:r>
              <a:rPr lang="fr-FR" sz="2600" dirty="0"/>
              <a:t>König, </a:t>
            </a:r>
            <a:r>
              <a:rPr lang="fr-FR" sz="2600" dirty="0" err="1"/>
              <a:t>Ekkehard</a:t>
            </a:r>
            <a:r>
              <a:rPr lang="fr-FR" sz="2600" dirty="0"/>
              <a:t>. 1986. </a:t>
            </a:r>
            <a:r>
              <a:rPr lang="fr-FR" sz="2600" dirty="0" err="1"/>
              <a:t>Conditionals</a:t>
            </a:r>
            <a:r>
              <a:rPr lang="fr-FR" sz="2600" dirty="0"/>
              <a:t>, concessive </a:t>
            </a:r>
            <a:r>
              <a:rPr lang="fr-FR" sz="2600" dirty="0" err="1"/>
              <a:t>conditionals</a:t>
            </a:r>
            <a:r>
              <a:rPr lang="fr-FR" sz="2600" dirty="0"/>
              <a:t> and concessives: Areas of </a:t>
            </a:r>
            <a:r>
              <a:rPr lang="fr-FR" sz="2600" dirty="0" err="1"/>
              <a:t>contrast</a:t>
            </a:r>
            <a:r>
              <a:rPr lang="fr-FR" sz="2600" dirty="0"/>
              <a:t>, </a:t>
            </a:r>
            <a:r>
              <a:rPr lang="fr-FR" sz="2600" dirty="0" err="1"/>
              <a:t>overlap</a:t>
            </a:r>
            <a:r>
              <a:rPr lang="fr-FR" sz="2600" dirty="0"/>
              <a:t> and </a:t>
            </a:r>
            <a:r>
              <a:rPr lang="fr-FR" sz="2600" dirty="0" err="1"/>
              <a:t>neutralization</a:t>
            </a:r>
            <a:r>
              <a:rPr lang="fr-FR" sz="2600" dirty="0"/>
              <a:t>. In Elizabeth C. Traugott, Alice ter Meulen, Judy </a:t>
            </a:r>
            <a:r>
              <a:rPr lang="fr-FR" sz="2600" dirty="0" err="1"/>
              <a:t>Snitzer</a:t>
            </a:r>
            <a:r>
              <a:rPr lang="fr-FR" sz="2600" dirty="0"/>
              <a:t> </a:t>
            </a:r>
            <a:r>
              <a:rPr lang="fr-FR" sz="2600" dirty="0" err="1"/>
              <a:t>Reilly</a:t>
            </a:r>
            <a:r>
              <a:rPr lang="fr-FR" sz="2600" dirty="0"/>
              <a:t> &amp; Charles A. Ferguson, eds. </a:t>
            </a:r>
            <a:r>
              <a:rPr lang="fr-FR" sz="2600" i="1" dirty="0"/>
              <a:t>On </a:t>
            </a:r>
            <a:r>
              <a:rPr lang="fr-FR" sz="2600" i="1" dirty="0" err="1"/>
              <a:t>Conditionals</a:t>
            </a:r>
            <a:r>
              <a:rPr lang="fr-FR" sz="2600" i="1" dirty="0"/>
              <a:t>,</a:t>
            </a:r>
            <a:r>
              <a:rPr lang="fr-FR" sz="2600" dirty="0"/>
              <a:t> 229-246. Cambridge: Cambridge </a:t>
            </a:r>
            <a:r>
              <a:rPr lang="fr-FR" sz="2600" dirty="0" err="1"/>
              <a:t>University</a:t>
            </a:r>
            <a:r>
              <a:rPr lang="fr-FR" sz="2600" dirty="0"/>
              <a:t> </a:t>
            </a:r>
            <a:r>
              <a:rPr lang="fr-FR" sz="2600" dirty="0" err="1"/>
              <a:t>Press</a:t>
            </a:r>
            <a:r>
              <a:rPr lang="fr-FR" sz="2600" dirty="0"/>
              <a:t>.</a:t>
            </a:r>
            <a:endParaRPr lang="en-FR" sz="2600" dirty="0"/>
          </a:p>
          <a:p>
            <a:r>
              <a:rPr lang="en-FR" sz="2600" dirty="0"/>
              <a:t>Kuteva, Tania. 2001. </a:t>
            </a:r>
            <a:r>
              <a:rPr lang="en-FR" sz="2600" i="1" dirty="0"/>
              <a:t>Auxiliation: An Enquiry into the Nature of Grammaticalization.</a:t>
            </a:r>
            <a:r>
              <a:rPr lang="en-FR" sz="2600" dirty="0"/>
              <a:t> Oxford: Oxford University Press.</a:t>
            </a:r>
          </a:p>
          <a:p>
            <a:r>
              <a:rPr lang="fr-FR" sz="2600" dirty="0" err="1"/>
              <a:t>Lenk</a:t>
            </a:r>
            <a:r>
              <a:rPr lang="fr-FR" sz="2600" dirty="0"/>
              <a:t>, Uta. 1998. </a:t>
            </a:r>
            <a:r>
              <a:rPr lang="fr-FR" sz="2600" i="1" dirty="0" err="1"/>
              <a:t>Marking</a:t>
            </a:r>
            <a:r>
              <a:rPr lang="fr-FR" sz="2600" i="1" dirty="0"/>
              <a:t> </a:t>
            </a:r>
            <a:r>
              <a:rPr lang="fr-FR" sz="2600" i="1" dirty="0" err="1"/>
              <a:t>Discourse</a:t>
            </a:r>
            <a:r>
              <a:rPr lang="fr-FR" sz="2600" i="1" dirty="0"/>
              <a:t> </a:t>
            </a:r>
            <a:r>
              <a:rPr lang="fr-FR" sz="2600" i="1" dirty="0" err="1"/>
              <a:t>Coherence</a:t>
            </a:r>
            <a:r>
              <a:rPr lang="fr-FR" sz="2600" i="1" dirty="0"/>
              <a:t>: </a:t>
            </a:r>
            <a:r>
              <a:rPr lang="fr-FR" sz="2600" i="1" dirty="0" err="1"/>
              <a:t>Functions</a:t>
            </a:r>
            <a:r>
              <a:rPr lang="fr-FR" sz="2600" i="1" dirty="0"/>
              <a:t> of </a:t>
            </a:r>
            <a:r>
              <a:rPr lang="fr-FR" sz="2600" i="1" dirty="0" err="1"/>
              <a:t>Discourse</a:t>
            </a:r>
            <a:r>
              <a:rPr lang="fr-FR" sz="2600" i="1" dirty="0"/>
              <a:t> Markers in </a:t>
            </a:r>
          </a:p>
          <a:p>
            <a:pPr marL="0" indent="0">
              <a:buNone/>
            </a:pPr>
            <a:r>
              <a:rPr lang="fr-FR" sz="2600" i="1" dirty="0"/>
              <a:t>   </a:t>
            </a:r>
            <a:r>
              <a:rPr lang="fr-FR" sz="2600" i="1" dirty="0" err="1"/>
              <a:t>Spoken</a:t>
            </a:r>
            <a:r>
              <a:rPr lang="fr-FR" sz="2600" i="1" dirty="0"/>
              <a:t> English</a:t>
            </a:r>
            <a:r>
              <a:rPr lang="fr-FR" sz="2600" dirty="0"/>
              <a:t>. Tübingen: </a:t>
            </a:r>
            <a:r>
              <a:rPr lang="fr-FR" sz="2600" dirty="0" err="1"/>
              <a:t>Narr</a:t>
            </a:r>
            <a:r>
              <a:rPr lang="fr-FR" sz="2600" dirty="0"/>
              <a:t>.</a:t>
            </a:r>
            <a:endParaRPr lang="en-FR" sz="2600" dirty="0"/>
          </a:p>
          <a:p>
            <a:r>
              <a:rPr lang="fr-FR" sz="2600" dirty="0"/>
              <a:t>Lenker, Ursula. 2010. </a:t>
            </a:r>
            <a:r>
              <a:rPr lang="fr-FR" sz="2600" i="1" dirty="0"/>
              <a:t>Argument and </a:t>
            </a:r>
            <a:r>
              <a:rPr lang="fr-FR" sz="2600" i="1" dirty="0" err="1"/>
              <a:t>Rhetoric</a:t>
            </a:r>
            <a:r>
              <a:rPr lang="fr-FR" sz="2600" i="1" dirty="0"/>
              <a:t>. Adverbial </a:t>
            </a:r>
            <a:r>
              <a:rPr lang="fr-FR" sz="2600" i="1" dirty="0" err="1"/>
              <a:t>Connectors</a:t>
            </a:r>
            <a:r>
              <a:rPr lang="fr-FR" sz="2600" i="1" dirty="0"/>
              <a:t> in the </a:t>
            </a:r>
            <a:r>
              <a:rPr lang="fr-FR" sz="2600" i="1" dirty="0" err="1"/>
              <a:t>History</a:t>
            </a:r>
            <a:r>
              <a:rPr lang="fr-FR" sz="2600" i="1" dirty="0"/>
              <a:t> of English</a:t>
            </a:r>
            <a:r>
              <a:rPr lang="fr-FR" sz="2600" dirty="0"/>
              <a:t>. Berlin: De Gruyter Mouton. </a:t>
            </a:r>
            <a:endParaRPr lang="en-FR" sz="2600" dirty="0"/>
          </a:p>
          <a:p>
            <a:r>
              <a:rPr lang="fr-FR" sz="2600" dirty="0"/>
              <a:t>Mulder, Jean &amp; Sandra A. Thompson. </a:t>
            </a:r>
            <a:r>
              <a:rPr lang="en-US" sz="2600" dirty="0"/>
              <a:t>2008. The grammaticalization of </a:t>
            </a:r>
            <a:r>
              <a:rPr lang="en-US" sz="2600" i="1" dirty="0"/>
              <a:t>but </a:t>
            </a:r>
            <a:r>
              <a:rPr lang="en-US" sz="2600" dirty="0"/>
              <a:t>as a final particle in conversation. In </a:t>
            </a:r>
            <a:r>
              <a:rPr lang="en-US" sz="2600" dirty="0" err="1"/>
              <a:t>Ritva</a:t>
            </a:r>
            <a:r>
              <a:rPr lang="en-US" sz="2600" dirty="0"/>
              <a:t> </a:t>
            </a:r>
            <a:r>
              <a:rPr lang="en-US" sz="2600" dirty="0" err="1"/>
              <a:t>Laury</a:t>
            </a:r>
            <a:r>
              <a:rPr lang="en-US" sz="2600" dirty="0"/>
              <a:t>,  ed., </a:t>
            </a:r>
            <a:r>
              <a:rPr lang="en-US" sz="2600" i="1" dirty="0"/>
              <a:t>Crosslinguistic Studies of Clause Combining: The Multifunctionality of Conjunctions</a:t>
            </a:r>
            <a:r>
              <a:rPr lang="en-US" sz="2600" dirty="0"/>
              <a:t>, 179-204. Amsterdam: Benjamins. </a:t>
            </a:r>
            <a:endParaRPr lang="en-FR" sz="2600" dirty="0"/>
          </a:p>
          <a:p>
            <a:endParaRPr lang="en-FR" sz="2400" dirty="0"/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70D463-50E9-0648-9639-A6B14B137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09DB9D-DA91-2E4D-836A-A36D02466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65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2867920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11FBB-E648-D245-A40E-48EC0DD7C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7472"/>
            <a:ext cx="10515600" cy="5829491"/>
          </a:xfrm>
        </p:spPr>
        <p:txBody>
          <a:bodyPr/>
          <a:lstStyle/>
          <a:p>
            <a:r>
              <a:rPr lang="en-US" sz="2400" dirty="0"/>
              <a:t>Nevalainen, Terttu. 1990. Modeling functional differentiation and function loss: The case of “but”. In Sylvia Adamson, Vivien Law, Nigel Vincent &amp; Susan Wright, eds., </a:t>
            </a:r>
            <a:r>
              <a:rPr lang="en-US" sz="2400" i="1" dirty="0"/>
              <a:t>Papers from the 5th International Conference on English Historical Linguistics</a:t>
            </a:r>
            <a:r>
              <a:rPr lang="en-US" sz="2400" dirty="0"/>
              <a:t> 337-355. Amsterdam: Benjamins.   </a:t>
            </a:r>
            <a:endParaRPr lang="en-FR" sz="2400" dirty="0"/>
          </a:p>
          <a:p>
            <a:r>
              <a:rPr lang="en-US" sz="2400" dirty="0"/>
              <a:t>Nevalainen, Terttu. </a:t>
            </a:r>
            <a:r>
              <a:rPr lang="en-FR" sz="2400" dirty="0"/>
              <a:t>1991.</a:t>
            </a:r>
            <a:r>
              <a:rPr lang="en-FR" sz="2400" i="1" dirty="0"/>
              <a:t> BUT, ONLY, JUST: Focusing on Adverbial Change in Modern English 1500-1900</a:t>
            </a:r>
            <a:r>
              <a:rPr lang="en-FR" sz="2400" dirty="0"/>
              <a:t>. Helsinki:  Société Néophilologique.</a:t>
            </a:r>
          </a:p>
          <a:p>
            <a:r>
              <a:rPr lang="en-FR" sz="2400" dirty="0"/>
              <a:t>Quirk, Randolph, Sidney Greenbaum, Geoffrey Leech</a:t>
            </a:r>
            <a:r>
              <a:rPr lang="en-US" sz="2400" dirty="0"/>
              <a:t> &amp; </a:t>
            </a:r>
            <a:r>
              <a:rPr lang="en-FR" sz="2400" dirty="0"/>
              <a:t>Jan Svartvik. 1985. </a:t>
            </a:r>
            <a:r>
              <a:rPr lang="en-FR" sz="2400" i="1" dirty="0"/>
              <a:t>A Comprehensive Grammar of the English Language</a:t>
            </a:r>
            <a:r>
              <a:rPr lang="en-FR" sz="2400" dirty="0"/>
              <a:t>. London/New York: Longman.</a:t>
            </a:r>
          </a:p>
          <a:p>
            <a:r>
              <a:rPr lang="en-FR" sz="2400" dirty="0"/>
              <a:t>Schiffrin, Deborah. 1987. </a:t>
            </a:r>
            <a:r>
              <a:rPr lang="en-FR" sz="2400" i="1" dirty="0"/>
              <a:t>Discourse Markers</a:t>
            </a:r>
            <a:r>
              <a:rPr lang="en-FR" sz="2400" dirty="0"/>
              <a:t>. Cambridge: Cambridge University Press.</a:t>
            </a:r>
          </a:p>
          <a:p>
            <a:r>
              <a:rPr lang="en-US" sz="2400" dirty="0"/>
              <a:t>van der Auwera. 2009. The Jespersen cycles. In Elly van Gelderen, ed. </a:t>
            </a:r>
            <a:r>
              <a:rPr lang="en-US" sz="2400" i="1" dirty="0"/>
              <a:t>Cyclical Change</a:t>
            </a:r>
            <a:r>
              <a:rPr lang="en-US" sz="2400" dirty="0"/>
              <a:t>, 35-71. Amsterdam: Benjamins.</a:t>
            </a:r>
            <a:endParaRPr lang="en-FR" sz="2400" dirty="0"/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28BC5-32DF-3D49-9397-CEA82F9A8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33B3BF-5A34-B642-BEEF-643386509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E16C-863D-E44B-8A7B-4C313A276487}" type="slidenum">
              <a:rPr lang="en-FR" smtClean="0"/>
              <a:t>66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46502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A4A90-39E7-F24C-AA65-9871D5CD1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development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DD6AC-8DFB-5B45-A629-A7180D72C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Use as a contrastive DSM is attested from about 1300, usually in negative contexts: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(2) </a:t>
            </a:r>
            <a:r>
              <a:rPr lang="en-US" dirty="0" err="1">
                <a:solidFill>
                  <a:srgbClr val="00B050"/>
                </a:solidFill>
              </a:rPr>
              <a:t>Wolde</a:t>
            </a:r>
            <a:r>
              <a:rPr lang="en-US" dirty="0">
                <a:solidFill>
                  <a:srgbClr val="00B050"/>
                </a:solidFill>
              </a:rPr>
              <a:t>     </a:t>
            </a:r>
            <a:r>
              <a:rPr lang="en-US" dirty="0" err="1">
                <a:solidFill>
                  <a:srgbClr val="00B050"/>
                </a:solidFill>
              </a:rPr>
              <a:t>þe</a:t>
            </a:r>
            <a:r>
              <a:rPr lang="en-US" dirty="0">
                <a:solidFill>
                  <a:srgbClr val="00B050"/>
                </a:solidFill>
              </a:rPr>
              <a:t>  </a:t>
            </a:r>
            <a:r>
              <a:rPr lang="en-US" dirty="0" err="1">
                <a:solidFill>
                  <a:srgbClr val="00B050"/>
                </a:solidFill>
              </a:rPr>
              <a:t>erl</a:t>
            </a:r>
            <a:r>
              <a:rPr lang="en-US" dirty="0">
                <a:solidFill>
                  <a:srgbClr val="00B050"/>
                </a:solidFill>
              </a:rPr>
              <a:t>   </a:t>
            </a:r>
            <a:r>
              <a:rPr lang="en-US" b="1" dirty="0" err="1">
                <a:solidFill>
                  <a:srgbClr val="00B050"/>
                </a:solidFill>
              </a:rPr>
              <a:t>nouth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dwelle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þore</a:t>
            </a:r>
            <a:r>
              <a:rPr lang="en-US" dirty="0">
                <a:solidFill>
                  <a:srgbClr val="00B050"/>
                </a:solidFill>
              </a:rPr>
              <a:t>   </a:t>
            </a:r>
            <a:r>
              <a:rPr lang="en-US" b="1" dirty="0">
                <a:solidFill>
                  <a:srgbClr val="00B050"/>
                </a:solidFill>
              </a:rPr>
              <a:t>but</a:t>
            </a:r>
            <a:r>
              <a:rPr lang="en-US" dirty="0">
                <a:solidFill>
                  <a:srgbClr val="00B050"/>
                </a:solidFill>
              </a:rPr>
              <a:t> sone  	    </a:t>
            </a:r>
            <a:r>
              <a:rPr lang="en-US" dirty="0" err="1">
                <a:solidFill>
                  <a:srgbClr val="00B050"/>
                </a:solidFill>
              </a:rPr>
              <a:t>nam</a:t>
            </a:r>
            <a:r>
              <a:rPr lang="en-US" dirty="0">
                <a:solidFill>
                  <a:srgbClr val="00B050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>
                <a:solidFill>
                  <a:srgbClr val="002060"/>
                </a:solidFill>
              </a:rPr>
              <a:t>Wanted  the earl not      dwell   there  but straight-away  took 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      until his </a:t>
            </a:r>
            <a:r>
              <a:rPr lang="en-US" dirty="0" err="1">
                <a:solidFill>
                  <a:srgbClr val="00B050"/>
                </a:solidFill>
              </a:rPr>
              <a:t>lond</a:t>
            </a:r>
            <a:endParaRPr lang="en-FR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>
                <a:solidFill>
                  <a:srgbClr val="002060"/>
                </a:solidFill>
              </a:rPr>
              <a:t>to     his land</a:t>
            </a:r>
            <a:endParaRPr lang="en-F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      ‘the earl did not want to live there but straight-away went to his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      own land’</a:t>
            </a:r>
            <a:endParaRPr lang="en-FR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B050"/>
                </a:solidFill>
              </a:rPr>
              <a:t>       (c1300 </a:t>
            </a:r>
            <a:r>
              <a:rPr lang="en-US" sz="2400" dirty="0" err="1">
                <a:solidFill>
                  <a:srgbClr val="00B050"/>
                </a:solidFill>
              </a:rPr>
              <a:t>Havelok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>
                <a:solidFill>
                  <a:srgbClr val="00B05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(LdMisc 108)</a:t>
            </a:r>
            <a:r>
              <a:rPr lang="en-US" sz="2400" dirty="0">
                <a:solidFill>
                  <a:srgbClr val="00B050"/>
                </a:solidFill>
              </a:rPr>
              <a:t> 2929 [MED </a:t>
            </a:r>
            <a:r>
              <a:rPr lang="en-US" sz="2400" i="1" dirty="0">
                <a:solidFill>
                  <a:srgbClr val="00B050"/>
                </a:solidFill>
              </a:rPr>
              <a:t>but</a:t>
            </a:r>
            <a:r>
              <a:rPr lang="en-US" sz="2400" dirty="0">
                <a:solidFill>
                  <a:srgbClr val="00B050"/>
                </a:solidFill>
              </a:rPr>
              <a:t> conj., 6c])</a:t>
            </a:r>
            <a:endParaRPr lang="en-FR" sz="2400" dirty="0">
              <a:solidFill>
                <a:srgbClr val="00B050"/>
              </a:solidFill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006CFF-6E54-3042-A063-820625C84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FA291F-FE87-AF42-AA71-ECE1AD9C1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98142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B2766-DD97-4643-86E3-3AD095492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9300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development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E90A2-1257-E64F-8FC6-67A7AC325C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025"/>
            <a:ext cx="10515600" cy="4833938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By the 16thC SP/Ws began not to use negative contexts. The negative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came to be absorbed into the meaning of </a:t>
            </a:r>
            <a:r>
              <a:rPr lang="en-FR" i="1" dirty="0">
                <a:solidFill>
                  <a:srgbClr val="002060"/>
                </a:solidFill>
              </a:rPr>
              <a:t>but</a:t>
            </a:r>
            <a:r>
              <a:rPr lang="en-FR" dirty="0">
                <a:solidFill>
                  <a:srgbClr val="002060"/>
                </a:solidFill>
              </a:rPr>
              <a:t> as an implicature rather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than an explicit context, a phenomenon known as “context-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absorption” (Kuteva 2001: 150):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(3)</a:t>
            </a:r>
            <a:r>
              <a:rPr lang="en-GB" dirty="0">
                <a:solidFill>
                  <a:srgbClr val="00B050"/>
                </a:solidFill>
              </a:rPr>
              <a:t> a stranger may see beauty and majesty in the king; </a:t>
            </a:r>
            <a:r>
              <a:rPr lang="en-GB" b="1" dirty="0">
                <a:solidFill>
                  <a:srgbClr val="00B050"/>
                </a:solidFill>
              </a:rPr>
              <a:t>but </a:t>
            </a:r>
            <a:r>
              <a:rPr lang="en-GB" dirty="0">
                <a:solidFill>
                  <a:srgbClr val="00B050"/>
                </a:solidFill>
              </a:rPr>
              <a:t>the queen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      looks upon the king, and his beauty and majesty, as her own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B050"/>
                </a:solidFill>
              </a:rPr>
              <a:t>       (1650 Burroughs, </a:t>
            </a:r>
            <a:r>
              <a:rPr lang="en-GB" sz="2400" i="1" dirty="0">
                <a:solidFill>
                  <a:srgbClr val="00B050"/>
                </a:solidFill>
              </a:rPr>
              <a:t>Moses his choice </a:t>
            </a:r>
            <a:r>
              <a:rPr lang="en-GB" sz="2400" dirty="0">
                <a:solidFill>
                  <a:srgbClr val="00B050"/>
                </a:solidFill>
              </a:rPr>
              <a:t>[EEBO])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• It also came to be used with considerable frequency, suggesting that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it was entrenched as a DM from about 1550 on.</a:t>
            </a:r>
            <a:endParaRPr lang="en-FR" dirty="0">
              <a:solidFill>
                <a:srgbClr val="00206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D91308-2AA9-C241-B5F4-FB5EE5923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D868C0-8FCB-7642-88BD-E2226D94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97309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844EF-9BEB-1449-ACD2-E167D0B9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development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80D8AB-4731-B344-A938-6742E206B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Loss of a negative marker where it is redundant is quite common in language change,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          c</a:t>
            </a:r>
            <a:r>
              <a:rPr lang="en-FR" dirty="0">
                <a:solidFill>
                  <a:srgbClr val="002060"/>
                </a:solidFill>
              </a:rPr>
              <a:t>f. </a:t>
            </a:r>
            <a:r>
              <a:rPr lang="en-FR" i="1" dirty="0">
                <a:solidFill>
                  <a:srgbClr val="002060"/>
                </a:solidFill>
              </a:rPr>
              <a:t>I couldn’t care less &gt; I could care less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It is also key to what is called “Jespersen’s cycle of negation”: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neg &gt; neg X &gt; X</a:t>
            </a:r>
            <a:r>
              <a:rPr lang="en-FR" baseline="-25000" dirty="0">
                <a:solidFill>
                  <a:srgbClr val="002060"/>
                </a:solidFill>
              </a:rPr>
              <a:t>neg</a:t>
            </a:r>
            <a:r>
              <a:rPr lang="en-FR" dirty="0">
                <a:solidFill>
                  <a:srgbClr val="002060"/>
                </a:solidFill>
              </a:rPr>
              <a:t>, where X is originally positive,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      cf. French </a:t>
            </a:r>
            <a:r>
              <a:rPr lang="en-FR" i="1" dirty="0">
                <a:solidFill>
                  <a:srgbClr val="002060"/>
                </a:solidFill>
              </a:rPr>
              <a:t>ne … pas </a:t>
            </a:r>
            <a:r>
              <a:rPr lang="en-FR" dirty="0">
                <a:solidFill>
                  <a:srgbClr val="002060"/>
                </a:solidFill>
              </a:rPr>
              <a:t>‘not  … a step’ &gt; </a:t>
            </a:r>
            <a:r>
              <a:rPr lang="en-FR" i="1" dirty="0">
                <a:solidFill>
                  <a:srgbClr val="002060"/>
                </a:solidFill>
              </a:rPr>
              <a:t>pas</a:t>
            </a:r>
            <a:r>
              <a:rPr lang="en-FR" dirty="0">
                <a:solidFill>
                  <a:srgbClr val="002060"/>
                </a:solidFill>
              </a:rPr>
              <a:t> ‘neg’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(Jespersen 1924: 335-336; van der Auwera 2009)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36F97-31CB-DA47-BB12-49EB084F6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EE403E-963C-BC44-88F0-2B91F029B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0F6E-E75F-434C-8B75-53D1249525B0}" type="slidenum">
              <a:rPr lang="en-FR" smtClean="0"/>
              <a:t>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953184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2808</TotalTime>
  <Words>6757</Words>
  <Application>Microsoft Macintosh PowerPoint</Application>
  <PresentationFormat>Widescreen</PresentationFormat>
  <Paragraphs>642</Paragraphs>
  <Slides>66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3" baseType="lpstr">
      <vt:lpstr>Algerian</vt:lpstr>
      <vt:lpstr>Apple Chancery</vt:lpstr>
      <vt:lpstr>Apple Chancery</vt:lpstr>
      <vt:lpstr>Arial</vt:lpstr>
      <vt:lpstr>Calibri</vt:lpstr>
      <vt:lpstr>Calibri Light</vt:lpstr>
      <vt:lpstr>Office Theme</vt:lpstr>
      <vt:lpstr>Putting pragmatics into  Construction Grammar:  The development of Discourse structuring Markers in English</vt:lpstr>
      <vt:lpstr>Outline</vt:lpstr>
      <vt:lpstr>Contrastives</vt:lpstr>
      <vt:lpstr>But in PDE</vt:lpstr>
      <vt:lpstr>The development of but</vt:lpstr>
      <vt:lpstr>The development of but</vt:lpstr>
      <vt:lpstr>The development of but</vt:lpstr>
      <vt:lpstr>The development of but</vt:lpstr>
      <vt:lpstr>The development of but</vt:lpstr>
      <vt:lpstr>The development of but</vt:lpstr>
      <vt:lpstr>The development of but</vt:lpstr>
      <vt:lpstr>PowerPoint Presentation</vt:lpstr>
      <vt:lpstr>The development of but</vt:lpstr>
      <vt:lpstr>PowerPoint Presentation</vt:lpstr>
      <vt:lpstr>The development of but</vt:lpstr>
      <vt:lpstr>Instead</vt:lpstr>
      <vt:lpstr>Instead</vt:lpstr>
      <vt:lpstr>Instead</vt:lpstr>
      <vt:lpstr>Instead</vt:lpstr>
      <vt:lpstr>Instead</vt:lpstr>
      <vt:lpstr>Instead</vt:lpstr>
      <vt:lpstr>But and instead</vt:lpstr>
      <vt:lpstr>  7B.  The development of  contrastive DSMs:  ALL THE SAME, ANYWAY </vt:lpstr>
      <vt:lpstr>Background</vt:lpstr>
      <vt:lpstr>Background</vt:lpstr>
      <vt:lpstr>All the same in PDE</vt:lpstr>
      <vt:lpstr>All the same in PDE</vt:lpstr>
      <vt:lpstr>All the same in PDE</vt:lpstr>
      <vt:lpstr>All the same in PDE</vt:lpstr>
      <vt:lpstr>All the same in PDE</vt:lpstr>
      <vt:lpstr>All the same in PDE</vt:lpstr>
      <vt:lpstr>All the same in PDE</vt:lpstr>
      <vt:lpstr>The history of all the same</vt:lpstr>
      <vt:lpstr>The history of all the same</vt:lpstr>
      <vt:lpstr>The history of all the same</vt:lpstr>
      <vt:lpstr>The history of all the same</vt:lpstr>
      <vt:lpstr>The history of all the same</vt:lpstr>
      <vt:lpstr>The history of all the same</vt:lpstr>
      <vt:lpstr>The history of all the same</vt:lpstr>
      <vt:lpstr>The history of all the same</vt:lpstr>
      <vt:lpstr>The history of all the same</vt:lpstr>
      <vt:lpstr>The history of all the same</vt:lpstr>
      <vt:lpstr>The history of all the same</vt:lpstr>
      <vt:lpstr>PowerPoint Presentation</vt:lpstr>
      <vt:lpstr>The history of all the same</vt:lpstr>
      <vt:lpstr>The history of all the same</vt:lpstr>
      <vt:lpstr>Use of all the same in a courtesy formula</vt:lpstr>
      <vt:lpstr>Use of all the same in a courtesy formula</vt:lpstr>
      <vt:lpstr>Use of all the same in a courtesy formula</vt:lpstr>
      <vt:lpstr>Use of all the same in a courtesy formula</vt:lpstr>
      <vt:lpstr>Anyway</vt:lpstr>
      <vt:lpstr>Anyway</vt:lpstr>
      <vt:lpstr>Anyway</vt:lpstr>
      <vt:lpstr>Anyway</vt:lpstr>
      <vt:lpstr>Anyway</vt:lpstr>
      <vt:lpstr>Anyway</vt:lpstr>
      <vt:lpstr>Anyway</vt:lpstr>
      <vt:lpstr>Conclusion</vt:lpstr>
      <vt:lpstr>Conclusion</vt:lpstr>
      <vt:lpstr>Conclusion</vt:lpstr>
      <vt:lpstr>Next time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Putting pragmatics into  Construction Grammar:  The development of Discourse structuring Markers in English</dc:title>
  <dc:creator>Elizabeth Traugott</dc:creator>
  <cp:lastModifiedBy>Elizabeth Traugott</cp:lastModifiedBy>
  <cp:revision>263</cp:revision>
  <cp:lastPrinted>2021-05-17T16:03:24Z</cp:lastPrinted>
  <dcterms:created xsi:type="dcterms:W3CDTF">2021-03-16T19:11:12Z</dcterms:created>
  <dcterms:modified xsi:type="dcterms:W3CDTF">2021-05-17T23:32:20Z</dcterms:modified>
</cp:coreProperties>
</file>