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3"/>
  </p:notesMasterIdLst>
  <p:sldIdLst>
    <p:sldId id="256" r:id="rId2"/>
    <p:sldId id="257" r:id="rId3"/>
    <p:sldId id="258" r:id="rId4"/>
    <p:sldId id="259" r:id="rId5"/>
    <p:sldId id="262" r:id="rId6"/>
    <p:sldId id="280" r:id="rId7"/>
    <p:sldId id="260" r:id="rId8"/>
    <p:sldId id="276" r:id="rId9"/>
    <p:sldId id="263" r:id="rId10"/>
    <p:sldId id="261" r:id="rId11"/>
    <p:sldId id="279" r:id="rId12"/>
    <p:sldId id="264" r:id="rId13"/>
    <p:sldId id="265" r:id="rId14"/>
    <p:sldId id="266" r:id="rId15"/>
    <p:sldId id="267" r:id="rId16"/>
    <p:sldId id="320" r:id="rId17"/>
    <p:sldId id="269" r:id="rId18"/>
    <p:sldId id="281" r:id="rId19"/>
    <p:sldId id="270" r:id="rId20"/>
    <p:sldId id="268" r:id="rId21"/>
    <p:sldId id="271" r:id="rId22"/>
    <p:sldId id="325" r:id="rId23"/>
    <p:sldId id="272" r:id="rId24"/>
    <p:sldId id="274" r:id="rId25"/>
    <p:sldId id="275" r:id="rId26"/>
    <p:sldId id="319" r:id="rId27"/>
    <p:sldId id="273" r:id="rId28"/>
    <p:sldId id="277" r:id="rId29"/>
    <p:sldId id="278"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315" r:id="rId47"/>
    <p:sldId id="316" r:id="rId48"/>
    <p:sldId id="322" r:id="rId49"/>
    <p:sldId id="298" r:id="rId50"/>
    <p:sldId id="299" r:id="rId51"/>
    <p:sldId id="300" r:id="rId52"/>
    <p:sldId id="301" r:id="rId53"/>
    <p:sldId id="302" r:id="rId54"/>
    <p:sldId id="326" r:id="rId55"/>
    <p:sldId id="303" r:id="rId56"/>
    <p:sldId id="304" r:id="rId57"/>
    <p:sldId id="317" r:id="rId58"/>
    <p:sldId id="323" r:id="rId59"/>
    <p:sldId id="318" r:id="rId60"/>
    <p:sldId id="305" r:id="rId61"/>
    <p:sldId id="306" r:id="rId62"/>
    <p:sldId id="307" r:id="rId63"/>
    <p:sldId id="308" r:id="rId64"/>
    <p:sldId id="309" r:id="rId65"/>
    <p:sldId id="310" r:id="rId66"/>
    <p:sldId id="311" r:id="rId67"/>
    <p:sldId id="312" r:id="rId68"/>
    <p:sldId id="313" r:id="rId69"/>
    <p:sldId id="324" r:id="rId70"/>
    <p:sldId id="314" r:id="rId71"/>
    <p:sldId id="321" r:id="rId72"/>
  </p:sldIdLst>
  <p:sldSz cx="12192000" cy="6858000"/>
  <p:notesSz cx="6858000" cy="9144000"/>
  <p:defaultTex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5859"/>
  </p:normalViewPr>
  <p:slideViewPr>
    <p:cSldViewPr snapToGrid="0" snapToObjects="1">
      <p:cViewPr varScale="1">
        <p:scale>
          <a:sx n="90" d="100"/>
          <a:sy n="90" d="100"/>
        </p:scale>
        <p:origin x="232" y="6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EF821-8AC4-DF41-B29C-BF5528875B01}" type="datetimeFigureOut">
              <a:rPr lang="en-FR" smtClean="0"/>
              <a:t>18/05/2021</a:t>
            </a:fld>
            <a:endParaRPr lang="en-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720847-6599-A64F-A765-3C82ACA3017D}" type="slidenum">
              <a:rPr lang="en-FR" smtClean="0"/>
              <a:t>‹#›</a:t>
            </a:fld>
            <a:endParaRPr lang="en-FR"/>
          </a:p>
        </p:txBody>
      </p:sp>
    </p:spTree>
    <p:extLst>
      <p:ext uri="{BB962C8B-B14F-4D97-AF65-F5344CB8AC3E}">
        <p14:creationId xmlns:p14="http://schemas.microsoft.com/office/powerpoint/2010/main" val="11768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39BD9-8321-D649-A3D0-84C39C6160E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FR"/>
          </a:p>
        </p:txBody>
      </p:sp>
      <p:sp>
        <p:nvSpPr>
          <p:cNvPr id="3" name="Subtitle 2">
            <a:extLst>
              <a:ext uri="{FF2B5EF4-FFF2-40B4-BE49-F238E27FC236}">
                <a16:creationId xmlns:a16="http://schemas.microsoft.com/office/drawing/2014/main" id="{4CE3EB39-ABCF-1647-8082-3F799C7209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FR"/>
          </a:p>
        </p:txBody>
      </p:sp>
      <p:sp>
        <p:nvSpPr>
          <p:cNvPr id="4" name="Date Placeholder 3">
            <a:extLst>
              <a:ext uri="{FF2B5EF4-FFF2-40B4-BE49-F238E27FC236}">
                <a16:creationId xmlns:a16="http://schemas.microsoft.com/office/drawing/2014/main" id="{5C1D4ED1-0AA0-7F4E-806C-F7AC544C2143}"/>
              </a:ext>
            </a:extLst>
          </p:cNvPr>
          <p:cNvSpPr>
            <a:spLocks noGrp="1"/>
          </p:cNvSpPr>
          <p:nvPr>
            <p:ph type="dt" sz="half" idx="10"/>
          </p:nvPr>
        </p:nvSpPr>
        <p:spPr/>
        <p:txBody>
          <a:bodyPr/>
          <a:lstStyle/>
          <a:p>
            <a:fld id="{40049344-2852-B34F-84FD-D5B46E5CF287}" type="datetime1">
              <a:rPr lang="fr-FR" smtClean="0"/>
              <a:t>18/05/2021</a:t>
            </a:fld>
            <a:endParaRPr lang="en-FR"/>
          </a:p>
        </p:txBody>
      </p:sp>
      <p:sp>
        <p:nvSpPr>
          <p:cNvPr id="5" name="Footer Placeholder 4">
            <a:extLst>
              <a:ext uri="{FF2B5EF4-FFF2-40B4-BE49-F238E27FC236}">
                <a16:creationId xmlns:a16="http://schemas.microsoft.com/office/drawing/2014/main" id="{5A53778D-946F-5841-9A96-42C185CE3DD8}"/>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7C9DF306-D6EF-2643-BB06-B949E9539A3E}"/>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1440500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82451-986F-1B49-8B2F-8FAC27F9F16D}"/>
              </a:ext>
            </a:extLst>
          </p:cNvPr>
          <p:cNvSpPr>
            <a:spLocks noGrp="1"/>
          </p:cNvSpPr>
          <p:nvPr>
            <p:ph type="title"/>
          </p:nvPr>
        </p:nvSpPr>
        <p:spPr/>
        <p:txBody>
          <a:bodyPr/>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0012075E-2B83-2E41-A148-CBAFA9411FA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063C6D67-0B47-B645-8B1B-9EA2A096E382}"/>
              </a:ext>
            </a:extLst>
          </p:cNvPr>
          <p:cNvSpPr>
            <a:spLocks noGrp="1"/>
          </p:cNvSpPr>
          <p:nvPr>
            <p:ph type="dt" sz="half" idx="10"/>
          </p:nvPr>
        </p:nvSpPr>
        <p:spPr/>
        <p:txBody>
          <a:bodyPr/>
          <a:lstStyle/>
          <a:p>
            <a:fld id="{C031D555-8CB1-9D44-A137-7AD4BA570B66}" type="datetime1">
              <a:rPr lang="fr-FR" smtClean="0"/>
              <a:t>18/05/2021</a:t>
            </a:fld>
            <a:endParaRPr lang="en-FR"/>
          </a:p>
        </p:txBody>
      </p:sp>
      <p:sp>
        <p:nvSpPr>
          <p:cNvPr id="5" name="Footer Placeholder 4">
            <a:extLst>
              <a:ext uri="{FF2B5EF4-FFF2-40B4-BE49-F238E27FC236}">
                <a16:creationId xmlns:a16="http://schemas.microsoft.com/office/drawing/2014/main" id="{438FA114-625E-794D-B964-3E40A0A97810}"/>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E041BF9F-9FAC-2942-9F45-3CDD9B4A9235}"/>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3516828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98D68D-98FA-DA42-99BE-F1972195EF1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5A354323-0BC0-E441-AF02-77BDD59F50A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A77D76A6-53AE-9746-A773-EA1311E072C9}"/>
              </a:ext>
            </a:extLst>
          </p:cNvPr>
          <p:cNvSpPr>
            <a:spLocks noGrp="1"/>
          </p:cNvSpPr>
          <p:nvPr>
            <p:ph type="dt" sz="half" idx="10"/>
          </p:nvPr>
        </p:nvSpPr>
        <p:spPr/>
        <p:txBody>
          <a:bodyPr/>
          <a:lstStyle/>
          <a:p>
            <a:fld id="{CBAEF361-D44E-E242-90BE-0D21B3821B7F}" type="datetime1">
              <a:rPr lang="fr-FR" smtClean="0"/>
              <a:t>18/05/2021</a:t>
            </a:fld>
            <a:endParaRPr lang="en-FR"/>
          </a:p>
        </p:txBody>
      </p:sp>
      <p:sp>
        <p:nvSpPr>
          <p:cNvPr id="5" name="Footer Placeholder 4">
            <a:extLst>
              <a:ext uri="{FF2B5EF4-FFF2-40B4-BE49-F238E27FC236}">
                <a16:creationId xmlns:a16="http://schemas.microsoft.com/office/drawing/2014/main" id="{016E85AE-9C27-1241-A2D5-35C97F4C8F2F}"/>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7670A00F-C86A-1540-8545-6311E4F79113}"/>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35399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2060B-95C8-DB41-BA2F-9565DF238617}"/>
              </a:ext>
            </a:extLst>
          </p:cNvPr>
          <p:cNvSpPr>
            <a:spLocks noGrp="1"/>
          </p:cNvSpPr>
          <p:nvPr>
            <p:ph type="title"/>
          </p:nvPr>
        </p:nvSpPr>
        <p:spPr/>
        <p:txBody>
          <a:bodyPr/>
          <a:lstStyle/>
          <a:p>
            <a:r>
              <a:rPr lang="en-GB"/>
              <a:t>Click to edit Master title style</a:t>
            </a:r>
            <a:endParaRPr lang="en-FR"/>
          </a:p>
        </p:txBody>
      </p:sp>
      <p:sp>
        <p:nvSpPr>
          <p:cNvPr id="3" name="Content Placeholder 2">
            <a:extLst>
              <a:ext uri="{FF2B5EF4-FFF2-40B4-BE49-F238E27FC236}">
                <a16:creationId xmlns:a16="http://schemas.microsoft.com/office/drawing/2014/main" id="{73AB82F6-CF94-BB43-A015-185220CF9F9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0A15D8F7-3948-6F46-A715-7AD955575C43}"/>
              </a:ext>
            </a:extLst>
          </p:cNvPr>
          <p:cNvSpPr>
            <a:spLocks noGrp="1"/>
          </p:cNvSpPr>
          <p:nvPr>
            <p:ph type="dt" sz="half" idx="10"/>
          </p:nvPr>
        </p:nvSpPr>
        <p:spPr/>
        <p:txBody>
          <a:bodyPr/>
          <a:lstStyle/>
          <a:p>
            <a:fld id="{C53661FF-DA86-3A45-92BD-669FD5FF32E2}" type="datetime1">
              <a:rPr lang="fr-FR" smtClean="0"/>
              <a:t>18/05/2021</a:t>
            </a:fld>
            <a:endParaRPr lang="en-FR"/>
          </a:p>
        </p:txBody>
      </p:sp>
      <p:sp>
        <p:nvSpPr>
          <p:cNvPr id="5" name="Footer Placeholder 4">
            <a:extLst>
              <a:ext uri="{FF2B5EF4-FFF2-40B4-BE49-F238E27FC236}">
                <a16:creationId xmlns:a16="http://schemas.microsoft.com/office/drawing/2014/main" id="{A7559ABB-682C-BF42-B923-6BA0B24C296B}"/>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7B67DABD-BEE7-B04E-A3DB-EA833700BDB9}"/>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2331063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EDE98-1F3D-BE45-AC3F-8B9C2743C30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FR"/>
          </a:p>
        </p:txBody>
      </p:sp>
      <p:sp>
        <p:nvSpPr>
          <p:cNvPr id="3" name="Text Placeholder 2">
            <a:extLst>
              <a:ext uri="{FF2B5EF4-FFF2-40B4-BE49-F238E27FC236}">
                <a16:creationId xmlns:a16="http://schemas.microsoft.com/office/drawing/2014/main" id="{C48D7014-6667-1F4B-B385-E66BE7DAAA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7F55A0E-289A-DB4A-AB2E-579787C2BED3}"/>
              </a:ext>
            </a:extLst>
          </p:cNvPr>
          <p:cNvSpPr>
            <a:spLocks noGrp="1"/>
          </p:cNvSpPr>
          <p:nvPr>
            <p:ph type="dt" sz="half" idx="10"/>
          </p:nvPr>
        </p:nvSpPr>
        <p:spPr/>
        <p:txBody>
          <a:bodyPr/>
          <a:lstStyle/>
          <a:p>
            <a:fld id="{DE4DB5AD-50A3-0D4C-972D-D11763C5A4BC}" type="datetime1">
              <a:rPr lang="fr-FR" smtClean="0"/>
              <a:t>18/05/2021</a:t>
            </a:fld>
            <a:endParaRPr lang="en-FR"/>
          </a:p>
        </p:txBody>
      </p:sp>
      <p:sp>
        <p:nvSpPr>
          <p:cNvPr id="5" name="Footer Placeholder 4">
            <a:extLst>
              <a:ext uri="{FF2B5EF4-FFF2-40B4-BE49-F238E27FC236}">
                <a16:creationId xmlns:a16="http://schemas.microsoft.com/office/drawing/2014/main" id="{FAE16AFA-8B80-EF46-A761-63A9B4C84743}"/>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B1001B2C-4143-D24B-B1F2-0D33FF9BA85C}"/>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689133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3E38A-20D7-B04A-9A31-E6AC5DB95860}"/>
              </a:ext>
            </a:extLst>
          </p:cNvPr>
          <p:cNvSpPr>
            <a:spLocks noGrp="1"/>
          </p:cNvSpPr>
          <p:nvPr>
            <p:ph type="title"/>
          </p:nvPr>
        </p:nvSpPr>
        <p:spPr/>
        <p:txBody>
          <a:bodyPr/>
          <a:lstStyle/>
          <a:p>
            <a:r>
              <a:rPr lang="en-GB"/>
              <a:t>Click to edit Master title style</a:t>
            </a:r>
            <a:endParaRPr lang="en-FR"/>
          </a:p>
        </p:txBody>
      </p:sp>
      <p:sp>
        <p:nvSpPr>
          <p:cNvPr id="3" name="Content Placeholder 2">
            <a:extLst>
              <a:ext uri="{FF2B5EF4-FFF2-40B4-BE49-F238E27FC236}">
                <a16:creationId xmlns:a16="http://schemas.microsoft.com/office/drawing/2014/main" id="{389A74AE-38BD-EE46-AB32-F7FA94235A1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Content Placeholder 3">
            <a:extLst>
              <a:ext uri="{FF2B5EF4-FFF2-40B4-BE49-F238E27FC236}">
                <a16:creationId xmlns:a16="http://schemas.microsoft.com/office/drawing/2014/main" id="{AA5B1337-F0A6-BA44-8135-EBD4311AD53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Date Placeholder 4">
            <a:extLst>
              <a:ext uri="{FF2B5EF4-FFF2-40B4-BE49-F238E27FC236}">
                <a16:creationId xmlns:a16="http://schemas.microsoft.com/office/drawing/2014/main" id="{87EAEC77-EA39-C043-9313-93E60C57E46D}"/>
              </a:ext>
            </a:extLst>
          </p:cNvPr>
          <p:cNvSpPr>
            <a:spLocks noGrp="1"/>
          </p:cNvSpPr>
          <p:nvPr>
            <p:ph type="dt" sz="half" idx="10"/>
          </p:nvPr>
        </p:nvSpPr>
        <p:spPr/>
        <p:txBody>
          <a:bodyPr/>
          <a:lstStyle/>
          <a:p>
            <a:fld id="{6E89418A-530E-BF42-AA16-C7638AB26FC0}" type="datetime1">
              <a:rPr lang="fr-FR" smtClean="0"/>
              <a:t>18/05/2021</a:t>
            </a:fld>
            <a:endParaRPr lang="en-FR"/>
          </a:p>
        </p:txBody>
      </p:sp>
      <p:sp>
        <p:nvSpPr>
          <p:cNvPr id="6" name="Footer Placeholder 5">
            <a:extLst>
              <a:ext uri="{FF2B5EF4-FFF2-40B4-BE49-F238E27FC236}">
                <a16:creationId xmlns:a16="http://schemas.microsoft.com/office/drawing/2014/main" id="{13227244-2D56-8E4E-8999-0992DF7300B0}"/>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B81BB1A8-497C-634B-B86E-40192FAF1D77}"/>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3787597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60D71-AC77-DA48-B77F-C04180259146}"/>
              </a:ext>
            </a:extLst>
          </p:cNvPr>
          <p:cNvSpPr>
            <a:spLocks noGrp="1"/>
          </p:cNvSpPr>
          <p:nvPr>
            <p:ph type="title"/>
          </p:nvPr>
        </p:nvSpPr>
        <p:spPr>
          <a:xfrm>
            <a:off x="839788" y="365125"/>
            <a:ext cx="10515600" cy="1325563"/>
          </a:xfrm>
        </p:spPr>
        <p:txBody>
          <a:bodyPr/>
          <a:lstStyle/>
          <a:p>
            <a:r>
              <a:rPr lang="en-GB"/>
              <a:t>Click to edit Master title style</a:t>
            </a:r>
            <a:endParaRPr lang="en-FR"/>
          </a:p>
        </p:txBody>
      </p:sp>
      <p:sp>
        <p:nvSpPr>
          <p:cNvPr id="3" name="Text Placeholder 2">
            <a:extLst>
              <a:ext uri="{FF2B5EF4-FFF2-40B4-BE49-F238E27FC236}">
                <a16:creationId xmlns:a16="http://schemas.microsoft.com/office/drawing/2014/main" id="{65B2E1DB-3ACB-9849-8BA0-7DCE1B4404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F576237-C3E2-224C-AAAC-756032C4693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Text Placeholder 4">
            <a:extLst>
              <a:ext uri="{FF2B5EF4-FFF2-40B4-BE49-F238E27FC236}">
                <a16:creationId xmlns:a16="http://schemas.microsoft.com/office/drawing/2014/main" id="{89DE0E83-63B3-E94A-B3D2-E54F1035E6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FA7D7D7-B920-BB4F-9C32-C3CA64C51A9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7" name="Date Placeholder 6">
            <a:extLst>
              <a:ext uri="{FF2B5EF4-FFF2-40B4-BE49-F238E27FC236}">
                <a16:creationId xmlns:a16="http://schemas.microsoft.com/office/drawing/2014/main" id="{E0B56BBD-A0ED-1148-B5F9-621AFBB6E660}"/>
              </a:ext>
            </a:extLst>
          </p:cNvPr>
          <p:cNvSpPr>
            <a:spLocks noGrp="1"/>
          </p:cNvSpPr>
          <p:nvPr>
            <p:ph type="dt" sz="half" idx="10"/>
          </p:nvPr>
        </p:nvSpPr>
        <p:spPr/>
        <p:txBody>
          <a:bodyPr/>
          <a:lstStyle/>
          <a:p>
            <a:fld id="{D7189A3E-D910-DB4A-94DF-1D869A9D7EB3}" type="datetime1">
              <a:rPr lang="fr-FR" smtClean="0"/>
              <a:t>18/05/2021</a:t>
            </a:fld>
            <a:endParaRPr lang="en-FR"/>
          </a:p>
        </p:txBody>
      </p:sp>
      <p:sp>
        <p:nvSpPr>
          <p:cNvPr id="8" name="Footer Placeholder 7">
            <a:extLst>
              <a:ext uri="{FF2B5EF4-FFF2-40B4-BE49-F238E27FC236}">
                <a16:creationId xmlns:a16="http://schemas.microsoft.com/office/drawing/2014/main" id="{166EE725-2B9E-0D4B-9C05-0587E27771F9}"/>
              </a:ext>
            </a:extLst>
          </p:cNvPr>
          <p:cNvSpPr>
            <a:spLocks noGrp="1"/>
          </p:cNvSpPr>
          <p:nvPr>
            <p:ph type="ftr" sz="quarter" idx="11"/>
          </p:nvPr>
        </p:nvSpPr>
        <p:spPr/>
        <p:txBody>
          <a:bodyPr/>
          <a:lstStyle/>
          <a:p>
            <a:endParaRPr lang="en-FR"/>
          </a:p>
        </p:txBody>
      </p:sp>
      <p:sp>
        <p:nvSpPr>
          <p:cNvPr id="9" name="Slide Number Placeholder 8">
            <a:extLst>
              <a:ext uri="{FF2B5EF4-FFF2-40B4-BE49-F238E27FC236}">
                <a16:creationId xmlns:a16="http://schemas.microsoft.com/office/drawing/2014/main" id="{EAE0E395-912E-C246-9BF4-7CE35102E87B}"/>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3034260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165F9-3FA3-D543-9642-0EA884C1A5A1}"/>
              </a:ext>
            </a:extLst>
          </p:cNvPr>
          <p:cNvSpPr>
            <a:spLocks noGrp="1"/>
          </p:cNvSpPr>
          <p:nvPr>
            <p:ph type="title"/>
          </p:nvPr>
        </p:nvSpPr>
        <p:spPr/>
        <p:txBody>
          <a:bodyPr/>
          <a:lstStyle/>
          <a:p>
            <a:r>
              <a:rPr lang="en-GB"/>
              <a:t>Click to edit Master title style</a:t>
            </a:r>
            <a:endParaRPr lang="en-FR"/>
          </a:p>
        </p:txBody>
      </p:sp>
      <p:sp>
        <p:nvSpPr>
          <p:cNvPr id="3" name="Date Placeholder 2">
            <a:extLst>
              <a:ext uri="{FF2B5EF4-FFF2-40B4-BE49-F238E27FC236}">
                <a16:creationId xmlns:a16="http://schemas.microsoft.com/office/drawing/2014/main" id="{903E3934-2D75-A440-A344-575BF479D838}"/>
              </a:ext>
            </a:extLst>
          </p:cNvPr>
          <p:cNvSpPr>
            <a:spLocks noGrp="1"/>
          </p:cNvSpPr>
          <p:nvPr>
            <p:ph type="dt" sz="half" idx="10"/>
          </p:nvPr>
        </p:nvSpPr>
        <p:spPr/>
        <p:txBody>
          <a:bodyPr/>
          <a:lstStyle/>
          <a:p>
            <a:fld id="{83B001DC-D82C-974D-B42B-496D36C5E0FB}" type="datetime1">
              <a:rPr lang="fr-FR" smtClean="0"/>
              <a:t>18/05/2021</a:t>
            </a:fld>
            <a:endParaRPr lang="en-FR"/>
          </a:p>
        </p:txBody>
      </p:sp>
      <p:sp>
        <p:nvSpPr>
          <p:cNvPr id="4" name="Footer Placeholder 3">
            <a:extLst>
              <a:ext uri="{FF2B5EF4-FFF2-40B4-BE49-F238E27FC236}">
                <a16:creationId xmlns:a16="http://schemas.microsoft.com/office/drawing/2014/main" id="{0EE5F075-E951-2146-842F-6F8229CCBD68}"/>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979079FD-4DF5-A545-9940-BE814966F7E3}"/>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2745041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AADECA-1E4B-C14D-A534-3E9CEE2C42E5}"/>
              </a:ext>
            </a:extLst>
          </p:cNvPr>
          <p:cNvSpPr>
            <a:spLocks noGrp="1"/>
          </p:cNvSpPr>
          <p:nvPr>
            <p:ph type="dt" sz="half" idx="10"/>
          </p:nvPr>
        </p:nvSpPr>
        <p:spPr/>
        <p:txBody>
          <a:bodyPr/>
          <a:lstStyle/>
          <a:p>
            <a:fld id="{4988EAEF-0A5B-E14B-93DF-BE254A2C021B}" type="datetime1">
              <a:rPr lang="fr-FR" smtClean="0"/>
              <a:t>18/05/2021</a:t>
            </a:fld>
            <a:endParaRPr lang="en-FR"/>
          </a:p>
        </p:txBody>
      </p:sp>
      <p:sp>
        <p:nvSpPr>
          <p:cNvPr id="3" name="Footer Placeholder 2">
            <a:extLst>
              <a:ext uri="{FF2B5EF4-FFF2-40B4-BE49-F238E27FC236}">
                <a16:creationId xmlns:a16="http://schemas.microsoft.com/office/drawing/2014/main" id="{1909285B-65BD-9E4A-9DFC-0F5E30C0CA82}"/>
              </a:ext>
            </a:extLst>
          </p:cNvPr>
          <p:cNvSpPr>
            <a:spLocks noGrp="1"/>
          </p:cNvSpPr>
          <p:nvPr>
            <p:ph type="ftr" sz="quarter" idx="11"/>
          </p:nvPr>
        </p:nvSpPr>
        <p:spPr/>
        <p:txBody>
          <a:bodyPr/>
          <a:lstStyle/>
          <a:p>
            <a:endParaRPr lang="en-FR"/>
          </a:p>
        </p:txBody>
      </p:sp>
      <p:sp>
        <p:nvSpPr>
          <p:cNvPr id="4" name="Slide Number Placeholder 3">
            <a:extLst>
              <a:ext uri="{FF2B5EF4-FFF2-40B4-BE49-F238E27FC236}">
                <a16:creationId xmlns:a16="http://schemas.microsoft.com/office/drawing/2014/main" id="{C7AFC42C-21DC-EC4A-8FBB-0D7D79B19628}"/>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2157046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6A6F4-656D-1F44-92CA-CE0B23A48EB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Content Placeholder 2">
            <a:extLst>
              <a:ext uri="{FF2B5EF4-FFF2-40B4-BE49-F238E27FC236}">
                <a16:creationId xmlns:a16="http://schemas.microsoft.com/office/drawing/2014/main" id="{8DC55665-06C3-2A47-9C5B-E1CEDF01F8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Text Placeholder 3">
            <a:extLst>
              <a:ext uri="{FF2B5EF4-FFF2-40B4-BE49-F238E27FC236}">
                <a16:creationId xmlns:a16="http://schemas.microsoft.com/office/drawing/2014/main" id="{3231171D-43B0-3F4D-BE0B-DC534F5059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654807D-8A09-6E4A-BA1A-CAC78B50EE15}"/>
              </a:ext>
            </a:extLst>
          </p:cNvPr>
          <p:cNvSpPr>
            <a:spLocks noGrp="1"/>
          </p:cNvSpPr>
          <p:nvPr>
            <p:ph type="dt" sz="half" idx="10"/>
          </p:nvPr>
        </p:nvSpPr>
        <p:spPr/>
        <p:txBody>
          <a:bodyPr/>
          <a:lstStyle/>
          <a:p>
            <a:fld id="{1AD9560C-5EDC-E44C-9BBC-865E8BC9370C}" type="datetime1">
              <a:rPr lang="fr-FR" smtClean="0"/>
              <a:t>18/05/2021</a:t>
            </a:fld>
            <a:endParaRPr lang="en-FR"/>
          </a:p>
        </p:txBody>
      </p:sp>
      <p:sp>
        <p:nvSpPr>
          <p:cNvPr id="6" name="Footer Placeholder 5">
            <a:extLst>
              <a:ext uri="{FF2B5EF4-FFF2-40B4-BE49-F238E27FC236}">
                <a16:creationId xmlns:a16="http://schemas.microsoft.com/office/drawing/2014/main" id="{2A6BB5DA-9ED5-8A42-B57C-3F03DFBD8492}"/>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9630372D-7566-9B45-A492-1AF77694045B}"/>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438333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FFCD4-72BA-C149-B7A2-6872BAB47C3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Picture Placeholder 2">
            <a:extLst>
              <a:ext uri="{FF2B5EF4-FFF2-40B4-BE49-F238E27FC236}">
                <a16:creationId xmlns:a16="http://schemas.microsoft.com/office/drawing/2014/main" id="{E1E1A4D3-2FB6-9741-A55F-484A3BB48F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FR"/>
          </a:p>
        </p:txBody>
      </p:sp>
      <p:sp>
        <p:nvSpPr>
          <p:cNvPr id="4" name="Text Placeholder 3">
            <a:extLst>
              <a:ext uri="{FF2B5EF4-FFF2-40B4-BE49-F238E27FC236}">
                <a16:creationId xmlns:a16="http://schemas.microsoft.com/office/drawing/2014/main" id="{294B46B8-18B6-4D40-8B11-BF92BEA3C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8095744-BAB7-D74C-9C28-2C9AC56C4248}"/>
              </a:ext>
            </a:extLst>
          </p:cNvPr>
          <p:cNvSpPr>
            <a:spLocks noGrp="1"/>
          </p:cNvSpPr>
          <p:nvPr>
            <p:ph type="dt" sz="half" idx="10"/>
          </p:nvPr>
        </p:nvSpPr>
        <p:spPr/>
        <p:txBody>
          <a:bodyPr/>
          <a:lstStyle/>
          <a:p>
            <a:fld id="{7019ED13-048E-104C-9A46-E5325A18ED6A}" type="datetime1">
              <a:rPr lang="fr-FR" smtClean="0"/>
              <a:t>18/05/2021</a:t>
            </a:fld>
            <a:endParaRPr lang="en-FR"/>
          </a:p>
        </p:txBody>
      </p:sp>
      <p:sp>
        <p:nvSpPr>
          <p:cNvPr id="6" name="Footer Placeholder 5">
            <a:extLst>
              <a:ext uri="{FF2B5EF4-FFF2-40B4-BE49-F238E27FC236}">
                <a16:creationId xmlns:a16="http://schemas.microsoft.com/office/drawing/2014/main" id="{93BBDBB8-118F-204A-A35C-C398F92F491C}"/>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98018F6C-DAFA-F44D-8D03-671ACA97D17E}"/>
              </a:ext>
            </a:extLst>
          </p:cNvPr>
          <p:cNvSpPr>
            <a:spLocks noGrp="1"/>
          </p:cNvSpPr>
          <p:nvPr>
            <p:ph type="sldNum" sz="quarter" idx="12"/>
          </p:nvPr>
        </p:nvSpPr>
        <p:spPr/>
        <p:txBody>
          <a:bodyPr/>
          <a:lstStyle/>
          <a:p>
            <a:fld id="{2F62E8FC-9E2B-9B4A-A527-3B291B1FD90F}" type="slidenum">
              <a:rPr lang="en-FR" smtClean="0"/>
              <a:t>‹#›</a:t>
            </a:fld>
            <a:endParaRPr lang="en-FR"/>
          </a:p>
        </p:txBody>
      </p:sp>
    </p:spTree>
    <p:extLst>
      <p:ext uri="{BB962C8B-B14F-4D97-AF65-F5344CB8AC3E}">
        <p14:creationId xmlns:p14="http://schemas.microsoft.com/office/powerpoint/2010/main" val="756463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9A75E-695D-ED4F-A8E8-DA690782FE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FR"/>
          </a:p>
        </p:txBody>
      </p:sp>
      <p:sp>
        <p:nvSpPr>
          <p:cNvPr id="3" name="Text Placeholder 2">
            <a:extLst>
              <a:ext uri="{FF2B5EF4-FFF2-40B4-BE49-F238E27FC236}">
                <a16:creationId xmlns:a16="http://schemas.microsoft.com/office/drawing/2014/main" id="{A25C01AD-1E93-2243-99E3-D56B89AA89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ECBE3638-65F3-AB45-AEA9-F11791FF5A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C77A99-8E50-6E48-A9A3-29018985A31B}" type="datetime1">
              <a:rPr lang="fr-FR" smtClean="0"/>
              <a:t>18/05/2021</a:t>
            </a:fld>
            <a:endParaRPr lang="en-FR"/>
          </a:p>
        </p:txBody>
      </p:sp>
      <p:sp>
        <p:nvSpPr>
          <p:cNvPr id="5" name="Footer Placeholder 4">
            <a:extLst>
              <a:ext uri="{FF2B5EF4-FFF2-40B4-BE49-F238E27FC236}">
                <a16:creationId xmlns:a16="http://schemas.microsoft.com/office/drawing/2014/main" id="{6A598561-2A96-FC45-A7B4-A651438AB8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R"/>
          </a:p>
        </p:txBody>
      </p:sp>
      <p:sp>
        <p:nvSpPr>
          <p:cNvPr id="6" name="Slide Number Placeholder 5">
            <a:extLst>
              <a:ext uri="{FF2B5EF4-FFF2-40B4-BE49-F238E27FC236}">
                <a16:creationId xmlns:a16="http://schemas.microsoft.com/office/drawing/2014/main" id="{E4647A87-9137-CF45-88A7-15C995BB25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2E8FC-9E2B-9B4A-A527-3B291B1FD90F}" type="slidenum">
              <a:rPr lang="en-FR" smtClean="0"/>
              <a:t>‹#›</a:t>
            </a:fld>
            <a:endParaRPr lang="en-FR"/>
          </a:p>
        </p:txBody>
      </p:sp>
    </p:spTree>
    <p:extLst>
      <p:ext uri="{BB962C8B-B14F-4D97-AF65-F5344CB8AC3E}">
        <p14:creationId xmlns:p14="http://schemas.microsoft.com/office/powerpoint/2010/main" val="4137670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traugott@stanford.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www.es.rub.de/personal.php?id=14" TargetMode="External"/><Relationship Id="rId7" Type="http://schemas.openxmlformats.org/officeDocument/2006/relationships/hyperlink" Target="http://www.opensourceshakespeare.org/" TargetMode="External"/><Relationship Id="rId2" Type="http://schemas.openxmlformats.org/officeDocument/2006/relationships/hyperlink" Target="http://www.arts.kuleuven.be/ling/fest/members/hendrik-desmet/fest-member-hendrik-desmet" TargetMode="External"/><Relationship Id="rId1" Type="http://schemas.openxmlformats.org/officeDocument/2006/relationships/slideLayout" Target="../slideLayouts/slideLayout2.xml"/><Relationship Id="rId6" Type="http://schemas.openxmlformats.org/officeDocument/2006/relationships/hyperlink" Target="http://www.helsinki.fi/varieng/CoRD/corpora/DOEC/index.html" TargetMode="External"/><Relationship Id="rId5" Type="http://schemas.openxmlformats.org/officeDocument/2006/relationships/hyperlink" Target="https://www.english-corpora.org/coca/" TargetMode="External"/><Relationship Id="rId4" Type="http://schemas.openxmlformats.org/officeDocument/2006/relationships/hyperlink" Target="http://www.helsinki.fi/varieng/people/varieng_tyrkko.html"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D73B-D018-6547-9DE3-4CBF9A69FE44}"/>
              </a:ext>
            </a:extLst>
          </p:cNvPr>
          <p:cNvSpPr>
            <a:spLocks noGrp="1"/>
          </p:cNvSpPr>
          <p:nvPr>
            <p:ph type="ctrTitle"/>
          </p:nvPr>
        </p:nvSpPr>
        <p:spPr/>
        <p:txBody>
          <a:bodyPr>
            <a:normAutofit/>
          </a:bodyPr>
          <a:lstStyle/>
          <a:p>
            <a:r>
              <a:rPr lang="en-FR" sz="4000" dirty="0">
                <a:solidFill>
                  <a:srgbClr val="7030A0"/>
                </a:solidFill>
                <a:latin typeface="Algerian" pitchFamily="82" charset="77"/>
                <a:cs typeface="Algerian" panose="020F0502020204030204" pitchFamily="34" charset="0"/>
              </a:rPr>
              <a:t>Putting pragmatics into </a:t>
            </a:r>
            <a:br>
              <a:rPr lang="en-FR" sz="4000" dirty="0">
                <a:solidFill>
                  <a:srgbClr val="7030A0"/>
                </a:solidFill>
                <a:latin typeface="Algerian" pitchFamily="82" charset="77"/>
                <a:cs typeface="Algerian" panose="020F0502020204030204" pitchFamily="34" charset="0"/>
              </a:rPr>
            </a:br>
            <a:r>
              <a:rPr lang="en-FR" sz="4000" dirty="0">
                <a:solidFill>
                  <a:srgbClr val="7030A0"/>
                </a:solidFill>
                <a:latin typeface="Algerian" pitchFamily="82" charset="77"/>
                <a:cs typeface="Algerian" panose="020F0502020204030204" pitchFamily="34" charset="0"/>
              </a:rPr>
              <a:t>Construction Grammar: </a:t>
            </a:r>
            <a:br>
              <a:rPr lang="en-FR" sz="4000" dirty="0">
                <a:latin typeface="Algerian" pitchFamily="82" charset="77"/>
                <a:cs typeface="Algerian" panose="020F0502020204030204" pitchFamily="34" charset="0"/>
              </a:rPr>
            </a:br>
            <a:r>
              <a:rPr lang="en-FR" sz="4000" dirty="0">
                <a:solidFill>
                  <a:srgbClr val="0070C0"/>
                </a:solidFill>
                <a:latin typeface="Algerian" pitchFamily="82" charset="77"/>
                <a:cs typeface="Al Bayan Plain" pitchFamily="2" charset="-78"/>
              </a:rPr>
              <a:t>The development of D</a:t>
            </a:r>
            <a:r>
              <a:rPr lang="en-GB" sz="4000" dirty="0" err="1">
                <a:solidFill>
                  <a:srgbClr val="0070C0"/>
                </a:solidFill>
                <a:latin typeface="Algerian" pitchFamily="82" charset="77"/>
                <a:cs typeface="Al Bayan Plain" pitchFamily="2" charset="-78"/>
              </a:rPr>
              <a:t>i</a:t>
            </a:r>
            <a:r>
              <a:rPr lang="en-FR" sz="4000" dirty="0">
                <a:solidFill>
                  <a:srgbClr val="0070C0"/>
                </a:solidFill>
                <a:latin typeface="Algerian" pitchFamily="82" charset="77"/>
                <a:cs typeface="Al Bayan Plain" pitchFamily="2" charset="-78"/>
              </a:rPr>
              <a:t>scourse structuring Markers in English</a:t>
            </a:r>
            <a:endParaRPr lang="en-FR" sz="4000" dirty="0"/>
          </a:p>
        </p:txBody>
      </p:sp>
      <p:sp>
        <p:nvSpPr>
          <p:cNvPr id="3" name="Subtitle 2">
            <a:extLst>
              <a:ext uri="{FF2B5EF4-FFF2-40B4-BE49-F238E27FC236}">
                <a16:creationId xmlns:a16="http://schemas.microsoft.com/office/drawing/2014/main" id="{41908279-850B-AC47-851F-153F111F0A1E}"/>
              </a:ext>
            </a:extLst>
          </p:cNvPr>
          <p:cNvSpPr>
            <a:spLocks noGrp="1"/>
          </p:cNvSpPr>
          <p:nvPr>
            <p:ph type="subTitle" idx="1"/>
          </p:nvPr>
        </p:nvSpPr>
        <p:spPr>
          <a:xfrm>
            <a:off x="1524000" y="3602037"/>
            <a:ext cx="9245600" cy="2505251"/>
          </a:xfrm>
        </p:spPr>
        <p:txBody>
          <a:bodyPr>
            <a:normAutofit/>
          </a:bodyPr>
          <a:lstStyle/>
          <a:p>
            <a:r>
              <a:rPr lang="en-FR" sz="2800" dirty="0">
                <a:solidFill>
                  <a:srgbClr val="7030A0"/>
                </a:solidFill>
                <a:latin typeface="Algerian" pitchFamily="82" charset="77"/>
              </a:rPr>
              <a:t>CIFCL-20, LECTURE 8a. </a:t>
            </a:r>
            <a:br>
              <a:rPr lang="en-FR" sz="2800" dirty="0">
                <a:solidFill>
                  <a:srgbClr val="7030A0"/>
                </a:solidFill>
                <a:latin typeface="Algerian" pitchFamily="82" charset="77"/>
              </a:rPr>
            </a:br>
            <a:r>
              <a:rPr lang="en-FR" sz="2800" dirty="0">
                <a:solidFill>
                  <a:srgbClr val="7030A0"/>
                </a:solidFill>
                <a:latin typeface="Algerian" pitchFamily="82" charset="77"/>
              </a:rPr>
              <a:t>The development of a</a:t>
            </a:r>
            <a:br>
              <a:rPr lang="en-FR" sz="2800" dirty="0">
                <a:solidFill>
                  <a:srgbClr val="7030A0"/>
                </a:solidFill>
                <a:latin typeface="Algerian" pitchFamily="82" charset="77"/>
              </a:rPr>
            </a:br>
            <a:r>
              <a:rPr lang="en-US" sz="2800" dirty="0" err="1">
                <a:solidFill>
                  <a:srgbClr val="7030A0"/>
                </a:solidFill>
                <a:latin typeface="Algerian" pitchFamily="82" charset="77"/>
              </a:rPr>
              <a:t>DIgressive</a:t>
            </a:r>
            <a:r>
              <a:rPr lang="en-US" sz="2800" dirty="0">
                <a:solidFill>
                  <a:srgbClr val="7030A0"/>
                </a:solidFill>
                <a:latin typeface="Algerian" pitchFamily="82" charset="77"/>
              </a:rPr>
              <a:t> </a:t>
            </a:r>
            <a:r>
              <a:rPr lang="en-FR" sz="2800" dirty="0">
                <a:solidFill>
                  <a:srgbClr val="7030A0"/>
                </a:solidFill>
                <a:latin typeface="Algerian" pitchFamily="82" charset="77"/>
              </a:rPr>
              <a:t>DM: </a:t>
            </a:r>
            <a:r>
              <a:rPr lang="en-FR" sz="2800" i="1" dirty="0">
                <a:solidFill>
                  <a:srgbClr val="7030A0"/>
                </a:solidFill>
                <a:latin typeface="Algerian" pitchFamily="82" charset="77"/>
              </a:rPr>
              <a:t>by the way</a:t>
            </a:r>
          </a:p>
          <a:p>
            <a:pPr algn="r"/>
            <a:r>
              <a:rPr lang="en-FR" sz="2000" dirty="0">
                <a:solidFill>
                  <a:srgbClr val="7030A0"/>
                </a:solidFill>
                <a:latin typeface="Arial" panose="020B0604020202020204" pitchFamily="34" charset="0"/>
                <a:cs typeface="Arial" panose="020B0604020202020204" pitchFamily="34" charset="0"/>
              </a:rPr>
              <a:t>Elizabeth Closs Traugott</a:t>
            </a:r>
          </a:p>
          <a:p>
            <a:pPr algn="r"/>
            <a:r>
              <a:rPr lang="en-FR" sz="2000" dirty="0">
                <a:solidFill>
                  <a:srgbClr val="7030A0"/>
                </a:solidFill>
                <a:latin typeface="Arial" panose="020B0604020202020204" pitchFamily="34" charset="0"/>
                <a:cs typeface="Arial" panose="020B0604020202020204" pitchFamily="34" charset="0"/>
                <a:hlinkClick r:id="rId2"/>
              </a:rPr>
              <a:t>traugott@stanford.edu</a:t>
            </a:r>
            <a:endParaRPr lang="en-FR" sz="2000" dirty="0">
              <a:solidFill>
                <a:srgbClr val="7030A0"/>
              </a:solidFill>
              <a:latin typeface="Arial" panose="020B0604020202020204" pitchFamily="34" charset="0"/>
              <a:cs typeface="Arial" panose="020B0604020202020204" pitchFamily="34" charset="0"/>
            </a:endParaRPr>
          </a:p>
          <a:p>
            <a:pPr algn="r"/>
            <a:r>
              <a:rPr lang="en-FR" sz="2000" dirty="0">
                <a:solidFill>
                  <a:srgbClr val="7030A0"/>
                </a:solidFill>
                <a:latin typeface="Arial" panose="020B0604020202020204" pitchFamily="34" charset="0"/>
                <a:cs typeface="Arial" panose="020B0604020202020204" pitchFamily="34" charset="0"/>
              </a:rPr>
              <a:t>May 19th 2021</a:t>
            </a:r>
          </a:p>
          <a:p>
            <a:pPr algn="r"/>
            <a:endParaRPr lang="en-FR" sz="2000" dirty="0">
              <a:solidFill>
                <a:srgbClr val="7030A0"/>
              </a:solidFill>
              <a:latin typeface="Arial" panose="020B0604020202020204" pitchFamily="34" charset="0"/>
              <a:cs typeface="Arial" panose="020B0604020202020204" pitchFamily="34" charset="0"/>
            </a:endParaRPr>
          </a:p>
          <a:p>
            <a:pPr algn="r"/>
            <a:endParaRPr lang="en-F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2062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435C9-59F7-DD4E-B0EA-C41AE3B0A065}"/>
              </a:ext>
            </a:extLst>
          </p:cNvPr>
          <p:cNvSpPr>
            <a:spLocks noGrp="1"/>
          </p:cNvSpPr>
          <p:nvPr>
            <p:ph type="title"/>
          </p:nvPr>
        </p:nvSpPr>
        <p:spPr>
          <a:xfrm>
            <a:off x="838200" y="270933"/>
            <a:ext cx="10515600" cy="1072885"/>
          </a:xfrm>
        </p:spPr>
        <p:txBody>
          <a:bodyPr>
            <a:normAutofit/>
          </a:bodyPr>
          <a:lstStyle/>
          <a:p>
            <a:pPr algn="ctr"/>
            <a:r>
              <a:rPr lang="en-FR" sz="4000" i="1" dirty="0">
                <a:solidFill>
                  <a:srgbClr val="7030A0"/>
                </a:solidFill>
                <a:latin typeface="Arial" panose="020B0604020202020204" pitchFamily="34" charset="0"/>
                <a:cs typeface="Arial" panose="020B0604020202020204" pitchFamily="34" charset="0"/>
              </a:rPr>
              <a:t>By the way </a:t>
            </a:r>
            <a:r>
              <a:rPr lang="en-FR" sz="4000" dirty="0">
                <a:solidFill>
                  <a:srgbClr val="7030A0"/>
                </a:solidFill>
                <a:latin typeface="Arial" panose="020B0604020202020204" pitchFamily="34" charset="0"/>
                <a:cs typeface="Arial" panose="020B0604020202020204" pitchFamily="34" charset="0"/>
              </a:rPr>
              <a:t>in PDE</a:t>
            </a:r>
            <a:endParaRPr lang="en-FR" sz="4000" dirty="0"/>
          </a:p>
        </p:txBody>
      </p:sp>
      <p:sp>
        <p:nvSpPr>
          <p:cNvPr id="3" name="Content Placeholder 2">
            <a:extLst>
              <a:ext uri="{FF2B5EF4-FFF2-40B4-BE49-F238E27FC236}">
                <a16:creationId xmlns:a16="http://schemas.microsoft.com/office/drawing/2014/main" id="{63289A6E-F9E5-0547-B5AC-24156AD907F8}"/>
              </a:ext>
            </a:extLst>
          </p:cNvPr>
          <p:cNvSpPr>
            <a:spLocks noGrp="1"/>
          </p:cNvSpPr>
          <p:nvPr>
            <p:ph idx="1"/>
          </p:nvPr>
        </p:nvSpPr>
        <p:spPr>
          <a:xfrm>
            <a:off x="838200" y="1501422"/>
            <a:ext cx="10515600" cy="4675541"/>
          </a:xfrm>
        </p:spPr>
        <p:txBody>
          <a:bodyPr>
            <a:normAutofit/>
          </a:bodyPr>
          <a:lstStyle/>
          <a:p>
            <a:pPr marL="0" indent="0">
              <a:buNone/>
            </a:pPr>
            <a:r>
              <a:rPr lang="en-US" i="1" dirty="0">
                <a:solidFill>
                  <a:srgbClr val="002060"/>
                </a:solidFill>
              </a:rPr>
              <a:t> By the way </a:t>
            </a:r>
            <a:r>
              <a:rPr lang="en-US" dirty="0">
                <a:solidFill>
                  <a:srgbClr val="002060"/>
                </a:solidFill>
              </a:rPr>
              <a:t>has been used in the last hundred years with </a:t>
            </a:r>
            <a:r>
              <a:rPr lang="en-US" i="1" dirty="0">
                <a:solidFill>
                  <a:srgbClr val="002060"/>
                </a:solidFill>
              </a:rPr>
              <a:t>Oh</a:t>
            </a:r>
            <a:r>
              <a:rPr lang="en-US" dirty="0">
                <a:solidFill>
                  <a:srgbClr val="002060"/>
                </a:solidFill>
              </a:rPr>
              <a:t> to mock</a:t>
            </a:r>
          </a:p>
          <a:p>
            <a:pPr marL="0" indent="0">
              <a:buNone/>
            </a:pPr>
            <a:r>
              <a:rPr lang="en-US" dirty="0">
                <a:solidFill>
                  <a:srgbClr val="002060"/>
                </a:solidFill>
              </a:rPr>
              <a:t> perceived inconsistencies in what a 3rd person said or did. </a:t>
            </a:r>
          </a:p>
          <a:p>
            <a:pPr marL="0" indent="0">
              <a:buNone/>
            </a:pPr>
            <a:r>
              <a:rPr lang="en-US" dirty="0">
                <a:solidFill>
                  <a:srgbClr val="002060"/>
                </a:solidFill>
              </a:rPr>
              <a:t> • Note the 3rd person presumably did NOT use </a:t>
            </a:r>
            <a:r>
              <a:rPr lang="en-US" i="1" dirty="0">
                <a:solidFill>
                  <a:srgbClr val="002060"/>
                </a:solidFill>
              </a:rPr>
              <a:t>Oh</a:t>
            </a:r>
            <a:r>
              <a:rPr lang="en-US" dirty="0">
                <a:solidFill>
                  <a:srgbClr val="002060"/>
                </a:solidFill>
              </a:rPr>
              <a:t>!</a:t>
            </a:r>
          </a:p>
          <a:p>
            <a:pPr marL="0" indent="0">
              <a:buNone/>
            </a:pPr>
            <a:r>
              <a:rPr lang="en-US" dirty="0">
                <a:solidFill>
                  <a:srgbClr val="00B050"/>
                </a:solidFill>
              </a:rPr>
              <a:t>(5)  Then I went to the Orthodox rabbis and said, "Will you come to the</a:t>
            </a:r>
          </a:p>
          <a:p>
            <a:pPr marL="0" indent="0">
              <a:buNone/>
            </a:pPr>
            <a:r>
              <a:rPr lang="en-US" dirty="0">
                <a:solidFill>
                  <a:srgbClr val="00B050"/>
                </a:solidFill>
              </a:rPr>
              <a:t>       table?" And they said, "We'd love to come to the table." Then they</a:t>
            </a:r>
          </a:p>
          <a:p>
            <a:pPr marL="0" indent="0">
              <a:buNone/>
            </a:pPr>
            <a:r>
              <a:rPr lang="en-US" dirty="0">
                <a:solidFill>
                  <a:srgbClr val="00B050"/>
                </a:solidFill>
              </a:rPr>
              <a:t>       added, “</a:t>
            </a:r>
            <a:r>
              <a:rPr lang="en-US" b="1" dirty="0">
                <a:solidFill>
                  <a:srgbClr val="00B050"/>
                </a:solidFill>
              </a:rPr>
              <a:t>Oh, by the way</a:t>
            </a:r>
            <a:r>
              <a:rPr lang="en-US" dirty="0">
                <a:solidFill>
                  <a:srgbClr val="00B050"/>
                </a:solidFill>
              </a:rPr>
              <a:t>, if the Reform are coming to the table,</a:t>
            </a:r>
          </a:p>
          <a:p>
            <a:pPr marL="0" indent="0">
              <a:buNone/>
            </a:pPr>
            <a:r>
              <a:rPr lang="en-US" dirty="0">
                <a:solidFill>
                  <a:srgbClr val="00B050"/>
                </a:solidFill>
              </a:rPr>
              <a:t>       we're not coming to the table." </a:t>
            </a:r>
            <a:endParaRPr lang="en-FR" dirty="0">
              <a:solidFill>
                <a:srgbClr val="00B050"/>
              </a:solidFill>
            </a:endParaRPr>
          </a:p>
          <a:p>
            <a:pPr marL="0" indent="0">
              <a:buNone/>
            </a:pPr>
            <a:r>
              <a:rPr lang="en-US" dirty="0">
                <a:solidFill>
                  <a:srgbClr val="00B050"/>
                </a:solidFill>
              </a:rPr>
              <a:t>       (1997 </a:t>
            </a:r>
            <a:r>
              <a:rPr lang="en-US" i="1" dirty="0">
                <a:solidFill>
                  <a:srgbClr val="00B050"/>
                </a:solidFill>
              </a:rPr>
              <a:t>San Francisco Chronicle </a:t>
            </a:r>
            <a:r>
              <a:rPr lang="en-US" dirty="0">
                <a:solidFill>
                  <a:srgbClr val="00B050"/>
                </a:solidFill>
              </a:rPr>
              <a:t>[COHA])</a:t>
            </a:r>
          </a:p>
          <a:p>
            <a:pPr marL="0" indent="0">
              <a:buNone/>
            </a:pPr>
            <a:r>
              <a:rPr lang="en-US" dirty="0">
                <a:solidFill>
                  <a:srgbClr val="002060"/>
                </a:solidFill>
              </a:rPr>
              <a:t>• This kind of use will be the topic after the break.</a:t>
            </a:r>
          </a:p>
        </p:txBody>
      </p:sp>
      <p:sp>
        <p:nvSpPr>
          <p:cNvPr id="4" name="Footer Placeholder 3">
            <a:extLst>
              <a:ext uri="{FF2B5EF4-FFF2-40B4-BE49-F238E27FC236}">
                <a16:creationId xmlns:a16="http://schemas.microsoft.com/office/drawing/2014/main" id="{63FF3F9E-6A83-F546-B5B3-B9A538C50BD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6B1226EF-8DE5-8B47-BEA2-D4F8EB3C0E9F}"/>
              </a:ext>
            </a:extLst>
          </p:cNvPr>
          <p:cNvSpPr>
            <a:spLocks noGrp="1"/>
          </p:cNvSpPr>
          <p:nvPr>
            <p:ph type="sldNum" sz="quarter" idx="12"/>
          </p:nvPr>
        </p:nvSpPr>
        <p:spPr/>
        <p:txBody>
          <a:bodyPr/>
          <a:lstStyle/>
          <a:p>
            <a:fld id="{2F62E8FC-9E2B-9B4A-A527-3B291B1FD90F}" type="slidenum">
              <a:rPr lang="en-FR" smtClean="0"/>
              <a:t>10</a:t>
            </a:fld>
            <a:endParaRPr lang="en-FR"/>
          </a:p>
        </p:txBody>
      </p:sp>
    </p:spTree>
    <p:extLst>
      <p:ext uri="{BB962C8B-B14F-4D97-AF65-F5344CB8AC3E}">
        <p14:creationId xmlns:p14="http://schemas.microsoft.com/office/powerpoint/2010/main" val="2924589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4323A-94B2-5F44-A5F3-DA952F200E13}"/>
              </a:ext>
            </a:extLst>
          </p:cNvPr>
          <p:cNvSpPr>
            <a:spLocks noGrp="1"/>
          </p:cNvSpPr>
          <p:nvPr>
            <p:ph type="title"/>
          </p:nvPr>
        </p:nvSpPr>
        <p:spPr/>
        <p:txBody>
          <a:bodyPr>
            <a:normAutofit/>
          </a:bodyPr>
          <a:lstStyle/>
          <a:p>
            <a:pPr algn="ctr"/>
            <a:r>
              <a:rPr lang="en-FR" sz="4000" i="1" dirty="0">
                <a:solidFill>
                  <a:srgbClr val="7030A0"/>
                </a:solidFill>
                <a:latin typeface="Arial" panose="020B0604020202020204" pitchFamily="34" charset="0"/>
                <a:cs typeface="Arial" panose="020B0604020202020204" pitchFamily="34" charset="0"/>
              </a:rPr>
              <a:t>By the way </a:t>
            </a:r>
            <a:r>
              <a:rPr lang="en-FR" sz="4000" dirty="0">
                <a:solidFill>
                  <a:srgbClr val="7030A0"/>
                </a:solidFill>
                <a:latin typeface="Arial" panose="020B0604020202020204" pitchFamily="34" charset="0"/>
                <a:cs typeface="Arial" panose="020B0604020202020204" pitchFamily="34" charset="0"/>
              </a:rPr>
              <a:t>in PDE</a:t>
            </a:r>
            <a:endParaRPr lang="en-FR" sz="4000" dirty="0"/>
          </a:p>
        </p:txBody>
      </p:sp>
      <p:sp>
        <p:nvSpPr>
          <p:cNvPr id="3" name="Content Placeholder 2">
            <a:extLst>
              <a:ext uri="{FF2B5EF4-FFF2-40B4-BE49-F238E27FC236}">
                <a16:creationId xmlns:a16="http://schemas.microsoft.com/office/drawing/2014/main" id="{5ABD535C-9F7F-194E-8BDE-AAB488C71E1C}"/>
              </a:ext>
            </a:extLst>
          </p:cNvPr>
          <p:cNvSpPr>
            <a:spLocks noGrp="1"/>
          </p:cNvSpPr>
          <p:nvPr>
            <p:ph idx="1"/>
          </p:nvPr>
        </p:nvSpPr>
        <p:spPr/>
        <p:txBody>
          <a:bodyPr/>
          <a:lstStyle/>
          <a:p>
            <a:pPr marL="0" indent="0">
              <a:buNone/>
            </a:pPr>
            <a:r>
              <a:rPr lang="en-US" dirty="0">
                <a:solidFill>
                  <a:srgbClr val="002060"/>
                </a:solidFill>
              </a:rPr>
              <a:t>•  Note that the </a:t>
            </a:r>
            <a:r>
              <a:rPr lang="en-US" i="1" dirty="0">
                <a:solidFill>
                  <a:srgbClr val="002060"/>
                </a:solidFill>
              </a:rPr>
              <a:t>by the way </a:t>
            </a:r>
            <a:r>
              <a:rPr lang="en-US" dirty="0">
                <a:solidFill>
                  <a:srgbClr val="002060"/>
                </a:solidFill>
              </a:rPr>
              <a:t>under discussion is distinct from the</a:t>
            </a:r>
          </a:p>
          <a:p>
            <a:pPr marL="0" indent="0">
              <a:buNone/>
            </a:pPr>
            <a:r>
              <a:rPr lang="en-US" dirty="0">
                <a:solidFill>
                  <a:srgbClr val="002060"/>
                </a:solidFill>
              </a:rPr>
              <a:t>     manner expression as in:</a:t>
            </a:r>
          </a:p>
          <a:p>
            <a:pPr marL="0" indent="0">
              <a:buNone/>
            </a:pPr>
            <a:r>
              <a:rPr lang="en-US" dirty="0">
                <a:solidFill>
                  <a:srgbClr val="00B050"/>
                </a:solidFill>
              </a:rPr>
              <a:t>(6) </a:t>
            </a:r>
            <a:r>
              <a:rPr lang="en-GB" dirty="0">
                <a:solidFill>
                  <a:srgbClr val="00B050"/>
                </a:solidFill>
              </a:rPr>
              <a:t>Often, you can tell where someone grew up </a:t>
            </a:r>
            <a:r>
              <a:rPr lang="en-GB" b="1" dirty="0">
                <a:solidFill>
                  <a:srgbClr val="00B050"/>
                </a:solidFill>
              </a:rPr>
              <a:t>by the way </a:t>
            </a:r>
            <a:r>
              <a:rPr lang="en-GB" dirty="0">
                <a:solidFill>
                  <a:srgbClr val="00B050"/>
                </a:solidFill>
              </a:rPr>
              <a:t>they</a:t>
            </a:r>
            <a:r>
              <a:rPr lang="en-GB" b="1" dirty="0">
                <a:solidFill>
                  <a:srgbClr val="00B050"/>
                </a:solidFill>
              </a:rPr>
              <a:t> </a:t>
            </a:r>
            <a:r>
              <a:rPr lang="en-GB" dirty="0">
                <a:solidFill>
                  <a:srgbClr val="00B050"/>
                </a:solidFill>
              </a:rPr>
              <a:t>speak. </a:t>
            </a:r>
          </a:p>
          <a:p>
            <a:pPr marL="0" indent="0">
              <a:buNone/>
            </a:pPr>
            <a:r>
              <a:rPr lang="en-GB" sz="2400" dirty="0">
                <a:solidFill>
                  <a:srgbClr val="00B050"/>
                </a:solidFill>
              </a:rPr>
              <a:t>       (2018 </a:t>
            </a:r>
            <a:r>
              <a:rPr lang="en-GB" sz="2400" i="1" dirty="0">
                <a:solidFill>
                  <a:srgbClr val="00B050"/>
                </a:solidFill>
              </a:rPr>
              <a:t>Scientific American </a:t>
            </a:r>
            <a:r>
              <a:rPr lang="en-GB" sz="2400" dirty="0">
                <a:solidFill>
                  <a:srgbClr val="00B050"/>
                </a:solidFill>
              </a:rPr>
              <a:t>[COCA])</a:t>
            </a:r>
            <a:endParaRPr lang="en-FR" sz="2400" dirty="0">
              <a:solidFill>
                <a:srgbClr val="00B050"/>
              </a:solidFill>
            </a:endParaRPr>
          </a:p>
        </p:txBody>
      </p:sp>
      <p:sp>
        <p:nvSpPr>
          <p:cNvPr id="4" name="Footer Placeholder 3">
            <a:extLst>
              <a:ext uri="{FF2B5EF4-FFF2-40B4-BE49-F238E27FC236}">
                <a16:creationId xmlns:a16="http://schemas.microsoft.com/office/drawing/2014/main" id="{85A2577A-21A3-3143-A95B-BB28C894850E}"/>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E5386246-2041-8545-83AC-CB53B71B4F99}"/>
              </a:ext>
            </a:extLst>
          </p:cNvPr>
          <p:cNvSpPr>
            <a:spLocks noGrp="1"/>
          </p:cNvSpPr>
          <p:nvPr>
            <p:ph type="sldNum" sz="quarter" idx="12"/>
          </p:nvPr>
        </p:nvSpPr>
        <p:spPr/>
        <p:txBody>
          <a:bodyPr/>
          <a:lstStyle/>
          <a:p>
            <a:fld id="{2F62E8FC-9E2B-9B4A-A527-3B291B1FD90F}" type="slidenum">
              <a:rPr lang="en-FR" smtClean="0"/>
              <a:t>11</a:t>
            </a:fld>
            <a:endParaRPr lang="en-FR"/>
          </a:p>
        </p:txBody>
      </p:sp>
    </p:spTree>
    <p:extLst>
      <p:ext uri="{BB962C8B-B14F-4D97-AF65-F5344CB8AC3E}">
        <p14:creationId xmlns:p14="http://schemas.microsoft.com/office/powerpoint/2010/main" val="930873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43EBD-6350-A747-9A52-3FAC7B1669A5}"/>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p>
        </p:txBody>
      </p:sp>
      <p:sp>
        <p:nvSpPr>
          <p:cNvPr id="3" name="Content Placeholder 2">
            <a:extLst>
              <a:ext uri="{FF2B5EF4-FFF2-40B4-BE49-F238E27FC236}">
                <a16:creationId xmlns:a16="http://schemas.microsoft.com/office/drawing/2014/main" id="{74341D62-7415-6447-BEFA-B283B27D7195}"/>
              </a:ext>
            </a:extLst>
          </p:cNvPr>
          <p:cNvSpPr>
            <a:spLocks noGrp="1"/>
          </p:cNvSpPr>
          <p:nvPr>
            <p:ph idx="1"/>
          </p:nvPr>
        </p:nvSpPr>
        <p:spPr/>
        <p:txBody>
          <a:bodyPr/>
          <a:lstStyle/>
          <a:p>
            <a:r>
              <a:rPr lang="en-FR" dirty="0">
                <a:solidFill>
                  <a:srgbClr val="002060"/>
                </a:solidFill>
              </a:rPr>
              <a:t>What follows in large part draws from Traugott (2020).</a:t>
            </a:r>
          </a:p>
          <a:p>
            <a:r>
              <a:rPr lang="en-FR" dirty="0">
                <a:solidFill>
                  <a:srgbClr val="002060"/>
                </a:solidFill>
              </a:rPr>
              <a:t>In Old English (c650-1100) there was a directional Circumstance Adverbial (CircAdv) </a:t>
            </a:r>
            <a:r>
              <a:rPr lang="en-FR" i="1" dirty="0">
                <a:solidFill>
                  <a:srgbClr val="002060"/>
                </a:solidFill>
              </a:rPr>
              <a:t>be </a:t>
            </a:r>
            <a:r>
              <a:rPr lang="en-US" i="1" dirty="0">
                <a:solidFill>
                  <a:srgbClr val="002060"/>
                </a:solidFill>
              </a:rPr>
              <a:t>(</a:t>
            </a:r>
            <a:r>
              <a:rPr lang="en-US" i="1" dirty="0" err="1">
                <a:solidFill>
                  <a:srgbClr val="002060"/>
                </a:solidFill>
              </a:rPr>
              <a:t>ðam</a:t>
            </a:r>
            <a:r>
              <a:rPr lang="en-US" i="1" dirty="0">
                <a:solidFill>
                  <a:srgbClr val="002060"/>
                </a:solidFill>
              </a:rPr>
              <a:t>) </a:t>
            </a:r>
            <a:r>
              <a:rPr lang="en-FR" i="1" dirty="0">
                <a:solidFill>
                  <a:srgbClr val="002060"/>
                </a:solidFill>
              </a:rPr>
              <a:t>wege </a:t>
            </a:r>
            <a:r>
              <a:rPr lang="en-GB" dirty="0">
                <a:solidFill>
                  <a:srgbClr val="002060"/>
                </a:solidFill>
              </a:rPr>
              <a:t>m</a:t>
            </a:r>
            <a:r>
              <a:rPr lang="en-FR" dirty="0">
                <a:solidFill>
                  <a:srgbClr val="002060"/>
                </a:solidFill>
              </a:rPr>
              <a:t>eaning ‘along the way’:</a:t>
            </a:r>
          </a:p>
          <a:p>
            <a:pPr marL="0" indent="0">
              <a:buNone/>
            </a:pPr>
            <a:r>
              <a:rPr lang="en-US" dirty="0">
                <a:solidFill>
                  <a:srgbClr val="00B050"/>
                </a:solidFill>
              </a:rPr>
              <a:t>(7) &amp;	   </a:t>
            </a:r>
            <a:r>
              <a:rPr lang="en-US" dirty="0" err="1">
                <a:solidFill>
                  <a:srgbClr val="00B050"/>
                </a:solidFill>
              </a:rPr>
              <a:t>þam</a:t>
            </a:r>
            <a:r>
              <a:rPr lang="en-US" dirty="0">
                <a:solidFill>
                  <a:srgbClr val="00B050"/>
                </a:solidFill>
              </a:rPr>
              <a:t>        he  </a:t>
            </a:r>
            <a:r>
              <a:rPr lang="en-US" dirty="0" err="1">
                <a:solidFill>
                  <a:srgbClr val="00B050"/>
                </a:solidFill>
              </a:rPr>
              <a:t>forgifð</a:t>
            </a:r>
            <a:r>
              <a:rPr lang="en-US" dirty="0">
                <a:solidFill>
                  <a:srgbClr val="00B050"/>
                </a:solidFill>
              </a:rPr>
              <a:t>  </a:t>
            </a:r>
            <a:r>
              <a:rPr lang="en-US" dirty="0" err="1">
                <a:solidFill>
                  <a:srgbClr val="00B050"/>
                </a:solidFill>
              </a:rPr>
              <a:t>þone</a:t>
            </a:r>
            <a:r>
              <a:rPr lang="en-US" dirty="0">
                <a:solidFill>
                  <a:srgbClr val="00B050"/>
                </a:solidFill>
              </a:rPr>
              <a:t> </a:t>
            </a:r>
            <a:r>
              <a:rPr lang="en-US" dirty="0" err="1">
                <a:solidFill>
                  <a:srgbClr val="00B050"/>
                </a:solidFill>
              </a:rPr>
              <a:t>gastlican</a:t>
            </a:r>
            <a:r>
              <a:rPr lang="en-US" dirty="0">
                <a:solidFill>
                  <a:srgbClr val="00B050"/>
                </a:solidFill>
              </a:rPr>
              <a:t> </a:t>
            </a:r>
            <a:r>
              <a:rPr lang="en-US" dirty="0" err="1">
                <a:solidFill>
                  <a:srgbClr val="00B050"/>
                </a:solidFill>
              </a:rPr>
              <a:t>fodan</a:t>
            </a:r>
            <a:r>
              <a:rPr lang="en-US" dirty="0">
                <a:solidFill>
                  <a:srgbClr val="00B050"/>
                </a:solidFill>
              </a:rPr>
              <a:t>. </a:t>
            </a:r>
            <a:r>
              <a:rPr lang="en-US" dirty="0" err="1">
                <a:solidFill>
                  <a:srgbClr val="00B050"/>
                </a:solidFill>
              </a:rPr>
              <a:t>þæt</a:t>
            </a:r>
            <a:r>
              <a:rPr lang="en-US" dirty="0">
                <a:solidFill>
                  <a:srgbClr val="00B050"/>
                </a:solidFill>
              </a:rPr>
              <a:t>       hi      </a:t>
            </a:r>
          </a:p>
          <a:p>
            <a:pPr marL="0" indent="0">
              <a:buNone/>
            </a:pPr>
            <a:r>
              <a:rPr lang="en-US" dirty="0">
                <a:solidFill>
                  <a:srgbClr val="00B050"/>
                </a:solidFill>
              </a:rPr>
              <a:t>      and  to-them he  gives     that   spiritual  food    so-that they</a:t>
            </a:r>
          </a:p>
          <a:p>
            <a:pPr marL="0" indent="0">
              <a:buNone/>
            </a:pPr>
            <a:r>
              <a:rPr lang="en-US" dirty="0">
                <a:solidFill>
                  <a:srgbClr val="00B050"/>
                </a:solidFill>
              </a:rPr>
              <a:t>      ne   </a:t>
            </a:r>
            <a:r>
              <a:rPr lang="en-US" dirty="0" err="1">
                <a:solidFill>
                  <a:srgbClr val="00B050"/>
                </a:solidFill>
              </a:rPr>
              <a:t>teorian</a:t>
            </a:r>
            <a:r>
              <a:rPr lang="en-US" dirty="0">
                <a:solidFill>
                  <a:srgbClr val="00B050"/>
                </a:solidFill>
              </a:rPr>
              <a:t>  be      </a:t>
            </a:r>
            <a:r>
              <a:rPr lang="en-US" b="1" dirty="0" err="1">
                <a:solidFill>
                  <a:srgbClr val="00B050"/>
                </a:solidFill>
              </a:rPr>
              <a:t>wege</a:t>
            </a:r>
            <a:endParaRPr lang="en-FR" dirty="0">
              <a:solidFill>
                <a:srgbClr val="00B050"/>
              </a:solidFill>
            </a:endParaRPr>
          </a:p>
          <a:p>
            <a:pPr marL="0" indent="0">
              <a:buNone/>
            </a:pPr>
            <a:r>
              <a:rPr lang="en-US" dirty="0">
                <a:solidFill>
                  <a:srgbClr val="00B050"/>
                </a:solidFill>
              </a:rPr>
              <a:t>      not  faint      along way</a:t>
            </a:r>
            <a:endParaRPr lang="en-FR" dirty="0">
              <a:solidFill>
                <a:srgbClr val="00B050"/>
              </a:solidFill>
            </a:endParaRPr>
          </a:p>
          <a:p>
            <a:pPr marL="0" indent="0">
              <a:buNone/>
            </a:pPr>
            <a:r>
              <a:rPr lang="en-US" sz="2400" dirty="0">
                <a:solidFill>
                  <a:srgbClr val="00B050"/>
                </a:solidFill>
              </a:rPr>
              <a:t>       (c1000 Ælfric, </a:t>
            </a:r>
            <a:r>
              <a:rPr lang="en-US" sz="2400" i="1" dirty="0" err="1">
                <a:solidFill>
                  <a:srgbClr val="00B050"/>
                </a:solidFill>
              </a:rPr>
              <a:t>ÆCHom</a:t>
            </a:r>
            <a:r>
              <a:rPr lang="en-US" sz="2400" dirty="0">
                <a:solidFill>
                  <a:srgbClr val="00B050"/>
                </a:solidFill>
              </a:rPr>
              <a:t> I, 12 B1.1.13 [DOEC])</a:t>
            </a:r>
            <a:endParaRPr lang="en-FR" sz="2400" dirty="0">
              <a:solidFill>
                <a:srgbClr val="00B050"/>
              </a:solidFill>
            </a:endParaRPr>
          </a:p>
          <a:p>
            <a:pPr marL="0" indent="0">
              <a:buNone/>
            </a:pPr>
            <a:endParaRPr lang="en-FR" dirty="0"/>
          </a:p>
          <a:p>
            <a:endParaRPr lang="en-FR" dirty="0"/>
          </a:p>
        </p:txBody>
      </p:sp>
      <p:sp>
        <p:nvSpPr>
          <p:cNvPr id="4" name="Footer Placeholder 3">
            <a:extLst>
              <a:ext uri="{FF2B5EF4-FFF2-40B4-BE49-F238E27FC236}">
                <a16:creationId xmlns:a16="http://schemas.microsoft.com/office/drawing/2014/main" id="{2173B662-E111-9349-B0FB-5C21A91A4B83}"/>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802420DA-B433-9542-81BD-C0CEC3D9A78D}"/>
              </a:ext>
            </a:extLst>
          </p:cNvPr>
          <p:cNvSpPr>
            <a:spLocks noGrp="1"/>
          </p:cNvSpPr>
          <p:nvPr>
            <p:ph type="sldNum" sz="quarter" idx="12"/>
          </p:nvPr>
        </p:nvSpPr>
        <p:spPr/>
        <p:txBody>
          <a:bodyPr/>
          <a:lstStyle/>
          <a:p>
            <a:fld id="{2F62E8FC-9E2B-9B4A-A527-3B291B1FD90F}" type="slidenum">
              <a:rPr lang="en-FR" smtClean="0"/>
              <a:t>12</a:t>
            </a:fld>
            <a:endParaRPr lang="en-FR"/>
          </a:p>
        </p:txBody>
      </p:sp>
    </p:spTree>
    <p:extLst>
      <p:ext uri="{BB962C8B-B14F-4D97-AF65-F5344CB8AC3E}">
        <p14:creationId xmlns:p14="http://schemas.microsoft.com/office/powerpoint/2010/main" val="3680943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F2716-A631-954F-A7E4-D884C751CA21}"/>
              </a:ext>
            </a:extLst>
          </p:cNvPr>
          <p:cNvSpPr>
            <a:spLocks noGrp="1"/>
          </p:cNvSpPr>
          <p:nvPr>
            <p:ph type="title"/>
          </p:nvPr>
        </p:nvSpPr>
        <p:spPr>
          <a:xfrm>
            <a:off x="838200" y="365125"/>
            <a:ext cx="10515600" cy="854075"/>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B0691C5F-2164-8C45-8CB1-D4139FA54040}"/>
              </a:ext>
            </a:extLst>
          </p:cNvPr>
          <p:cNvSpPr>
            <a:spLocks noGrp="1"/>
          </p:cNvSpPr>
          <p:nvPr>
            <p:ph idx="1"/>
          </p:nvPr>
        </p:nvSpPr>
        <p:spPr>
          <a:xfrm>
            <a:off x="838200" y="1444978"/>
            <a:ext cx="10515600" cy="4731985"/>
          </a:xfrm>
        </p:spPr>
        <p:txBody>
          <a:bodyPr>
            <a:normAutofit fontScale="92500" lnSpcReduction="20000"/>
          </a:bodyPr>
          <a:lstStyle/>
          <a:p>
            <a:r>
              <a:rPr lang="en-US" dirty="0">
                <a:solidFill>
                  <a:srgbClr val="002060"/>
                </a:solidFill>
              </a:rPr>
              <a:t>A context that I call ‘talk </a:t>
            </a:r>
            <a:r>
              <a:rPr lang="en-US" i="1" dirty="0" err="1">
                <a:solidFill>
                  <a:srgbClr val="002060"/>
                </a:solidFill>
              </a:rPr>
              <a:t>en</a:t>
            </a:r>
            <a:r>
              <a:rPr lang="en-US" i="1" dirty="0">
                <a:solidFill>
                  <a:srgbClr val="002060"/>
                </a:solidFill>
              </a:rPr>
              <a:t> route</a:t>
            </a:r>
            <a:r>
              <a:rPr lang="en-US" dirty="0">
                <a:solidFill>
                  <a:srgbClr val="002060"/>
                </a:solidFill>
              </a:rPr>
              <a:t>’ is attested throughout the textual record from Old English until the 19th, when directional </a:t>
            </a:r>
            <a:r>
              <a:rPr lang="en-US" i="1" dirty="0">
                <a:solidFill>
                  <a:srgbClr val="002060"/>
                </a:solidFill>
              </a:rPr>
              <a:t>by the way </a:t>
            </a:r>
            <a:r>
              <a:rPr lang="en-US" dirty="0">
                <a:solidFill>
                  <a:srgbClr val="002060"/>
                </a:solidFill>
              </a:rPr>
              <a:t>was replaced by </a:t>
            </a:r>
            <a:r>
              <a:rPr lang="en-US" i="1" dirty="0">
                <a:solidFill>
                  <a:srgbClr val="002060"/>
                </a:solidFill>
              </a:rPr>
              <a:t>on/along the way</a:t>
            </a:r>
            <a:r>
              <a:rPr lang="en-US" dirty="0">
                <a:solidFill>
                  <a:srgbClr val="002060"/>
                </a:solidFill>
              </a:rPr>
              <a:t>:</a:t>
            </a:r>
          </a:p>
          <a:p>
            <a:pPr marL="0" indent="0">
              <a:buNone/>
            </a:pPr>
            <a:r>
              <a:rPr lang="en-FR" dirty="0">
                <a:solidFill>
                  <a:srgbClr val="00B050"/>
                </a:solidFill>
              </a:rPr>
              <a:t>(8) a.  Hi      sylfe	       eac   cyddon      þæt   hi       crist   </a:t>
            </a:r>
            <a:r>
              <a:rPr lang="en-US" b="1" dirty="0">
                <a:solidFill>
                  <a:srgbClr val="00B050"/>
                </a:solidFill>
              </a:rPr>
              <a:t> be </a:t>
            </a:r>
            <a:r>
              <a:rPr lang="en-US" b="1" dirty="0" err="1">
                <a:solidFill>
                  <a:srgbClr val="00B050"/>
                </a:solidFill>
              </a:rPr>
              <a:t>wege</a:t>
            </a:r>
            <a:r>
              <a:rPr lang="en-US" dirty="0">
                <a:solidFill>
                  <a:srgbClr val="00B050"/>
                </a:solidFill>
              </a:rPr>
              <a:t> </a:t>
            </a:r>
            <a:endParaRPr lang="en-FR" dirty="0">
              <a:solidFill>
                <a:srgbClr val="00B050"/>
              </a:solidFill>
            </a:endParaRPr>
          </a:p>
          <a:p>
            <a:pPr marL="0" indent="0">
              <a:buNone/>
            </a:pPr>
            <a:r>
              <a:rPr lang="en-US" dirty="0"/>
              <a:t>           </a:t>
            </a:r>
            <a:r>
              <a:rPr lang="en-US" dirty="0">
                <a:solidFill>
                  <a:srgbClr val="002060"/>
                </a:solidFill>
              </a:rPr>
              <a:t>they  themselves   also  revealed   that   they  Christ  by way</a:t>
            </a:r>
          </a:p>
          <a:p>
            <a:pPr marL="0" indent="0">
              <a:buNone/>
            </a:pPr>
            <a:r>
              <a:rPr lang="en-US" dirty="0">
                <a:solidFill>
                  <a:srgbClr val="00B050"/>
                </a:solidFill>
              </a:rPr>
              <a:t>           </a:t>
            </a:r>
            <a:r>
              <a:rPr lang="en-US" dirty="0" err="1">
                <a:solidFill>
                  <a:srgbClr val="00B050"/>
                </a:solidFill>
              </a:rPr>
              <a:t>gespræcon</a:t>
            </a:r>
            <a:r>
              <a:rPr lang="en-US" dirty="0">
                <a:solidFill>
                  <a:srgbClr val="00B050"/>
                </a:solidFill>
              </a:rPr>
              <a:t>, </a:t>
            </a:r>
            <a:r>
              <a:rPr lang="en-FR" dirty="0">
                <a:solidFill>
                  <a:srgbClr val="00B050"/>
                </a:solidFill>
              </a:rPr>
              <a:t>and  hu    hi     on heora  gereorde hine oncneowon;</a:t>
            </a:r>
          </a:p>
          <a:p>
            <a:pPr marL="0" indent="0">
              <a:buNone/>
            </a:pPr>
            <a:r>
              <a:rPr lang="en-US" dirty="0">
                <a:solidFill>
                  <a:srgbClr val="002060"/>
                </a:solidFill>
              </a:rPr>
              <a:t>           discussed,   and  how they at  their    meal        him   recognized</a:t>
            </a:r>
            <a:endParaRPr lang="en-FR" dirty="0">
              <a:solidFill>
                <a:srgbClr val="002060"/>
              </a:solidFill>
            </a:endParaRPr>
          </a:p>
          <a:p>
            <a:pPr marL="0" indent="0">
              <a:buNone/>
            </a:pPr>
            <a:r>
              <a:rPr lang="en-US" sz="2400" dirty="0">
                <a:solidFill>
                  <a:srgbClr val="00B050"/>
                </a:solidFill>
              </a:rPr>
              <a:t>             (c1000 </a:t>
            </a:r>
            <a:r>
              <a:rPr lang="en-US" sz="2400" dirty="0" err="1">
                <a:solidFill>
                  <a:srgbClr val="00B050"/>
                </a:solidFill>
              </a:rPr>
              <a:t>ÆCHom</a:t>
            </a:r>
            <a:r>
              <a:rPr lang="en-US" sz="2400" dirty="0">
                <a:solidFill>
                  <a:srgbClr val="00B050"/>
                </a:solidFill>
              </a:rPr>
              <a:t> II, 16 B1.2.19 [DOEC])</a:t>
            </a:r>
          </a:p>
          <a:p>
            <a:pPr marL="0" lvl="0" indent="0">
              <a:buNone/>
            </a:pPr>
            <a:r>
              <a:rPr lang="en-US" sz="2400" dirty="0">
                <a:solidFill>
                  <a:srgbClr val="00B050"/>
                </a:solidFill>
              </a:rPr>
              <a:t>      b.    </a:t>
            </a:r>
            <a:r>
              <a:rPr lang="en-US" dirty="0">
                <a:solidFill>
                  <a:srgbClr val="00B050"/>
                </a:solidFill>
              </a:rPr>
              <a:t>it was told him </a:t>
            </a:r>
            <a:r>
              <a:rPr lang="en-US" b="1" i="1" dirty="0">
                <a:solidFill>
                  <a:srgbClr val="00B050"/>
                </a:solidFill>
              </a:rPr>
              <a:t>by the way</a:t>
            </a:r>
            <a:r>
              <a:rPr lang="en-US" dirty="0">
                <a:solidFill>
                  <a:srgbClr val="00B050"/>
                </a:solidFill>
              </a:rPr>
              <a:t> that his </a:t>
            </a:r>
            <a:r>
              <a:rPr lang="en-US" dirty="0" err="1">
                <a:solidFill>
                  <a:srgbClr val="00B050"/>
                </a:solidFill>
              </a:rPr>
              <a:t>wyf</a:t>
            </a:r>
            <a:r>
              <a:rPr lang="en-US" dirty="0">
                <a:solidFill>
                  <a:srgbClr val="00B050"/>
                </a:solidFill>
              </a:rPr>
              <a:t> was deed in </a:t>
            </a:r>
            <a:r>
              <a:rPr lang="en-US" dirty="0" err="1">
                <a:solidFill>
                  <a:srgbClr val="00B050"/>
                </a:solidFill>
              </a:rPr>
              <a:t>trauayll</a:t>
            </a:r>
            <a:r>
              <a:rPr lang="en-US" dirty="0">
                <a:solidFill>
                  <a:srgbClr val="00B050"/>
                </a:solidFill>
              </a:rPr>
              <a:t> of child</a:t>
            </a:r>
          </a:p>
          <a:p>
            <a:pPr marL="0" indent="0">
              <a:buNone/>
            </a:pPr>
            <a:r>
              <a:rPr lang="en-US" dirty="0">
                <a:solidFill>
                  <a:srgbClr val="002060"/>
                </a:solidFill>
              </a:rPr>
              <a:t>           ‘it was told him on the road that his wife was dead in work of child</a:t>
            </a:r>
          </a:p>
          <a:p>
            <a:pPr marL="0" indent="0">
              <a:buNone/>
            </a:pPr>
            <a:r>
              <a:rPr lang="en-US" dirty="0">
                <a:solidFill>
                  <a:srgbClr val="002060"/>
                </a:solidFill>
              </a:rPr>
              <a:t>           (childbirth)’</a:t>
            </a:r>
            <a:endParaRPr lang="en-FR" dirty="0">
              <a:solidFill>
                <a:srgbClr val="002060"/>
              </a:solidFill>
            </a:endParaRPr>
          </a:p>
          <a:p>
            <a:pPr marL="0" indent="0">
              <a:buNone/>
            </a:pPr>
            <a:r>
              <a:rPr lang="en-US" dirty="0">
                <a:solidFill>
                  <a:srgbClr val="00B050"/>
                </a:solidFill>
              </a:rPr>
              <a:t>      </a:t>
            </a:r>
            <a:r>
              <a:rPr lang="en-US" sz="2600" dirty="0">
                <a:solidFill>
                  <a:srgbClr val="00B050"/>
                </a:solidFill>
              </a:rPr>
              <a:t>      (1482 Caxton, </a:t>
            </a:r>
            <a:r>
              <a:rPr lang="en-US" sz="2600" i="1" dirty="0" err="1">
                <a:solidFill>
                  <a:srgbClr val="00B050"/>
                </a:solidFill>
              </a:rPr>
              <a:t>Prolicionycion</a:t>
            </a:r>
            <a:r>
              <a:rPr lang="en-US" sz="2600" dirty="0">
                <a:solidFill>
                  <a:srgbClr val="00B050"/>
                </a:solidFill>
              </a:rPr>
              <a:t> [EEBO; Traugott 2020:124</a:t>
            </a:r>
            <a:r>
              <a:rPr lang="en-FR" sz="2600" dirty="0">
                <a:solidFill>
                  <a:srgbClr val="00B050"/>
                </a:solidFill>
                <a:effectLst/>
              </a:rPr>
              <a:t> </a:t>
            </a:r>
            <a:r>
              <a:rPr lang="en-US" sz="2600" dirty="0">
                <a:solidFill>
                  <a:srgbClr val="00B050"/>
                </a:solidFill>
              </a:rPr>
              <a:t>]) </a:t>
            </a:r>
            <a:endParaRPr lang="en-FR" sz="2600" dirty="0">
              <a:solidFill>
                <a:srgbClr val="00B050"/>
              </a:solidFill>
            </a:endParaRPr>
          </a:p>
          <a:p>
            <a:endParaRPr lang="en-FR" dirty="0"/>
          </a:p>
        </p:txBody>
      </p:sp>
      <p:sp>
        <p:nvSpPr>
          <p:cNvPr id="4" name="Footer Placeholder 3">
            <a:extLst>
              <a:ext uri="{FF2B5EF4-FFF2-40B4-BE49-F238E27FC236}">
                <a16:creationId xmlns:a16="http://schemas.microsoft.com/office/drawing/2014/main" id="{0DF77C6F-2294-2E41-9B82-524BDCFC0308}"/>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91A0A5D3-DB2F-524F-BF60-0ECCF87BE40C}"/>
              </a:ext>
            </a:extLst>
          </p:cNvPr>
          <p:cNvSpPr>
            <a:spLocks noGrp="1"/>
          </p:cNvSpPr>
          <p:nvPr>
            <p:ph type="sldNum" sz="quarter" idx="12"/>
          </p:nvPr>
        </p:nvSpPr>
        <p:spPr/>
        <p:txBody>
          <a:bodyPr/>
          <a:lstStyle/>
          <a:p>
            <a:fld id="{2F62E8FC-9E2B-9B4A-A527-3B291B1FD90F}" type="slidenum">
              <a:rPr lang="en-FR" smtClean="0"/>
              <a:t>13</a:t>
            </a:fld>
            <a:endParaRPr lang="en-FR"/>
          </a:p>
        </p:txBody>
      </p:sp>
    </p:spTree>
    <p:extLst>
      <p:ext uri="{BB962C8B-B14F-4D97-AF65-F5344CB8AC3E}">
        <p14:creationId xmlns:p14="http://schemas.microsoft.com/office/powerpoint/2010/main" val="1354268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34A0A-8ED7-1C4C-857D-D90888FDDA5B}"/>
              </a:ext>
            </a:extLst>
          </p:cNvPr>
          <p:cNvSpPr>
            <a:spLocks noGrp="1"/>
          </p:cNvSpPr>
          <p:nvPr>
            <p:ph type="title"/>
          </p:nvPr>
        </p:nvSpPr>
        <p:spPr>
          <a:xfrm>
            <a:off x="838200" y="365125"/>
            <a:ext cx="10515600" cy="720725"/>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730BC2BB-DC2D-6B49-A4C5-A88A80921A46}"/>
              </a:ext>
            </a:extLst>
          </p:cNvPr>
          <p:cNvSpPr>
            <a:spLocks noGrp="1"/>
          </p:cNvSpPr>
          <p:nvPr>
            <p:ph idx="1"/>
          </p:nvPr>
        </p:nvSpPr>
        <p:spPr>
          <a:xfrm>
            <a:off x="838200" y="1241778"/>
            <a:ext cx="10515600" cy="4935185"/>
          </a:xfrm>
        </p:spPr>
        <p:txBody>
          <a:bodyPr>
            <a:normAutofit fontScale="25000" lnSpcReduction="20000"/>
          </a:bodyPr>
          <a:lstStyle/>
          <a:p>
            <a:r>
              <a:rPr lang="en-FR" sz="11200" dirty="0">
                <a:solidFill>
                  <a:srgbClr val="002060"/>
                </a:solidFill>
              </a:rPr>
              <a:t>The route is presented as the physical background to the conveying </a:t>
            </a:r>
          </a:p>
          <a:p>
            <a:pPr marL="0" indent="0">
              <a:buNone/>
            </a:pPr>
            <a:r>
              <a:rPr lang="en-FR" sz="11200" dirty="0">
                <a:solidFill>
                  <a:srgbClr val="002060"/>
                </a:solidFill>
              </a:rPr>
              <a:t>   of important information. As such, it is less important than what is</a:t>
            </a:r>
          </a:p>
          <a:p>
            <a:pPr marL="0" indent="0">
              <a:buNone/>
            </a:pPr>
            <a:r>
              <a:rPr lang="en-FR" sz="11200" dirty="0">
                <a:solidFill>
                  <a:srgbClr val="002060"/>
                </a:solidFill>
              </a:rPr>
              <a:t>   said.</a:t>
            </a:r>
          </a:p>
          <a:p>
            <a:r>
              <a:rPr lang="en-FR" sz="11200" dirty="0">
                <a:solidFill>
                  <a:srgbClr val="002060"/>
                </a:solidFill>
              </a:rPr>
              <a:t>Around 1600, in Shakespeare’s plays we find two examples in which</a:t>
            </a:r>
          </a:p>
          <a:p>
            <a:pPr marL="0" indent="0">
              <a:buNone/>
            </a:pPr>
            <a:r>
              <a:rPr lang="en-FR" sz="11200" dirty="0">
                <a:solidFill>
                  <a:srgbClr val="002060"/>
                </a:solidFill>
              </a:rPr>
              <a:t>   the CircAdv appears in initial position and is topicalized, e.g. (9). The</a:t>
            </a:r>
          </a:p>
          <a:p>
            <a:pPr marL="0" indent="0">
              <a:buNone/>
            </a:pPr>
            <a:r>
              <a:rPr lang="en-FR" sz="11200" dirty="0">
                <a:solidFill>
                  <a:srgbClr val="002060"/>
                </a:solidFill>
              </a:rPr>
              <a:t>  topicalization serves to frame the event (see Fagard &amp; Sarda 2014 on</a:t>
            </a:r>
          </a:p>
          <a:p>
            <a:pPr marL="0" indent="0">
              <a:buNone/>
            </a:pPr>
            <a:r>
              <a:rPr lang="en-FR" sz="11200" dirty="0">
                <a:solidFill>
                  <a:srgbClr val="002060"/>
                </a:solidFill>
              </a:rPr>
              <a:t>  the framing effect of topicalized CircAdvs). This is in my view a key</a:t>
            </a:r>
          </a:p>
          <a:p>
            <a:pPr marL="0" indent="0">
              <a:buNone/>
            </a:pPr>
            <a:r>
              <a:rPr lang="en-FR" sz="11200" dirty="0">
                <a:solidFill>
                  <a:srgbClr val="002060"/>
                </a:solidFill>
              </a:rPr>
              <a:t>  syntactic environment that enabled use as a DSM:</a:t>
            </a:r>
          </a:p>
          <a:p>
            <a:pPr marL="0" indent="0">
              <a:buNone/>
            </a:pPr>
            <a:r>
              <a:rPr lang="en-GB" sz="11200" dirty="0">
                <a:solidFill>
                  <a:srgbClr val="00B050"/>
                </a:solidFill>
              </a:rPr>
              <a:t>(9)  Why, then, we are awake: let's follow him </a:t>
            </a:r>
          </a:p>
          <a:p>
            <a:pPr marL="0" indent="0">
              <a:buNone/>
            </a:pPr>
            <a:r>
              <a:rPr lang="en-GB" sz="11200" dirty="0">
                <a:solidFill>
                  <a:srgbClr val="00B050"/>
                </a:solidFill>
              </a:rPr>
              <a:t>       And </a:t>
            </a:r>
            <a:r>
              <a:rPr lang="en-GB" sz="11200" b="1" dirty="0">
                <a:solidFill>
                  <a:srgbClr val="00B050"/>
                </a:solidFill>
              </a:rPr>
              <a:t>by the way </a:t>
            </a:r>
            <a:r>
              <a:rPr lang="en-GB" sz="11200" dirty="0">
                <a:solidFill>
                  <a:srgbClr val="00B050"/>
                </a:solidFill>
              </a:rPr>
              <a:t>let us recount our dreams.</a:t>
            </a:r>
            <a:br>
              <a:rPr lang="en-GB" sz="11200" dirty="0">
                <a:solidFill>
                  <a:srgbClr val="00B050"/>
                </a:solidFill>
              </a:rPr>
            </a:br>
            <a:r>
              <a:rPr lang="en-GB" sz="11200" dirty="0">
                <a:solidFill>
                  <a:srgbClr val="00B050"/>
                </a:solidFill>
              </a:rPr>
              <a:t>       </a:t>
            </a:r>
            <a:r>
              <a:rPr lang="en-GB" sz="9600" dirty="0">
                <a:solidFill>
                  <a:srgbClr val="00B050"/>
                </a:solidFill>
              </a:rPr>
              <a:t>(1594-95 Shakespeare, </a:t>
            </a:r>
            <a:r>
              <a:rPr lang="en-GB" sz="9600" i="1" dirty="0">
                <a:solidFill>
                  <a:srgbClr val="00B050"/>
                </a:solidFill>
              </a:rPr>
              <a:t>Midsummer Night’s Dream</a:t>
            </a:r>
            <a:r>
              <a:rPr lang="en-GB" sz="9600" dirty="0">
                <a:solidFill>
                  <a:srgbClr val="00B050"/>
                </a:solidFill>
              </a:rPr>
              <a:t>, </a:t>
            </a:r>
            <a:r>
              <a:rPr lang="en-GB" sz="9600" dirty="0" err="1">
                <a:solidFill>
                  <a:srgbClr val="00B050"/>
                </a:solidFill>
              </a:rPr>
              <a:t>IV.i</a:t>
            </a:r>
            <a:r>
              <a:rPr lang="en-GB" sz="9600" dirty="0">
                <a:solidFill>
                  <a:srgbClr val="00B050"/>
                </a:solidFill>
              </a:rPr>
              <a:t>. [OSS]; Traugott</a:t>
            </a:r>
          </a:p>
          <a:p>
            <a:pPr marL="0" indent="0">
              <a:buNone/>
            </a:pPr>
            <a:r>
              <a:rPr lang="en-GB" sz="9600" dirty="0">
                <a:solidFill>
                  <a:srgbClr val="00B050"/>
                </a:solidFill>
              </a:rPr>
              <a:t>        2020:124)) </a:t>
            </a:r>
          </a:p>
          <a:p>
            <a:pPr marL="0" indent="0">
              <a:buNone/>
            </a:pPr>
            <a:endParaRPr lang="en-FR" dirty="0"/>
          </a:p>
          <a:p>
            <a:pPr marL="0" indent="0">
              <a:buNone/>
            </a:pPr>
            <a:r>
              <a:rPr lang="en-FR" dirty="0"/>
              <a:t>   </a:t>
            </a:r>
          </a:p>
        </p:txBody>
      </p:sp>
      <p:sp>
        <p:nvSpPr>
          <p:cNvPr id="4" name="Footer Placeholder 3">
            <a:extLst>
              <a:ext uri="{FF2B5EF4-FFF2-40B4-BE49-F238E27FC236}">
                <a16:creationId xmlns:a16="http://schemas.microsoft.com/office/drawing/2014/main" id="{FC83882D-91E2-9942-8842-CAF2923C6AC9}"/>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B391D673-0EAC-0B48-915A-0828E5419F6F}"/>
              </a:ext>
            </a:extLst>
          </p:cNvPr>
          <p:cNvSpPr>
            <a:spLocks noGrp="1"/>
          </p:cNvSpPr>
          <p:nvPr>
            <p:ph type="sldNum" sz="quarter" idx="12"/>
          </p:nvPr>
        </p:nvSpPr>
        <p:spPr/>
        <p:txBody>
          <a:bodyPr/>
          <a:lstStyle/>
          <a:p>
            <a:fld id="{2F62E8FC-9E2B-9B4A-A527-3B291B1FD90F}" type="slidenum">
              <a:rPr lang="en-FR" smtClean="0"/>
              <a:t>14</a:t>
            </a:fld>
            <a:endParaRPr lang="en-FR"/>
          </a:p>
        </p:txBody>
      </p:sp>
    </p:spTree>
    <p:extLst>
      <p:ext uri="{BB962C8B-B14F-4D97-AF65-F5344CB8AC3E}">
        <p14:creationId xmlns:p14="http://schemas.microsoft.com/office/powerpoint/2010/main" val="4293534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9B4F2-7830-B743-92C0-0E5E6E3BCB73}"/>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C597FCF5-71F2-2F4A-9F8A-1EC443D1F0E7}"/>
              </a:ext>
            </a:extLst>
          </p:cNvPr>
          <p:cNvSpPr>
            <a:spLocks noGrp="1"/>
          </p:cNvSpPr>
          <p:nvPr>
            <p:ph idx="1"/>
          </p:nvPr>
        </p:nvSpPr>
        <p:spPr/>
        <p:txBody>
          <a:bodyPr>
            <a:normAutofit lnSpcReduction="10000"/>
          </a:bodyPr>
          <a:lstStyle/>
          <a:p>
            <a:r>
              <a:rPr lang="en-FR" dirty="0">
                <a:solidFill>
                  <a:srgbClr val="002060"/>
                </a:solidFill>
              </a:rPr>
              <a:t>‘Talk </a:t>
            </a:r>
            <a:r>
              <a:rPr lang="en-FR" i="1" dirty="0">
                <a:solidFill>
                  <a:srgbClr val="002060"/>
                </a:solidFill>
              </a:rPr>
              <a:t>en route</a:t>
            </a:r>
            <a:r>
              <a:rPr lang="en-FR" dirty="0">
                <a:solidFill>
                  <a:srgbClr val="002060"/>
                </a:solidFill>
              </a:rPr>
              <a:t>’</a:t>
            </a:r>
            <a:r>
              <a:rPr lang="en-FR" i="1" dirty="0">
                <a:solidFill>
                  <a:srgbClr val="002060"/>
                </a:solidFill>
              </a:rPr>
              <a:t> </a:t>
            </a:r>
            <a:r>
              <a:rPr lang="en-FR" dirty="0">
                <a:solidFill>
                  <a:srgbClr val="002060"/>
                </a:solidFill>
              </a:rPr>
              <a:t>was not the only context for the development of the DSM use.</a:t>
            </a:r>
          </a:p>
          <a:p>
            <a:r>
              <a:rPr lang="en-FR" dirty="0">
                <a:solidFill>
                  <a:srgbClr val="002060"/>
                </a:solidFill>
              </a:rPr>
              <a:t>Another important context for the rise of DSM uses of </a:t>
            </a:r>
            <a:r>
              <a:rPr lang="en-FR" i="1" dirty="0">
                <a:solidFill>
                  <a:srgbClr val="002060"/>
                </a:solidFill>
              </a:rPr>
              <a:t>by the way </a:t>
            </a:r>
          </a:p>
          <a:p>
            <a:pPr marL="0" indent="0">
              <a:buNone/>
            </a:pPr>
            <a:r>
              <a:rPr lang="en-FR" dirty="0">
                <a:solidFill>
                  <a:srgbClr val="002060"/>
                </a:solidFill>
              </a:rPr>
              <a:t>   is to be found in translations from Latin and French, mostly treatises</a:t>
            </a:r>
          </a:p>
          <a:p>
            <a:pPr marL="0" indent="0">
              <a:buNone/>
            </a:pPr>
            <a:r>
              <a:rPr lang="en-FR" dirty="0">
                <a:solidFill>
                  <a:srgbClr val="002060"/>
                </a:solidFill>
              </a:rPr>
              <a:t>   on pilosophy or history. </a:t>
            </a:r>
          </a:p>
          <a:p>
            <a:pPr marL="0" indent="0">
              <a:buNone/>
            </a:pPr>
            <a:r>
              <a:rPr lang="en-FR" dirty="0">
                <a:solidFill>
                  <a:srgbClr val="002060"/>
                </a:solidFill>
              </a:rPr>
              <a:t>• Here </a:t>
            </a:r>
            <a:r>
              <a:rPr lang="en-FR" i="1" dirty="0">
                <a:solidFill>
                  <a:srgbClr val="002060"/>
                </a:solidFill>
              </a:rPr>
              <a:t>by the way </a:t>
            </a:r>
            <a:r>
              <a:rPr lang="en-FR" dirty="0">
                <a:solidFill>
                  <a:srgbClr val="002060"/>
                </a:solidFill>
              </a:rPr>
              <a:t>is used metaphorically. The metaphor ARGUMENT </a:t>
            </a:r>
          </a:p>
          <a:p>
            <a:pPr marL="0" indent="0">
              <a:buNone/>
            </a:pPr>
            <a:r>
              <a:rPr lang="en-FR" dirty="0">
                <a:solidFill>
                  <a:srgbClr val="002060"/>
                </a:solidFill>
              </a:rPr>
              <a:t>   IS A JOURNEY (Lakoff &amp; Johnson 2003[1980]) was discussed in</a:t>
            </a:r>
          </a:p>
          <a:p>
            <a:pPr marL="0" indent="0">
              <a:buNone/>
            </a:pPr>
            <a:r>
              <a:rPr lang="en-FR" dirty="0">
                <a:solidFill>
                  <a:srgbClr val="002060"/>
                </a:solidFill>
              </a:rPr>
              <a:t>   Lecture 6B (May 17th) in connection with the use of </a:t>
            </a:r>
            <a:r>
              <a:rPr lang="en-FR" i="1" dirty="0">
                <a:solidFill>
                  <a:srgbClr val="002060"/>
                </a:solidFill>
              </a:rPr>
              <a:t>further</a:t>
            </a:r>
            <a:r>
              <a:rPr lang="en-FR" dirty="0">
                <a:solidFill>
                  <a:srgbClr val="002060"/>
                </a:solidFill>
              </a:rPr>
              <a:t> as an</a:t>
            </a:r>
          </a:p>
          <a:p>
            <a:pPr marL="0" indent="0">
              <a:buNone/>
            </a:pPr>
            <a:r>
              <a:rPr lang="en-FR" dirty="0">
                <a:solidFill>
                  <a:srgbClr val="002060"/>
                </a:solidFill>
              </a:rPr>
              <a:t>   elaborative DSM.</a:t>
            </a:r>
          </a:p>
        </p:txBody>
      </p:sp>
      <p:sp>
        <p:nvSpPr>
          <p:cNvPr id="4" name="Footer Placeholder 3">
            <a:extLst>
              <a:ext uri="{FF2B5EF4-FFF2-40B4-BE49-F238E27FC236}">
                <a16:creationId xmlns:a16="http://schemas.microsoft.com/office/drawing/2014/main" id="{F240E806-05EA-704C-8AED-2968AFB3D333}"/>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FD24BFAF-1D02-1245-B127-B0C741B64D4A}"/>
              </a:ext>
            </a:extLst>
          </p:cNvPr>
          <p:cNvSpPr>
            <a:spLocks noGrp="1"/>
          </p:cNvSpPr>
          <p:nvPr>
            <p:ph type="sldNum" sz="quarter" idx="12"/>
          </p:nvPr>
        </p:nvSpPr>
        <p:spPr/>
        <p:txBody>
          <a:bodyPr/>
          <a:lstStyle/>
          <a:p>
            <a:fld id="{2F62E8FC-9E2B-9B4A-A527-3B291B1FD90F}" type="slidenum">
              <a:rPr lang="en-FR" smtClean="0"/>
              <a:t>15</a:t>
            </a:fld>
            <a:endParaRPr lang="en-FR"/>
          </a:p>
        </p:txBody>
      </p:sp>
    </p:spTree>
    <p:extLst>
      <p:ext uri="{BB962C8B-B14F-4D97-AF65-F5344CB8AC3E}">
        <p14:creationId xmlns:p14="http://schemas.microsoft.com/office/powerpoint/2010/main" val="2491624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85D32-0FB1-1343-9425-AE7098F43DEC}"/>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71D3E734-7CD9-8549-9893-1BDA649C5248}"/>
              </a:ext>
            </a:extLst>
          </p:cNvPr>
          <p:cNvSpPr>
            <a:spLocks noGrp="1"/>
          </p:cNvSpPr>
          <p:nvPr>
            <p:ph idx="1"/>
          </p:nvPr>
        </p:nvSpPr>
        <p:spPr/>
        <p:txBody>
          <a:bodyPr>
            <a:normAutofit/>
          </a:bodyPr>
          <a:lstStyle/>
          <a:p>
            <a:r>
              <a:rPr lang="en-FR" dirty="0">
                <a:solidFill>
                  <a:srgbClr val="002060"/>
                </a:solidFill>
              </a:rPr>
              <a:t>Kövecses (2002:94) elaborates:</a:t>
            </a:r>
          </a:p>
          <a:p>
            <a:r>
              <a:rPr lang="en-FR" dirty="0">
                <a:solidFill>
                  <a:srgbClr val="002060"/>
                </a:solidFill>
              </a:rPr>
              <a:t>In ARGUMENT IS A JOURNEY, </a:t>
            </a:r>
            <a:r>
              <a:rPr lang="en-FR" dirty="0">
                <a:solidFill>
                  <a:srgbClr val="00B050"/>
                </a:solidFill>
              </a:rPr>
              <a:t>“the journey takes place along a path. The path corresponds to the progress of an argument. However, we also have some additional knowledge about journeys, namely, that we can stray from the path ... This manifests itself in the metaphorical entailment that we can also ‘digress from’ the line of argument”.</a:t>
            </a:r>
          </a:p>
          <a:p>
            <a:pPr marL="0" indent="0">
              <a:buNone/>
            </a:pPr>
            <a:r>
              <a:rPr lang="en-FR" dirty="0">
                <a:solidFill>
                  <a:srgbClr val="002060"/>
                </a:solidFill>
              </a:rPr>
              <a:t>• </a:t>
            </a:r>
            <a:r>
              <a:rPr lang="en-FR" i="1" dirty="0">
                <a:solidFill>
                  <a:srgbClr val="002060"/>
                </a:solidFill>
              </a:rPr>
              <a:t>By the way </a:t>
            </a:r>
            <a:r>
              <a:rPr lang="en-FR" dirty="0">
                <a:solidFill>
                  <a:srgbClr val="002060"/>
                </a:solidFill>
              </a:rPr>
              <a:t>is used to signal that what follows (D2) is (presented as) a</a:t>
            </a:r>
          </a:p>
          <a:p>
            <a:pPr marL="0" indent="0">
              <a:buNone/>
            </a:pPr>
            <a:r>
              <a:rPr lang="en-FR" dirty="0">
                <a:solidFill>
                  <a:srgbClr val="002060"/>
                </a:solidFill>
              </a:rPr>
              <a:t>   digression, a comment in passing. It is always accompanied by a verb</a:t>
            </a:r>
          </a:p>
          <a:p>
            <a:pPr marL="0" indent="0">
              <a:buNone/>
            </a:pPr>
            <a:r>
              <a:rPr lang="en-FR" dirty="0">
                <a:solidFill>
                  <a:srgbClr val="002060"/>
                </a:solidFill>
              </a:rPr>
              <a:t>   of saying or thinking:</a:t>
            </a:r>
          </a:p>
          <a:p>
            <a:endParaRPr lang="en-FR" dirty="0"/>
          </a:p>
          <a:p>
            <a:endParaRPr lang="en-FR" dirty="0"/>
          </a:p>
          <a:p>
            <a:endParaRPr lang="en-FR" dirty="0"/>
          </a:p>
          <a:p>
            <a:endParaRPr lang="en-FR" dirty="0"/>
          </a:p>
          <a:p>
            <a:endParaRPr lang="en-FR" dirty="0"/>
          </a:p>
          <a:p>
            <a:endParaRPr lang="en-FR" dirty="0"/>
          </a:p>
          <a:p>
            <a:endParaRPr lang="en-FR" dirty="0"/>
          </a:p>
        </p:txBody>
      </p:sp>
      <p:sp>
        <p:nvSpPr>
          <p:cNvPr id="4" name="Footer Placeholder 3">
            <a:extLst>
              <a:ext uri="{FF2B5EF4-FFF2-40B4-BE49-F238E27FC236}">
                <a16:creationId xmlns:a16="http://schemas.microsoft.com/office/drawing/2014/main" id="{661F7F81-18C8-654E-A1B2-C5C1A1DDA703}"/>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E17C8723-42E9-E746-B697-AA7ED824AD65}"/>
              </a:ext>
            </a:extLst>
          </p:cNvPr>
          <p:cNvSpPr>
            <a:spLocks noGrp="1"/>
          </p:cNvSpPr>
          <p:nvPr>
            <p:ph type="sldNum" sz="quarter" idx="12"/>
          </p:nvPr>
        </p:nvSpPr>
        <p:spPr/>
        <p:txBody>
          <a:bodyPr/>
          <a:lstStyle/>
          <a:p>
            <a:fld id="{2F62E8FC-9E2B-9B4A-A527-3B291B1FD90F}" type="slidenum">
              <a:rPr lang="en-FR" smtClean="0"/>
              <a:t>16</a:t>
            </a:fld>
            <a:endParaRPr lang="en-FR"/>
          </a:p>
        </p:txBody>
      </p:sp>
    </p:spTree>
    <p:extLst>
      <p:ext uri="{BB962C8B-B14F-4D97-AF65-F5344CB8AC3E}">
        <p14:creationId xmlns:p14="http://schemas.microsoft.com/office/powerpoint/2010/main" val="1191487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ACBFE-6F49-E048-B638-052D1496BF68}"/>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1CE2E61D-62B1-324B-AFB6-695C1577A13E}"/>
              </a:ext>
            </a:extLst>
          </p:cNvPr>
          <p:cNvSpPr>
            <a:spLocks noGrp="1"/>
          </p:cNvSpPr>
          <p:nvPr>
            <p:ph idx="1"/>
          </p:nvPr>
        </p:nvSpPr>
        <p:spPr/>
        <p:txBody>
          <a:bodyPr>
            <a:normAutofit fontScale="92500" lnSpcReduction="20000"/>
          </a:bodyPr>
          <a:lstStyle/>
          <a:p>
            <a:pPr marL="0" indent="0">
              <a:buNone/>
            </a:pPr>
            <a:r>
              <a:rPr lang="en-US" dirty="0">
                <a:solidFill>
                  <a:srgbClr val="00B050"/>
                </a:solidFill>
              </a:rPr>
              <a:t>(10) many others (details) the which at this time </a:t>
            </a:r>
            <a:r>
              <a:rPr lang="en-US" dirty="0" err="1">
                <a:solidFill>
                  <a:srgbClr val="00B050"/>
                </a:solidFill>
              </a:rPr>
              <a:t>i</a:t>
            </a:r>
            <a:r>
              <a:rPr lang="en-US" dirty="0">
                <a:solidFill>
                  <a:srgbClr val="00B050"/>
                </a:solidFill>
              </a:rPr>
              <a:t> omit: this much </a:t>
            </a:r>
            <a:r>
              <a:rPr lang="en-US" dirty="0" err="1">
                <a:solidFill>
                  <a:srgbClr val="00B050"/>
                </a:solidFill>
              </a:rPr>
              <a:t>i</a:t>
            </a:r>
            <a:r>
              <a:rPr lang="en-US" dirty="0">
                <a:solidFill>
                  <a:srgbClr val="00B050"/>
                </a:solidFill>
              </a:rPr>
              <a:t> will </a:t>
            </a:r>
          </a:p>
          <a:p>
            <a:pPr marL="0" indent="0">
              <a:buNone/>
            </a:pPr>
            <a:r>
              <a:rPr lang="en-US" b="1" dirty="0">
                <a:solidFill>
                  <a:srgbClr val="00B050"/>
                </a:solidFill>
              </a:rPr>
              <a:t>        say by the way</a:t>
            </a:r>
            <a:r>
              <a:rPr lang="en-US" dirty="0">
                <a:solidFill>
                  <a:srgbClr val="00B050"/>
                </a:solidFill>
              </a:rPr>
              <a:t>, that this straight </a:t>
            </a:r>
            <a:r>
              <a:rPr lang="en-US" dirty="0" err="1">
                <a:solidFill>
                  <a:srgbClr val="00B050"/>
                </a:solidFill>
              </a:rPr>
              <a:t>passeth</a:t>
            </a:r>
            <a:r>
              <a:rPr lang="en-US" dirty="0">
                <a:solidFill>
                  <a:srgbClr val="00B050"/>
                </a:solidFill>
              </a:rPr>
              <a:t> </a:t>
            </a:r>
            <a:r>
              <a:rPr lang="en-US" dirty="0" err="1">
                <a:solidFill>
                  <a:srgbClr val="00B050"/>
                </a:solidFill>
              </a:rPr>
              <a:t>ouer</a:t>
            </a:r>
            <a:r>
              <a:rPr lang="en-US" dirty="0">
                <a:solidFill>
                  <a:srgbClr val="00B050"/>
                </a:solidFill>
              </a:rPr>
              <a:t> the coast of </a:t>
            </a:r>
            <a:r>
              <a:rPr lang="en-US" dirty="0" err="1">
                <a:solidFill>
                  <a:srgbClr val="00B050"/>
                </a:solidFill>
              </a:rPr>
              <a:t>afrike</a:t>
            </a:r>
            <a:r>
              <a:rPr lang="en-US" dirty="0">
                <a:solidFill>
                  <a:srgbClr val="00B050"/>
                </a:solidFill>
              </a:rPr>
              <a:t> to the</a:t>
            </a:r>
          </a:p>
          <a:p>
            <a:pPr marL="0" indent="0">
              <a:buNone/>
            </a:pPr>
            <a:r>
              <a:rPr lang="en-US" dirty="0">
                <a:solidFill>
                  <a:srgbClr val="00B050"/>
                </a:solidFill>
              </a:rPr>
              <a:t>        </a:t>
            </a:r>
            <a:r>
              <a:rPr lang="en-US" dirty="0" err="1">
                <a:solidFill>
                  <a:srgbClr val="00B050"/>
                </a:solidFill>
              </a:rPr>
              <a:t>troppike</a:t>
            </a:r>
            <a:r>
              <a:rPr lang="en-US" dirty="0">
                <a:solidFill>
                  <a:srgbClr val="00B050"/>
                </a:solidFill>
              </a:rPr>
              <a:t> of cancer,</a:t>
            </a:r>
            <a:endParaRPr lang="en-FR" dirty="0">
              <a:solidFill>
                <a:srgbClr val="00B050"/>
              </a:solidFill>
            </a:endParaRPr>
          </a:p>
          <a:p>
            <a:pPr marL="0" indent="0">
              <a:buNone/>
            </a:pPr>
            <a:r>
              <a:rPr lang="en-US" dirty="0">
                <a:solidFill>
                  <a:srgbClr val="00B050"/>
                </a:solidFill>
              </a:rPr>
              <a:t>        ‘many others (details) which I omit at this time: I will say this much</a:t>
            </a:r>
          </a:p>
          <a:p>
            <a:pPr marL="0" indent="0">
              <a:buNone/>
            </a:pPr>
            <a:r>
              <a:rPr lang="en-US" dirty="0">
                <a:solidFill>
                  <a:srgbClr val="00B050"/>
                </a:solidFill>
              </a:rPr>
              <a:t>        in passing, that this strait passes over the coast of Africa to the</a:t>
            </a:r>
          </a:p>
          <a:p>
            <a:pPr marL="0" indent="0">
              <a:buNone/>
            </a:pPr>
            <a:r>
              <a:rPr lang="en-US" dirty="0">
                <a:solidFill>
                  <a:srgbClr val="00B050"/>
                </a:solidFill>
              </a:rPr>
              <a:t>        tropic of cancer’</a:t>
            </a:r>
            <a:endParaRPr lang="en-FR" dirty="0">
              <a:solidFill>
                <a:srgbClr val="00B050"/>
              </a:solidFill>
            </a:endParaRPr>
          </a:p>
          <a:p>
            <a:pPr marL="0" indent="0">
              <a:buNone/>
            </a:pPr>
            <a:r>
              <a:rPr lang="en-US" dirty="0">
                <a:solidFill>
                  <a:srgbClr val="00B050"/>
                </a:solidFill>
              </a:rPr>
              <a:t>    </a:t>
            </a:r>
            <a:r>
              <a:rPr lang="en-US" sz="2600" dirty="0">
                <a:solidFill>
                  <a:srgbClr val="00B050"/>
                </a:solidFill>
              </a:rPr>
              <a:t>    (1568 Hackett, </a:t>
            </a:r>
            <a:r>
              <a:rPr lang="en-US" sz="2600" i="1" dirty="0">
                <a:solidFill>
                  <a:srgbClr val="00B050"/>
                </a:solidFill>
              </a:rPr>
              <a:t>The new found </a:t>
            </a:r>
            <a:r>
              <a:rPr lang="en-US" sz="2600" i="1" dirty="0" err="1">
                <a:solidFill>
                  <a:srgbClr val="00B050"/>
                </a:solidFill>
              </a:rPr>
              <a:t>vvorlde</a:t>
            </a:r>
            <a:r>
              <a:rPr lang="en-US" sz="2600" dirty="0">
                <a:solidFill>
                  <a:srgbClr val="00B050"/>
                </a:solidFill>
              </a:rPr>
              <a:t> </a:t>
            </a:r>
          </a:p>
          <a:p>
            <a:pPr marL="0" indent="0">
              <a:buNone/>
            </a:pPr>
            <a:r>
              <a:rPr lang="en-US" sz="2600" dirty="0">
                <a:solidFill>
                  <a:srgbClr val="00B050"/>
                </a:solidFill>
              </a:rPr>
              <a:t>         [EEBO]; translated from French)</a:t>
            </a:r>
            <a:endParaRPr lang="en-FR" sz="2600" dirty="0">
              <a:solidFill>
                <a:srgbClr val="00B050"/>
              </a:solidFill>
            </a:endParaRPr>
          </a:p>
          <a:p>
            <a:r>
              <a:rPr lang="en-FR" dirty="0">
                <a:solidFill>
                  <a:srgbClr val="002060"/>
                </a:solidFill>
              </a:rPr>
              <a:t>It appears to be univerbated in this use</a:t>
            </a:r>
          </a:p>
          <a:p>
            <a:pPr marL="0" indent="0">
              <a:buNone/>
            </a:pPr>
            <a:r>
              <a:rPr lang="en-FR" dirty="0">
                <a:solidFill>
                  <a:srgbClr val="002060"/>
                </a:solidFill>
              </a:rPr>
              <a:t>   (not *</a:t>
            </a:r>
            <a:r>
              <a:rPr lang="en-FR" i="1" dirty="0">
                <a:solidFill>
                  <a:srgbClr val="002060"/>
                </a:solidFill>
              </a:rPr>
              <a:t>by the long way</a:t>
            </a:r>
            <a:r>
              <a:rPr lang="en-FR" dirty="0">
                <a:solidFill>
                  <a:srgbClr val="002060"/>
                </a:solidFill>
              </a:rPr>
              <a:t>)</a:t>
            </a:r>
          </a:p>
        </p:txBody>
      </p:sp>
      <p:pic>
        <p:nvPicPr>
          <p:cNvPr id="5" name="Picture 4" descr="Map&#10;&#10;Description automatically generated">
            <a:extLst>
              <a:ext uri="{FF2B5EF4-FFF2-40B4-BE49-F238E27FC236}">
                <a16:creationId xmlns:a16="http://schemas.microsoft.com/office/drawing/2014/main" id="{FEAA0B45-9B44-724C-BFD2-8BE25B2248F6}"/>
              </a:ext>
            </a:extLst>
          </p:cNvPr>
          <p:cNvPicPr>
            <a:picLocks noChangeAspect="1"/>
          </p:cNvPicPr>
          <p:nvPr/>
        </p:nvPicPr>
        <p:blipFill>
          <a:blip r:embed="rId2"/>
          <a:stretch>
            <a:fillRect/>
          </a:stretch>
        </p:blipFill>
        <p:spPr>
          <a:xfrm>
            <a:off x="7021688" y="4301067"/>
            <a:ext cx="3482623" cy="1875896"/>
          </a:xfrm>
          <a:prstGeom prst="rect">
            <a:avLst/>
          </a:prstGeom>
        </p:spPr>
      </p:pic>
      <p:sp>
        <p:nvSpPr>
          <p:cNvPr id="6" name="Footer Placeholder 5">
            <a:extLst>
              <a:ext uri="{FF2B5EF4-FFF2-40B4-BE49-F238E27FC236}">
                <a16:creationId xmlns:a16="http://schemas.microsoft.com/office/drawing/2014/main" id="{4FB89A3A-FA90-4245-8074-1B36FBDB1987}"/>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355CBF9B-CFC1-FC43-A213-B7B4943FED16}"/>
              </a:ext>
            </a:extLst>
          </p:cNvPr>
          <p:cNvSpPr>
            <a:spLocks noGrp="1"/>
          </p:cNvSpPr>
          <p:nvPr>
            <p:ph type="sldNum" sz="quarter" idx="12"/>
          </p:nvPr>
        </p:nvSpPr>
        <p:spPr/>
        <p:txBody>
          <a:bodyPr/>
          <a:lstStyle/>
          <a:p>
            <a:fld id="{2F62E8FC-9E2B-9B4A-A527-3B291B1FD90F}" type="slidenum">
              <a:rPr lang="en-FR" smtClean="0"/>
              <a:t>17</a:t>
            </a:fld>
            <a:endParaRPr lang="en-FR"/>
          </a:p>
        </p:txBody>
      </p:sp>
    </p:spTree>
    <p:extLst>
      <p:ext uri="{BB962C8B-B14F-4D97-AF65-F5344CB8AC3E}">
        <p14:creationId xmlns:p14="http://schemas.microsoft.com/office/powerpoint/2010/main" val="2013163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D3861-EC35-C14A-8387-B78B4CA8E5E4}"/>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F74D753A-8E0F-B248-B649-95A67FA0A6BF}"/>
              </a:ext>
            </a:extLst>
          </p:cNvPr>
          <p:cNvSpPr>
            <a:spLocks noGrp="1"/>
          </p:cNvSpPr>
          <p:nvPr>
            <p:ph idx="1"/>
          </p:nvPr>
        </p:nvSpPr>
        <p:spPr/>
        <p:txBody>
          <a:bodyPr>
            <a:normAutofit/>
          </a:bodyPr>
          <a:lstStyle/>
          <a:p>
            <a:pPr marL="0" indent="0">
              <a:buNone/>
            </a:pPr>
            <a:r>
              <a:rPr lang="en-FR" dirty="0">
                <a:solidFill>
                  <a:srgbClr val="002060"/>
                </a:solidFill>
              </a:rPr>
              <a:t>• </a:t>
            </a:r>
            <a:r>
              <a:rPr lang="en-FR" i="1" dirty="0">
                <a:solidFill>
                  <a:srgbClr val="002060"/>
                </a:solidFill>
              </a:rPr>
              <a:t>By the way </a:t>
            </a:r>
            <a:r>
              <a:rPr lang="en-FR" dirty="0">
                <a:solidFill>
                  <a:srgbClr val="002060"/>
                </a:solidFill>
              </a:rPr>
              <a:t>‘in passing’ is contentful and lexical in </a:t>
            </a:r>
            <a:r>
              <a:rPr lang="en-US" dirty="0">
                <a:solidFill>
                  <a:srgbClr val="00B050"/>
                </a:solidFill>
              </a:rPr>
              <a:t>this much </a:t>
            </a:r>
            <a:r>
              <a:rPr lang="en-US" dirty="0" err="1">
                <a:solidFill>
                  <a:srgbClr val="00B050"/>
                </a:solidFill>
              </a:rPr>
              <a:t>i</a:t>
            </a:r>
            <a:r>
              <a:rPr lang="en-US" dirty="0">
                <a:solidFill>
                  <a:srgbClr val="00B050"/>
                </a:solidFill>
              </a:rPr>
              <a:t> will </a:t>
            </a:r>
          </a:p>
          <a:p>
            <a:pPr marL="0" indent="0">
              <a:buNone/>
            </a:pPr>
            <a:r>
              <a:rPr lang="en-US" dirty="0">
                <a:solidFill>
                  <a:srgbClr val="00B050"/>
                </a:solidFill>
              </a:rPr>
              <a:t>  </a:t>
            </a:r>
            <a:r>
              <a:rPr lang="en-US" b="1" dirty="0">
                <a:solidFill>
                  <a:srgbClr val="00B050"/>
                </a:solidFill>
              </a:rPr>
              <a:t> say by the way</a:t>
            </a:r>
            <a:r>
              <a:rPr lang="en-US" dirty="0">
                <a:solidFill>
                  <a:srgbClr val="00B050"/>
                </a:solidFill>
              </a:rPr>
              <a:t>, that … </a:t>
            </a:r>
          </a:p>
          <a:p>
            <a:pPr marL="0" indent="0">
              <a:buNone/>
            </a:pPr>
            <a:r>
              <a:rPr lang="en-US" dirty="0">
                <a:solidFill>
                  <a:srgbClr val="002060"/>
                </a:solidFill>
              </a:rPr>
              <a:t>• But </a:t>
            </a:r>
            <a:r>
              <a:rPr lang="en-FR" dirty="0">
                <a:solidFill>
                  <a:srgbClr val="002060"/>
                </a:solidFill>
              </a:rPr>
              <a:t>it has the discourse function of a DSM as it links the upcoming </a:t>
            </a:r>
          </a:p>
          <a:p>
            <a:pPr marL="0" indent="0">
              <a:buNone/>
            </a:pPr>
            <a:r>
              <a:rPr lang="en-FR" dirty="0">
                <a:solidFill>
                  <a:srgbClr val="002060"/>
                </a:solidFill>
              </a:rPr>
              <a:t>   D2 to the D1 </a:t>
            </a:r>
            <a:r>
              <a:rPr lang="en-US" dirty="0">
                <a:solidFill>
                  <a:srgbClr val="00B050"/>
                </a:solidFill>
              </a:rPr>
              <a:t>many others the which at this time </a:t>
            </a:r>
            <a:r>
              <a:rPr lang="en-US" dirty="0" err="1">
                <a:solidFill>
                  <a:srgbClr val="00B050"/>
                </a:solidFill>
              </a:rPr>
              <a:t>i</a:t>
            </a:r>
            <a:r>
              <a:rPr lang="en-US" dirty="0">
                <a:solidFill>
                  <a:srgbClr val="00B050"/>
                </a:solidFill>
              </a:rPr>
              <a:t> omit.</a:t>
            </a:r>
          </a:p>
          <a:p>
            <a:pPr marL="0" indent="0">
              <a:buNone/>
            </a:pPr>
            <a:r>
              <a:rPr lang="en-US" dirty="0">
                <a:solidFill>
                  <a:srgbClr val="002060"/>
                </a:solidFill>
              </a:rPr>
              <a:t>• At this point </a:t>
            </a:r>
            <a:r>
              <a:rPr lang="en-US" i="1" dirty="0">
                <a:solidFill>
                  <a:srgbClr val="002060"/>
                </a:solidFill>
              </a:rPr>
              <a:t>by the way </a:t>
            </a:r>
            <a:r>
              <a:rPr lang="en-US" dirty="0">
                <a:solidFill>
                  <a:srgbClr val="002060"/>
                </a:solidFill>
              </a:rPr>
              <a:t>is a minimally DSM (pointing to text</a:t>
            </a:r>
          </a:p>
          <a:p>
            <a:pPr marL="0" indent="0">
              <a:buNone/>
            </a:pPr>
            <a:r>
              <a:rPr lang="en-US" dirty="0">
                <a:solidFill>
                  <a:srgbClr val="002060"/>
                </a:solidFill>
              </a:rPr>
              <a:t>   rather than to a literal path).</a:t>
            </a:r>
          </a:p>
          <a:p>
            <a:pPr marL="0" indent="0">
              <a:buNone/>
            </a:pPr>
            <a:r>
              <a:rPr lang="en-US" dirty="0">
                <a:solidFill>
                  <a:srgbClr val="002060"/>
                </a:solidFill>
              </a:rPr>
              <a:t>• The gradience of Connectors should be no surprise as they derive</a:t>
            </a:r>
          </a:p>
          <a:p>
            <a:pPr marL="0" indent="0">
              <a:buNone/>
            </a:pPr>
            <a:r>
              <a:rPr lang="en-US" dirty="0">
                <a:solidFill>
                  <a:srgbClr val="002060"/>
                </a:solidFill>
              </a:rPr>
              <a:t>   from lexical expressions.</a:t>
            </a:r>
          </a:p>
        </p:txBody>
      </p:sp>
      <p:sp>
        <p:nvSpPr>
          <p:cNvPr id="4" name="Footer Placeholder 3">
            <a:extLst>
              <a:ext uri="{FF2B5EF4-FFF2-40B4-BE49-F238E27FC236}">
                <a16:creationId xmlns:a16="http://schemas.microsoft.com/office/drawing/2014/main" id="{46E78A7F-3311-EC4A-A739-3AE6C4DDFBDC}"/>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B2E2C34-1B4D-3848-88BA-E35235D48128}"/>
              </a:ext>
            </a:extLst>
          </p:cNvPr>
          <p:cNvSpPr>
            <a:spLocks noGrp="1"/>
          </p:cNvSpPr>
          <p:nvPr>
            <p:ph type="sldNum" sz="quarter" idx="12"/>
          </p:nvPr>
        </p:nvSpPr>
        <p:spPr/>
        <p:txBody>
          <a:bodyPr/>
          <a:lstStyle/>
          <a:p>
            <a:fld id="{2F62E8FC-9E2B-9B4A-A527-3B291B1FD90F}" type="slidenum">
              <a:rPr lang="en-FR" smtClean="0"/>
              <a:t>18</a:t>
            </a:fld>
            <a:endParaRPr lang="en-FR"/>
          </a:p>
        </p:txBody>
      </p:sp>
    </p:spTree>
    <p:extLst>
      <p:ext uri="{BB962C8B-B14F-4D97-AF65-F5344CB8AC3E}">
        <p14:creationId xmlns:p14="http://schemas.microsoft.com/office/powerpoint/2010/main" val="1079077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BB71A-09FF-2646-A9A9-67E48353FFE6}"/>
              </a:ext>
            </a:extLst>
          </p:cNvPr>
          <p:cNvSpPr>
            <a:spLocks noGrp="1"/>
          </p:cNvSpPr>
          <p:nvPr>
            <p:ph type="title"/>
          </p:nvPr>
        </p:nvSpPr>
        <p:spPr>
          <a:xfrm>
            <a:off x="838200" y="365126"/>
            <a:ext cx="10515600" cy="921808"/>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C00EB1F9-29B3-7A40-AEB8-F886B937A88C}"/>
              </a:ext>
            </a:extLst>
          </p:cNvPr>
          <p:cNvSpPr>
            <a:spLocks noGrp="1"/>
          </p:cNvSpPr>
          <p:nvPr>
            <p:ph idx="1"/>
          </p:nvPr>
        </p:nvSpPr>
        <p:spPr>
          <a:xfrm>
            <a:off x="838200" y="1501422"/>
            <a:ext cx="10515600" cy="4675541"/>
          </a:xfrm>
        </p:spPr>
        <p:txBody>
          <a:bodyPr>
            <a:normAutofit fontScale="92500"/>
          </a:bodyPr>
          <a:lstStyle/>
          <a:p>
            <a:r>
              <a:rPr lang="en-FR" dirty="0">
                <a:solidFill>
                  <a:srgbClr val="002060"/>
                </a:solidFill>
              </a:rPr>
              <a:t>A third (and new context, attested in EEBO with increasing frequency from the 1610s on), is use of the textual metaphor in relative clauses, e.g.:</a:t>
            </a:r>
          </a:p>
          <a:p>
            <a:pPr marL="0" indent="0">
              <a:buNone/>
            </a:pPr>
            <a:r>
              <a:rPr lang="en-FR" dirty="0">
                <a:solidFill>
                  <a:srgbClr val="00B050"/>
                </a:solidFill>
              </a:rPr>
              <a:t>(11) </a:t>
            </a:r>
            <a:r>
              <a:rPr lang="en-GB" dirty="0">
                <a:solidFill>
                  <a:srgbClr val="00B050"/>
                </a:solidFill>
              </a:rPr>
              <a:t>an answer to a pamphlet, intituled, the fisher </a:t>
            </a:r>
            <a:r>
              <a:rPr lang="en-GB" dirty="0" err="1">
                <a:solidFill>
                  <a:srgbClr val="00B050"/>
                </a:solidFill>
              </a:rPr>
              <a:t>catched</a:t>
            </a:r>
            <a:r>
              <a:rPr lang="en-GB" dirty="0">
                <a:solidFill>
                  <a:srgbClr val="00B050"/>
                </a:solidFill>
              </a:rPr>
              <a:t> in his </a:t>
            </a:r>
            <a:r>
              <a:rPr lang="en-GB" dirty="0" err="1">
                <a:solidFill>
                  <a:srgbClr val="00B050"/>
                </a:solidFill>
              </a:rPr>
              <a:t>owne</a:t>
            </a:r>
            <a:endParaRPr lang="en-GB" dirty="0">
              <a:solidFill>
                <a:srgbClr val="00B050"/>
              </a:solidFill>
            </a:endParaRPr>
          </a:p>
          <a:p>
            <a:pPr marL="0" indent="0">
              <a:buNone/>
            </a:pPr>
            <a:r>
              <a:rPr lang="en-GB" dirty="0">
                <a:solidFill>
                  <a:srgbClr val="00B050"/>
                </a:solidFill>
              </a:rPr>
              <a:t>        net: in </a:t>
            </a:r>
            <a:r>
              <a:rPr lang="en-GB" b="1" dirty="0">
                <a:solidFill>
                  <a:srgbClr val="00B050"/>
                </a:solidFill>
              </a:rPr>
              <a:t>which, by the way</a:t>
            </a:r>
            <a:r>
              <a:rPr lang="en-GB" dirty="0">
                <a:solidFill>
                  <a:srgbClr val="00B050"/>
                </a:solidFill>
              </a:rPr>
              <a:t>, is shewed, that the protestant church</a:t>
            </a:r>
          </a:p>
          <a:p>
            <a:pPr marL="0" indent="0">
              <a:buNone/>
            </a:pPr>
            <a:r>
              <a:rPr lang="en-GB" dirty="0">
                <a:solidFill>
                  <a:srgbClr val="00B050"/>
                </a:solidFill>
              </a:rPr>
              <a:t>        was not so visible in all ages, as the true church ought to bee;</a:t>
            </a:r>
          </a:p>
          <a:p>
            <a:pPr marL="0" indent="0">
              <a:buNone/>
            </a:pPr>
            <a:r>
              <a:rPr lang="en-GB" dirty="0">
                <a:solidFill>
                  <a:srgbClr val="00B050"/>
                </a:solidFill>
              </a:rPr>
              <a:t>        ‘an answer to a pamphlet entitled The fisher caught in his own net:</a:t>
            </a:r>
          </a:p>
          <a:p>
            <a:pPr marL="0" indent="0">
              <a:buNone/>
            </a:pPr>
            <a:r>
              <a:rPr lang="en-GB" dirty="0">
                <a:solidFill>
                  <a:srgbClr val="00B050"/>
                </a:solidFill>
              </a:rPr>
              <a:t>        in which, in passing, is shown that the Protestant church was not</a:t>
            </a:r>
          </a:p>
          <a:p>
            <a:pPr marL="0" indent="0">
              <a:buNone/>
            </a:pPr>
            <a:r>
              <a:rPr lang="en-GB" dirty="0">
                <a:solidFill>
                  <a:srgbClr val="00B050"/>
                </a:solidFill>
              </a:rPr>
              <a:t>        as visible in all ages as the true church ought to be’</a:t>
            </a:r>
          </a:p>
          <a:p>
            <a:pPr marL="0" indent="0">
              <a:buNone/>
            </a:pPr>
            <a:r>
              <a:rPr lang="en-GB" sz="2600" dirty="0">
                <a:solidFill>
                  <a:srgbClr val="00B050"/>
                </a:solidFill>
              </a:rPr>
              <a:t>         (1624 </a:t>
            </a:r>
            <a:r>
              <a:rPr lang="en-GB" sz="2600" dirty="0" err="1">
                <a:solidFill>
                  <a:srgbClr val="00B050"/>
                </a:solidFill>
              </a:rPr>
              <a:t>Featley</a:t>
            </a:r>
            <a:r>
              <a:rPr lang="en-GB" sz="2600" dirty="0">
                <a:solidFill>
                  <a:srgbClr val="00B050"/>
                </a:solidFill>
              </a:rPr>
              <a:t>, </a:t>
            </a:r>
            <a:r>
              <a:rPr lang="en-GB" sz="2600" i="1" dirty="0">
                <a:solidFill>
                  <a:srgbClr val="00B050"/>
                </a:solidFill>
              </a:rPr>
              <a:t>The Romish fisher caught </a:t>
            </a:r>
            <a:r>
              <a:rPr lang="en-GB" sz="2600" dirty="0">
                <a:solidFill>
                  <a:srgbClr val="00B050"/>
                </a:solidFill>
              </a:rPr>
              <a:t>[EEBO])</a:t>
            </a:r>
          </a:p>
          <a:p>
            <a:pPr marL="0" indent="0">
              <a:buNone/>
            </a:pPr>
            <a:r>
              <a:rPr lang="en-GB" dirty="0">
                <a:solidFill>
                  <a:srgbClr val="002060"/>
                </a:solidFill>
              </a:rPr>
              <a:t>• Note the attention drawn to text here (</a:t>
            </a:r>
            <a:r>
              <a:rPr lang="en-GB" i="1" dirty="0">
                <a:solidFill>
                  <a:srgbClr val="002060"/>
                </a:solidFill>
              </a:rPr>
              <a:t>is shewed that…</a:t>
            </a:r>
            <a:r>
              <a:rPr lang="en-GB" dirty="0">
                <a:solidFill>
                  <a:srgbClr val="002060"/>
                </a:solidFill>
              </a:rPr>
              <a:t>)</a:t>
            </a:r>
            <a:endParaRPr lang="en-FR" dirty="0">
              <a:solidFill>
                <a:srgbClr val="002060"/>
              </a:solidFill>
            </a:endParaRPr>
          </a:p>
          <a:p>
            <a:endParaRPr lang="en-FR" dirty="0"/>
          </a:p>
          <a:p>
            <a:endParaRPr lang="en-FR" dirty="0"/>
          </a:p>
        </p:txBody>
      </p:sp>
      <p:sp>
        <p:nvSpPr>
          <p:cNvPr id="4" name="Footer Placeholder 3">
            <a:extLst>
              <a:ext uri="{FF2B5EF4-FFF2-40B4-BE49-F238E27FC236}">
                <a16:creationId xmlns:a16="http://schemas.microsoft.com/office/drawing/2014/main" id="{D7B989A3-EDEE-E148-855C-ADDF504D48D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F299A81D-B1BC-2C44-AC1E-C13118C73067}"/>
              </a:ext>
            </a:extLst>
          </p:cNvPr>
          <p:cNvSpPr>
            <a:spLocks noGrp="1"/>
          </p:cNvSpPr>
          <p:nvPr>
            <p:ph type="sldNum" sz="quarter" idx="12"/>
          </p:nvPr>
        </p:nvSpPr>
        <p:spPr/>
        <p:txBody>
          <a:bodyPr/>
          <a:lstStyle/>
          <a:p>
            <a:fld id="{2F62E8FC-9E2B-9B4A-A527-3B291B1FD90F}" type="slidenum">
              <a:rPr lang="en-FR" smtClean="0"/>
              <a:t>19</a:t>
            </a:fld>
            <a:endParaRPr lang="en-FR"/>
          </a:p>
        </p:txBody>
      </p:sp>
    </p:spTree>
    <p:extLst>
      <p:ext uri="{BB962C8B-B14F-4D97-AF65-F5344CB8AC3E}">
        <p14:creationId xmlns:p14="http://schemas.microsoft.com/office/powerpoint/2010/main" val="2596325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6485A-FB90-5848-8589-7B349CE0ECE8}"/>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Outline</a:t>
            </a:r>
          </a:p>
        </p:txBody>
      </p:sp>
      <p:sp>
        <p:nvSpPr>
          <p:cNvPr id="3" name="Content Placeholder 2">
            <a:extLst>
              <a:ext uri="{FF2B5EF4-FFF2-40B4-BE49-F238E27FC236}">
                <a16:creationId xmlns:a16="http://schemas.microsoft.com/office/drawing/2014/main" id="{9CDE2C11-72EE-324F-B066-78559FCDBB6B}"/>
              </a:ext>
            </a:extLst>
          </p:cNvPr>
          <p:cNvSpPr>
            <a:spLocks noGrp="1"/>
          </p:cNvSpPr>
          <p:nvPr>
            <p:ph idx="1"/>
          </p:nvPr>
        </p:nvSpPr>
        <p:spPr/>
        <p:txBody>
          <a:bodyPr/>
          <a:lstStyle/>
          <a:p>
            <a:pPr marL="0" indent="0">
              <a:buNone/>
            </a:pPr>
            <a:r>
              <a:rPr lang="en-FR" dirty="0">
                <a:solidFill>
                  <a:srgbClr val="002060"/>
                </a:solidFill>
              </a:rPr>
              <a:t>8A  Digressives</a:t>
            </a:r>
          </a:p>
          <a:p>
            <a:pPr marL="0" indent="0">
              <a:buNone/>
            </a:pPr>
            <a:r>
              <a:rPr lang="en-FR" dirty="0">
                <a:solidFill>
                  <a:srgbClr val="002060"/>
                </a:solidFill>
              </a:rPr>
              <a:t>       </a:t>
            </a:r>
            <a:r>
              <a:rPr lang="en-FR" i="1" dirty="0">
                <a:solidFill>
                  <a:srgbClr val="002060"/>
                </a:solidFill>
              </a:rPr>
              <a:t>by the way </a:t>
            </a:r>
            <a:r>
              <a:rPr lang="en-FR" dirty="0">
                <a:solidFill>
                  <a:srgbClr val="002060"/>
                </a:solidFill>
              </a:rPr>
              <a:t>in PDE</a:t>
            </a:r>
          </a:p>
          <a:p>
            <a:pPr marL="0" indent="0">
              <a:buNone/>
            </a:pPr>
            <a:r>
              <a:rPr lang="en-FR" dirty="0">
                <a:solidFill>
                  <a:srgbClr val="002060"/>
                </a:solidFill>
              </a:rPr>
              <a:t>       history of </a:t>
            </a:r>
            <a:r>
              <a:rPr lang="en-FR" i="1" dirty="0">
                <a:solidFill>
                  <a:srgbClr val="002060"/>
                </a:solidFill>
              </a:rPr>
              <a:t>by the way</a:t>
            </a:r>
          </a:p>
          <a:p>
            <a:pPr marL="0" indent="0">
              <a:buNone/>
            </a:pPr>
            <a:endParaRPr lang="en-FR" i="1" dirty="0">
              <a:solidFill>
                <a:srgbClr val="002060"/>
              </a:solidFill>
            </a:endParaRPr>
          </a:p>
          <a:p>
            <a:pPr marL="0" indent="0">
              <a:buNone/>
            </a:pPr>
            <a:r>
              <a:rPr lang="en-FR" dirty="0">
                <a:solidFill>
                  <a:srgbClr val="002060"/>
                </a:solidFill>
              </a:rPr>
              <a:t>8B  Development of </a:t>
            </a:r>
            <a:r>
              <a:rPr lang="en-FR" i="1" dirty="0">
                <a:solidFill>
                  <a:srgbClr val="002060"/>
                </a:solidFill>
              </a:rPr>
              <a:t>Oh, by the way </a:t>
            </a:r>
            <a:r>
              <a:rPr lang="en-FR" dirty="0">
                <a:solidFill>
                  <a:srgbClr val="002060"/>
                </a:solidFill>
              </a:rPr>
              <a:t>(OBTW)</a:t>
            </a:r>
          </a:p>
          <a:p>
            <a:pPr marL="0" indent="0">
              <a:buNone/>
            </a:pPr>
            <a:r>
              <a:rPr lang="en-FR" i="1" dirty="0">
                <a:solidFill>
                  <a:srgbClr val="002060"/>
                </a:solidFill>
              </a:rPr>
              <a:t>       </a:t>
            </a:r>
            <a:r>
              <a:rPr lang="en-FR" dirty="0">
                <a:solidFill>
                  <a:srgbClr val="002060"/>
                </a:solidFill>
              </a:rPr>
              <a:t>OBTW1 (polite hedge)</a:t>
            </a:r>
          </a:p>
          <a:p>
            <a:pPr marL="0" indent="0">
              <a:buNone/>
            </a:pPr>
            <a:r>
              <a:rPr lang="en-FR" dirty="0">
                <a:solidFill>
                  <a:srgbClr val="002060"/>
                </a:solidFill>
              </a:rPr>
              <a:t>       OBTW2 (ag</a:t>
            </a:r>
            <a:r>
              <a:rPr lang="en-GB" dirty="0">
                <a:solidFill>
                  <a:srgbClr val="002060"/>
                </a:solidFill>
              </a:rPr>
              <a:t>g</a:t>
            </a:r>
            <a:r>
              <a:rPr lang="en-FR" dirty="0">
                <a:solidFill>
                  <a:srgbClr val="002060"/>
                </a:solidFill>
              </a:rPr>
              <a:t>ressive, impolite)</a:t>
            </a:r>
          </a:p>
          <a:p>
            <a:pPr marL="0" indent="0">
              <a:buNone/>
            </a:pPr>
            <a:r>
              <a:rPr lang="en-FR" dirty="0">
                <a:solidFill>
                  <a:srgbClr val="002060"/>
                </a:solidFill>
              </a:rPr>
              <a:t>       Pejoration</a:t>
            </a:r>
          </a:p>
        </p:txBody>
      </p:sp>
      <p:sp>
        <p:nvSpPr>
          <p:cNvPr id="4" name="Footer Placeholder 3">
            <a:extLst>
              <a:ext uri="{FF2B5EF4-FFF2-40B4-BE49-F238E27FC236}">
                <a16:creationId xmlns:a16="http://schemas.microsoft.com/office/drawing/2014/main" id="{58F655BF-015B-8B4A-9256-468DC4070EE7}"/>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D80C98BA-6A55-994E-93E7-F56429A14FE2}"/>
              </a:ext>
            </a:extLst>
          </p:cNvPr>
          <p:cNvSpPr>
            <a:spLocks noGrp="1"/>
          </p:cNvSpPr>
          <p:nvPr>
            <p:ph type="sldNum" sz="quarter" idx="12"/>
          </p:nvPr>
        </p:nvSpPr>
        <p:spPr/>
        <p:txBody>
          <a:bodyPr/>
          <a:lstStyle/>
          <a:p>
            <a:fld id="{2F62E8FC-9E2B-9B4A-A527-3B291B1FD90F}" type="slidenum">
              <a:rPr lang="en-FR" smtClean="0"/>
              <a:t>2</a:t>
            </a:fld>
            <a:endParaRPr lang="en-FR"/>
          </a:p>
        </p:txBody>
      </p:sp>
    </p:spTree>
    <p:extLst>
      <p:ext uri="{BB962C8B-B14F-4D97-AF65-F5344CB8AC3E}">
        <p14:creationId xmlns:p14="http://schemas.microsoft.com/office/powerpoint/2010/main" val="4071235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DFB92-1969-3D42-937D-AE77D2261E30}"/>
              </a:ext>
            </a:extLst>
          </p:cNvPr>
          <p:cNvSpPr>
            <a:spLocks noGrp="1"/>
          </p:cNvSpPr>
          <p:nvPr>
            <p:ph type="title"/>
          </p:nvPr>
        </p:nvSpPr>
        <p:spPr>
          <a:xfrm>
            <a:off x="838200" y="365125"/>
            <a:ext cx="10515600" cy="791281"/>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DD710EC6-DB19-1046-9CEA-9EE61603423B}"/>
              </a:ext>
            </a:extLst>
          </p:cNvPr>
          <p:cNvSpPr>
            <a:spLocks noGrp="1"/>
          </p:cNvSpPr>
          <p:nvPr>
            <p:ph idx="1"/>
          </p:nvPr>
        </p:nvSpPr>
        <p:spPr>
          <a:xfrm>
            <a:off x="485423" y="1670756"/>
            <a:ext cx="10868377" cy="4261291"/>
          </a:xfrm>
        </p:spPr>
        <p:txBody>
          <a:bodyPr>
            <a:normAutofit fontScale="85000" lnSpcReduction="10000"/>
          </a:bodyPr>
          <a:lstStyle/>
          <a:p>
            <a:r>
              <a:rPr lang="en-FR" sz="3300" dirty="0">
                <a:solidFill>
                  <a:srgbClr val="002060"/>
                </a:solidFill>
              </a:rPr>
              <a:t>Use in non-restrictive relative clauses is significant because:</a:t>
            </a:r>
          </a:p>
          <a:p>
            <a:pPr marL="0" indent="0">
              <a:buNone/>
            </a:pPr>
            <a:r>
              <a:rPr lang="en-FR" sz="3300" dirty="0">
                <a:solidFill>
                  <a:srgbClr val="002060"/>
                </a:solidFill>
              </a:rPr>
              <a:t>   - </a:t>
            </a:r>
            <a:r>
              <a:rPr lang="en-FR" sz="3300" i="1" dirty="0">
                <a:solidFill>
                  <a:srgbClr val="002060"/>
                </a:solidFill>
              </a:rPr>
              <a:t>by the way </a:t>
            </a:r>
            <a:r>
              <a:rPr lang="en-FR" sz="3300" dirty="0">
                <a:solidFill>
                  <a:srgbClr val="002060"/>
                </a:solidFill>
              </a:rPr>
              <a:t>is topicalized within the clause and therefore frames it</a:t>
            </a:r>
          </a:p>
          <a:p>
            <a:pPr marL="0" indent="0">
              <a:buNone/>
            </a:pPr>
            <a:r>
              <a:rPr lang="en-FR" sz="3300" dirty="0">
                <a:solidFill>
                  <a:srgbClr val="002060"/>
                </a:solidFill>
              </a:rPr>
              <a:t>     and is close to the beginning of the clause (no *</a:t>
            </a:r>
            <a:r>
              <a:rPr lang="en-FR" sz="3300" i="1" dirty="0">
                <a:solidFill>
                  <a:srgbClr val="002060"/>
                </a:solidFill>
              </a:rPr>
              <a:t>in which is shown by the</a:t>
            </a:r>
          </a:p>
          <a:p>
            <a:pPr marL="0" indent="0">
              <a:buNone/>
            </a:pPr>
            <a:r>
              <a:rPr lang="en-FR" sz="3300" i="1" dirty="0">
                <a:solidFill>
                  <a:srgbClr val="002060"/>
                </a:solidFill>
              </a:rPr>
              <a:t>     way</a:t>
            </a:r>
            <a:r>
              <a:rPr lang="en-FR" sz="3300" dirty="0">
                <a:solidFill>
                  <a:srgbClr val="002060"/>
                </a:solidFill>
              </a:rPr>
              <a:t>, for example)</a:t>
            </a:r>
          </a:p>
          <a:p>
            <a:pPr marL="0" indent="0">
              <a:buNone/>
            </a:pPr>
            <a:r>
              <a:rPr lang="en-FR" sz="3300" dirty="0">
                <a:solidFill>
                  <a:srgbClr val="002060"/>
                </a:solidFill>
              </a:rPr>
              <a:t>   - a non-restrictive, appositive relative clause provides additional, non-</a:t>
            </a:r>
          </a:p>
          <a:p>
            <a:pPr marL="0" indent="0">
              <a:buNone/>
            </a:pPr>
            <a:r>
              <a:rPr lang="en-FR" sz="3300" dirty="0">
                <a:solidFill>
                  <a:srgbClr val="002060"/>
                </a:solidFill>
              </a:rPr>
              <a:t>     specifying  information (Biber et al. 1999:602). Compare constructed relative</a:t>
            </a:r>
          </a:p>
          <a:p>
            <a:pPr marL="0" indent="0">
              <a:buNone/>
            </a:pPr>
            <a:r>
              <a:rPr lang="en-FR" sz="3300" dirty="0">
                <a:solidFill>
                  <a:srgbClr val="002060"/>
                </a:solidFill>
              </a:rPr>
              <a:t>     clauses in (12): </a:t>
            </a:r>
          </a:p>
        </p:txBody>
      </p:sp>
      <p:sp>
        <p:nvSpPr>
          <p:cNvPr id="4" name="Footer Placeholder 3">
            <a:extLst>
              <a:ext uri="{FF2B5EF4-FFF2-40B4-BE49-F238E27FC236}">
                <a16:creationId xmlns:a16="http://schemas.microsoft.com/office/drawing/2014/main" id="{921920F2-A63A-974F-A00F-5468391F1690}"/>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D555D7AE-A769-3D48-8594-1D679D310B3F}"/>
              </a:ext>
            </a:extLst>
          </p:cNvPr>
          <p:cNvSpPr>
            <a:spLocks noGrp="1"/>
          </p:cNvSpPr>
          <p:nvPr>
            <p:ph type="sldNum" sz="quarter" idx="12"/>
          </p:nvPr>
        </p:nvSpPr>
        <p:spPr/>
        <p:txBody>
          <a:bodyPr/>
          <a:lstStyle/>
          <a:p>
            <a:fld id="{2F62E8FC-9E2B-9B4A-A527-3B291B1FD90F}" type="slidenum">
              <a:rPr lang="en-FR" smtClean="0"/>
              <a:t>20</a:t>
            </a:fld>
            <a:endParaRPr lang="en-FR"/>
          </a:p>
        </p:txBody>
      </p:sp>
    </p:spTree>
    <p:extLst>
      <p:ext uri="{BB962C8B-B14F-4D97-AF65-F5344CB8AC3E}">
        <p14:creationId xmlns:p14="http://schemas.microsoft.com/office/powerpoint/2010/main" val="32744067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8C3F-0F4B-CA43-B6D2-CF54A68099DB}"/>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61F89A07-4BB6-FF41-81E9-3137069600B1}"/>
              </a:ext>
            </a:extLst>
          </p:cNvPr>
          <p:cNvSpPr>
            <a:spLocks noGrp="1"/>
          </p:cNvSpPr>
          <p:nvPr>
            <p:ph idx="1"/>
          </p:nvPr>
        </p:nvSpPr>
        <p:spPr/>
        <p:txBody>
          <a:bodyPr>
            <a:normAutofit fontScale="92500" lnSpcReduction="20000"/>
          </a:bodyPr>
          <a:lstStyle/>
          <a:p>
            <a:pPr marL="0" indent="0">
              <a:buNone/>
            </a:pPr>
            <a:r>
              <a:rPr lang="en-FR" dirty="0">
                <a:solidFill>
                  <a:srgbClr val="00B050"/>
                </a:solidFill>
              </a:rPr>
              <a:t>(12) a.  the woman who lives across the street is a nurse </a:t>
            </a:r>
            <a:r>
              <a:rPr lang="en-FR" dirty="0">
                <a:solidFill>
                  <a:srgbClr val="002060"/>
                </a:solidFill>
              </a:rPr>
              <a:t>(restrictive relative;</a:t>
            </a:r>
          </a:p>
          <a:p>
            <a:pPr marL="0" indent="0">
              <a:buNone/>
            </a:pPr>
            <a:r>
              <a:rPr lang="en-FR" dirty="0">
                <a:solidFill>
                  <a:srgbClr val="002060"/>
                </a:solidFill>
              </a:rPr>
              <a:t>              identifies the woman; selects from a set of women, one of whom </a:t>
            </a:r>
          </a:p>
          <a:p>
            <a:pPr marL="0" indent="0">
              <a:buNone/>
            </a:pPr>
            <a:r>
              <a:rPr lang="en-FR" dirty="0">
                <a:solidFill>
                  <a:srgbClr val="002060"/>
                </a:solidFill>
              </a:rPr>
              <a:t>              lives across the street; can be used as new information, i.e. the</a:t>
            </a:r>
          </a:p>
          <a:p>
            <a:pPr marL="0" indent="0">
              <a:buNone/>
            </a:pPr>
            <a:r>
              <a:rPr lang="en-FR" dirty="0">
                <a:solidFill>
                  <a:srgbClr val="002060"/>
                </a:solidFill>
              </a:rPr>
              <a:t>              woman need not have  been  mentioned before; </a:t>
            </a:r>
            <a:r>
              <a:rPr lang="en-FR" i="1" dirty="0">
                <a:solidFill>
                  <a:srgbClr val="002060"/>
                </a:solidFill>
              </a:rPr>
              <a:t>who</a:t>
            </a:r>
            <a:r>
              <a:rPr lang="en-FR" dirty="0">
                <a:solidFill>
                  <a:srgbClr val="002060"/>
                </a:solidFill>
              </a:rPr>
              <a:t> can be</a:t>
            </a:r>
          </a:p>
          <a:p>
            <a:pPr marL="0" indent="0">
              <a:buNone/>
            </a:pPr>
            <a:r>
              <a:rPr lang="en-FR" dirty="0">
                <a:solidFill>
                  <a:srgbClr val="002060"/>
                </a:solidFill>
              </a:rPr>
              <a:t>	 substituted by</a:t>
            </a:r>
            <a:r>
              <a:rPr lang="en-FR" i="1" dirty="0">
                <a:solidFill>
                  <a:srgbClr val="002060"/>
                </a:solidFill>
              </a:rPr>
              <a:t> that</a:t>
            </a:r>
            <a:r>
              <a:rPr lang="en-FR" dirty="0">
                <a:solidFill>
                  <a:srgbClr val="002060"/>
                </a:solidFill>
              </a:rPr>
              <a:t>).</a:t>
            </a:r>
          </a:p>
          <a:p>
            <a:pPr marL="0" indent="0">
              <a:buNone/>
            </a:pPr>
            <a:r>
              <a:rPr lang="en-FR" dirty="0">
                <a:solidFill>
                  <a:srgbClr val="00B050"/>
                </a:solidFill>
              </a:rPr>
              <a:t>        b.  the woman, who lives across the street, is an accomplished</a:t>
            </a:r>
          </a:p>
          <a:p>
            <a:pPr marL="0" indent="0">
              <a:buNone/>
            </a:pPr>
            <a:r>
              <a:rPr lang="en-FR" dirty="0">
                <a:solidFill>
                  <a:srgbClr val="00B050"/>
                </a:solidFill>
              </a:rPr>
              <a:t>               tennis player </a:t>
            </a:r>
            <a:r>
              <a:rPr lang="en-FR" dirty="0">
                <a:solidFill>
                  <a:srgbClr val="002060"/>
                </a:solidFill>
              </a:rPr>
              <a:t>(non-restrictive/appositive relative; adds non-</a:t>
            </a:r>
          </a:p>
          <a:p>
            <a:pPr marL="0" indent="0">
              <a:buNone/>
            </a:pPr>
            <a:r>
              <a:rPr lang="en-FR" dirty="0">
                <a:solidFill>
                  <a:srgbClr val="002060"/>
                </a:solidFill>
              </a:rPr>
              <a:t>               essential information; the woman must have been mentioned</a:t>
            </a:r>
          </a:p>
          <a:p>
            <a:pPr marL="0" indent="0">
              <a:buNone/>
            </a:pPr>
            <a:r>
              <a:rPr lang="en-FR" dirty="0">
                <a:solidFill>
                  <a:srgbClr val="002060"/>
                </a:solidFill>
              </a:rPr>
              <a:t>               before; </a:t>
            </a:r>
            <a:r>
              <a:rPr lang="en-FR" i="1" dirty="0">
                <a:solidFill>
                  <a:srgbClr val="002060"/>
                </a:solidFill>
              </a:rPr>
              <a:t>who</a:t>
            </a:r>
            <a:r>
              <a:rPr lang="en-FR" dirty="0">
                <a:solidFill>
                  <a:srgbClr val="002060"/>
                </a:solidFill>
              </a:rPr>
              <a:t> cannot be substituted by </a:t>
            </a:r>
            <a:r>
              <a:rPr lang="en-FR" i="1" dirty="0">
                <a:solidFill>
                  <a:srgbClr val="002060"/>
                </a:solidFill>
              </a:rPr>
              <a:t>that </a:t>
            </a:r>
            <a:r>
              <a:rPr lang="en-FR" dirty="0">
                <a:solidFill>
                  <a:srgbClr val="002060"/>
                </a:solidFill>
              </a:rPr>
              <a:t>and mean the same</a:t>
            </a:r>
          </a:p>
          <a:p>
            <a:pPr marL="0" indent="0">
              <a:buNone/>
            </a:pPr>
            <a:r>
              <a:rPr lang="en-FR" dirty="0">
                <a:solidFill>
                  <a:srgbClr val="002060"/>
                </a:solidFill>
              </a:rPr>
              <a:t>               thing). </a:t>
            </a:r>
          </a:p>
          <a:p>
            <a:pPr marL="0" indent="0">
              <a:buNone/>
            </a:pPr>
            <a:endParaRPr lang="en-FR" dirty="0">
              <a:solidFill>
                <a:srgbClr val="002060"/>
              </a:solidFill>
            </a:endParaRPr>
          </a:p>
        </p:txBody>
      </p:sp>
      <p:sp>
        <p:nvSpPr>
          <p:cNvPr id="4" name="Footer Placeholder 3">
            <a:extLst>
              <a:ext uri="{FF2B5EF4-FFF2-40B4-BE49-F238E27FC236}">
                <a16:creationId xmlns:a16="http://schemas.microsoft.com/office/drawing/2014/main" id="{9D6ECAE3-DE9B-A848-BF39-6AE3B9B8DF57}"/>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3E7E08BB-503C-DD4B-924D-D04437E881CF}"/>
              </a:ext>
            </a:extLst>
          </p:cNvPr>
          <p:cNvSpPr>
            <a:spLocks noGrp="1"/>
          </p:cNvSpPr>
          <p:nvPr>
            <p:ph type="sldNum" sz="quarter" idx="12"/>
          </p:nvPr>
        </p:nvSpPr>
        <p:spPr/>
        <p:txBody>
          <a:bodyPr/>
          <a:lstStyle/>
          <a:p>
            <a:fld id="{2F62E8FC-9E2B-9B4A-A527-3B291B1FD90F}" type="slidenum">
              <a:rPr lang="en-FR" smtClean="0"/>
              <a:t>21</a:t>
            </a:fld>
            <a:endParaRPr lang="en-FR"/>
          </a:p>
        </p:txBody>
      </p:sp>
    </p:spTree>
    <p:extLst>
      <p:ext uri="{BB962C8B-B14F-4D97-AF65-F5344CB8AC3E}">
        <p14:creationId xmlns:p14="http://schemas.microsoft.com/office/powerpoint/2010/main" val="35784106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62550-5EE2-C042-A272-0E1396E48CCE}"/>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B4183654-EB43-7443-9266-ADB80EB3F610}"/>
              </a:ext>
            </a:extLst>
          </p:cNvPr>
          <p:cNvSpPr>
            <a:spLocks noGrp="1"/>
          </p:cNvSpPr>
          <p:nvPr>
            <p:ph idx="1"/>
          </p:nvPr>
        </p:nvSpPr>
        <p:spPr/>
        <p:txBody>
          <a:bodyPr/>
          <a:lstStyle/>
          <a:p>
            <a:pPr marL="0" indent="0">
              <a:buNone/>
            </a:pPr>
            <a:r>
              <a:rPr lang="en-FR" dirty="0">
                <a:solidFill>
                  <a:srgbClr val="002060"/>
                </a:solidFill>
              </a:rPr>
              <a:t>• Use of </a:t>
            </a:r>
            <a:r>
              <a:rPr lang="en-FR" i="1" dirty="0">
                <a:solidFill>
                  <a:srgbClr val="002060"/>
                </a:solidFill>
              </a:rPr>
              <a:t>by the way </a:t>
            </a:r>
            <a:r>
              <a:rPr lang="en-FR" dirty="0">
                <a:solidFill>
                  <a:srgbClr val="002060"/>
                </a:solidFill>
              </a:rPr>
              <a:t>in a non-restrctve relative underpins the</a:t>
            </a:r>
          </a:p>
          <a:p>
            <a:pPr marL="0" indent="0">
              <a:buNone/>
            </a:pPr>
            <a:r>
              <a:rPr lang="en-FR" dirty="0">
                <a:solidFill>
                  <a:srgbClr val="002060"/>
                </a:solidFill>
              </a:rPr>
              <a:t>   ‘in passing’, ‘not very important’ digressive use.</a:t>
            </a:r>
          </a:p>
          <a:p>
            <a:pPr marL="0" indent="0">
              <a:buNone/>
            </a:pPr>
            <a:endParaRPr lang="en-FR" dirty="0"/>
          </a:p>
        </p:txBody>
      </p:sp>
      <p:sp>
        <p:nvSpPr>
          <p:cNvPr id="4" name="Footer Placeholder 3">
            <a:extLst>
              <a:ext uri="{FF2B5EF4-FFF2-40B4-BE49-F238E27FC236}">
                <a16:creationId xmlns:a16="http://schemas.microsoft.com/office/drawing/2014/main" id="{B4B57392-6E93-0841-ACEC-7C77935A708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E9D01E9B-93D8-FB4A-9987-A98E8187F0F3}"/>
              </a:ext>
            </a:extLst>
          </p:cNvPr>
          <p:cNvSpPr>
            <a:spLocks noGrp="1"/>
          </p:cNvSpPr>
          <p:nvPr>
            <p:ph type="sldNum" sz="quarter" idx="12"/>
          </p:nvPr>
        </p:nvSpPr>
        <p:spPr/>
        <p:txBody>
          <a:bodyPr/>
          <a:lstStyle/>
          <a:p>
            <a:fld id="{2F62E8FC-9E2B-9B4A-A527-3B291B1FD90F}" type="slidenum">
              <a:rPr lang="en-FR" smtClean="0"/>
              <a:t>22</a:t>
            </a:fld>
            <a:endParaRPr lang="en-FR"/>
          </a:p>
        </p:txBody>
      </p:sp>
    </p:spTree>
    <p:extLst>
      <p:ext uri="{BB962C8B-B14F-4D97-AF65-F5344CB8AC3E}">
        <p14:creationId xmlns:p14="http://schemas.microsoft.com/office/powerpoint/2010/main" val="18074054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9FFC4-DC91-BC48-9D89-CA410BE26363}"/>
              </a:ext>
            </a:extLst>
          </p:cNvPr>
          <p:cNvSpPr>
            <a:spLocks noGrp="1"/>
          </p:cNvSpPr>
          <p:nvPr>
            <p:ph type="title"/>
          </p:nvPr>
        </p:nvSpPr>
        <p:spPr>
          <a:xfrm>
            <a:off x="838200" y="365125"/>
            <a:ext cx="10515600" cy="775053"/>
          </a:xfrm>
        </p:spPr>
        <p:txBody>
          <a:bodyPr/>
          <a:lstStyle/>
          <a:p>
            <a:pPr algn="ctr"/>
            <a:r>
              <a:rPr lang="en-FR" dirty="0">
                <a:solidFill>
                  <a:srgbClr val="7030A0"/>
                </a:solidFill>
                <a:latin typeface="Arial" panose="020B0604020202020204" pitchFamily="34" charset="0"/>
                <a:cs typeface="Arial" panose="020B0604020202020204" pitchFamily="34" charset="0"/>
              </a:rPr>
              <a:t>The development of DM </a:t>
            </a:r>
            <a:r>
              <a:rPr lang="en-FR" i="1" dirty="0">
                <a:solidFill>
                  <a:srgbClr val="7030A0"/>
                </a:solidFill>
                <a:latin typeface="Arial" panose="020B0604020202020204" pitchFamily="34" charset="0"/>
                <a:cs typeface="Arial" panose="020B0604020202020204" pitchFamily="34" charset="0"/>
              </a:rPr>
              <a:t>by the way</a:t>
            </a:r>
            <a:endParaRPr lang="en-FR" dirty="0"/>
          </a:p>
        </p:txBody>
      </p:sp>
      <p:sp>
        <p:nvSpPr>
          <p:cNvPr id="3" name="Content Placeholder 2">
            <a:extLst>
              <a:ext uri="{FF2B5EF4-FFF2-40B4-BE49-F238E27FC236}">
                <a16:creationId xmlns:a16="http://schemas.microsoft.com/office/drawing/2014/main" id="{3BC05278-01BD-DC43-82BC-A56E11350BB1}"/>
              </a:ext>
            </a:extLst>
          </p:cNvPr>
          <p:cNvSpPr>
            <a:spLocks noGrp="1"/>
          </p:cNvSpPr>
          <p:nvPr>
            <p:ph idx="1"/>
          </p:nvPr>
        </p:nvSpPr>
        <p:spPr>
          <a:xfrm>
            <a:off x="838200" y="1388533"/>
            <a:ext cx="10515600" cy="4788430"/>
          </a:xfrm>
        </p:spPr>
        <p:txBody>
          <a:bodyPr>
            <a:normAutofit/>
          </a:bodyPr>
          <a:lstStyle/>
          <a:p>
            <a:pPr marL="0" indent="0">
              <a:buNone/>
            </a:pPr>
            <a:r>
              <a:rPr lang="en-FR" dirty="0">
                <a:solidFill>
                  <a:srgbClr val="002060"/>
                </a:solidFill>
              </a:rPr>
              <a:t>• In sum, by the mid-1600s </a:t>
            </a:r>
            <a:r>
              <a:rPr lang="en-FR" i="1" dirty="0">
                <a:solidFill>
                  <a:srgbClr val="002060"/>
                </a:solidFill>
              </a:rPr>
              <a:t>by the way </a:t>
            </a:r>
            <a:r>
              <a:rPr lang="en-FR" dirty="0">
                <a:solidFill>
                  <a:srgbClr val="002060"/>
                </a:solidFill>
              </a:rPr>
              <a:t>was being used</a:t>
            </a:r>
          </a:p>
          <a:p>
            <a:pPr marL="0" indent="0">
              <a:buNone/>
            </a:pPr>
            <a:r>
              <a:rPr lang="en-FR" dirty="0">
                <a:solidFill>
                  <a:srgbClr val="002060"/>
                </a:solidFill>
              </a:rPr>
              <a:t>   in three main contexts that have to do with text creation: </a:t>
            </a:r>
          </a:p>
          <a:p>
            <a:pPr marL="0" indent="0">
              <a:buNone/>
            </a:pPr>
            <a:r>
              <a:rPr lang="en-FR" dirty="0">
                <a:solidFill>
                  <a:srgbClr val="002060"/>
                </a:solidFill>
              </a:rPr>
              <a:t>   -  talk </a:t>
            </a:r>
            <a:r>
              <a:rPr lang="en-FR" i="1" dirty="0">
                <a:solidFill>
                  <a:srgbClr val="002060"/>
                </a:solidFill>
              </a:rPr>
              <a:t>en route </a:t>
            </a:r>
            <a:r>
              <a:rPr lang="en-FR" dirty="0">
                <a:solidFill>
                  <a:srgbClr val="002060"/>
                </a:solidFill>
              </a:rPr>
              <a:t>(here </a:t>
            </a:r>
            <a:r>
              <a:rPr lang="en-FR" i="1" dirty="0">
                <a:solidFill>
                  <a:srgbClr val="002060"/>
                </a:solidFill>
              </a:rPr>
              <a:t>by the way </a:t>
            </a:r>
            <a:r>
              <a:rPr lang="en-FR" dirty="0">
                <a:solidFill>
                  <a:srgbClr val="002060"/>
                </a:solidFill>
              </a:rPr>
              <a:t>is used as a directional CircAdv),</a:t>
            </a:r>
          </a:p>
          <a:p>
            <a:pPr marL="0" indent="0">
              <a:buNone/>
            </a:pPr>
            <a:r>
              <a:rPr lang="en-FR" i="1" dirty="0">
                <a:solidFill>
                  <a:srgbClr val="002060"/>
                </a:solidFill>
              </a:rPr>
              <a:t>   </a:t>
            </a:r>
            <a:r>
              <a:rPr lang="en-FR" dirty="0">
                <a:solidFill>
                  <a:srgbClr val="002060"/>
                </a:solidFill>
              </a:rPr>
              <a:t>-  add in passing (here </a:t>
            </a:r>
            <a:r>
              <a:rPr lang="en-FR" i="1" dirty="0">
                <a:solidFill>
                  <a:srgbClr val="002060"/>
                </a:solidFill>
              </a:rPr>
              <a:t>by the way </a:t>
            </a:r>
            <a:r>
              <a:rPr lang="en-FR" dirty="0">
                <a:solidFill>
                  <a:srgbClr val="002060"/>
                </a:solidFill>
              </a:rPr>
              <a:t>is used as a lexical DSM linking</a:t>
            </a:r>
          </a:p>
          <a:p>
            <a:pPr marL="0" indent="0">
              <a:buNone/>
            </a:pPr>
            <a:r>
              <a:rPr lang="en-FR" dirty="0">
                <a:solidFill>
                  <a:srgbClr val="002060"/>
                </a:solidFill>
              </a:rPr>
              <a:t>      clauses).</a:t>
            </a:r>
          </a:p>
          <a:p>
            <a:pPr marL="0" indent="0">
              <a:buNone/>
            </a:pPr>
            <a:r>
              <a:rPr lang="en-FR" dirty="0">
                <a:solidFill>
                  <a:srgbClr val="002060"/>
                </a:solidFill>
              </a:rPr>
              <a:t>   -  non-restrictive relative clause (here </a:t>
            </a:r>
            <a:r>
              <a:rPr lang="en-FR" i="1" dirty="0">
                <a:solidFill>
                  <a:srgbClr val="002060"/>
                </a:solidFill>
              </a:rPr>
              <a:t>by the way </a:t>
            </a:r>
            <a:r>
              <a:rPr lang="en-FR" dirty="0">
                <a:solidFill>
                  <a:srgbClr val="002060"/>
                </a:solidFill>
              </a:rPr>
              <a:t>is used as a CircAdv </a:t>
            </a:r>
          </a:p>
          <a:p>
            <a:pPr marL="0" indent="0">
              <a:buNone/>
            </a:pPr>
            <a:r>
              <a:rPr lang="en-FR" dirty="0">
                <a:solidFill>
                  <a:srgbClr val="002060"/>
                </a:solidFill>
              </a:rPr>
              <a:t>      with the metaphorical meaning ‘in passing’).</a:t>
            </a:r>
          </a:p>
          <a:p>
            <a:pPr marL="0" indent="0">
              <a:buNone/>
            </a:pPr>
            <a:r>
              <a:rPr lang="en-FR" dirty="0">
                <a:solidFill>
                  <a:srgbClr val="002060"/>
                </a:solidFill>
              </a:rPr>
              <a:t>• This is what Petré (2019) calls an “assembly” of contexts.</a:t>
            </a:r>
          </a:p>
          <a:p>
            <a:pPr marL="0" indent="0">
              <a:buNone/>
            </a:pPr>
            <a:endParaRPr lang="en-FR" dirty="0"/>
          </a:p>
        </p:txBody>
      </p:sp>
      <p:sp>
        <p:nvSpPr>
          <p:cNvPr id="4" name="Footer Placeholder 3">
            <a:extLst>
              <a:ext uri="{FF2B5EF4-FFF2-40B4-BE49-F238E27FC236}">
                <a16:creationId xmlns:a16="http://schemas.microsoft.com/office/drawing/2014/main" id="{163DF9BC-95A7-9F46-A775-4F79C3B7ABC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8920410F-D4F9-AE4D-92FB-B3288099E592}"/>
              </a:ext>
            </a:extLst>
          </p:cNvPr>
          <p:cNvSpPr>
            <a:spLocks noGrp="1"/>
          </p:cNvSpPr>
          <p:nvPr>
            <p:ph type="sldNum" sz="quarter" idx="12"/>
          </p:nvPr>
        </p:nvSpPr>
        <p:spPr/>
        <p:txBody>
          <a:bodyPr/>
          <a:lstStyle/>
          <a:p>
            <a:fld id="{2F62E8FC-9E2B-9B4A-A527-3B291B1FD90F}" type="slidenum">
              <a:rPr lang="en-FR" smtClean="0"/>
              <a:t>23</a:t>
            </a:fld>
            <a:endParaRPr lang="en-FR"/>
          </a:p>
        </p:txBody>
      </p:sp>
    </p:spTree>
    <p:extLst>
      <p:ext uri="{BB962C8B-B14F-4D97-AF65-F5344CB8AC3E}">
        <p14:creationId xmlns:p14="http://schemas.microsoft.com/office/powerpoint/2010/main" val="33096517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37E20-4A36-0B4A-BDA1-CB6FCB8B01BB}"/>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99C6FE69-F28F-314A-BD44-CAEDE1336865}"/>
              </a:ext>
            </a:extLst>
          </p:cNvPr>
          <p:cNvSpPr>
            <a:spLocks noGrp="1"/>
          </p:cNvSpPr>
          <p:nvPr>
            <p:ph idx="1"/>
          </p:nvPr>
        </p:nvSpPr>
        <p:spPr/>
        <p:txBody>
          <a:bodyPr>
            <a:normAutofit/>
          </a:bodyPr>
          <a:lstStyle/>
          <a:p>
            <a:r>
              <a:rPr lang="en-FR" dirty="0">
                <a:solidFill>
                  <a:srgbClr val="002060"/>
                </a:solidFill>
              </a:rPr>
              <a:t>By the 1650s we find examples that strongly suggest that </a:t>
            </a:r>
            <a:r>
              <a:rPr lang="en-FR" i="1" dirty="0">
                <a:solidFill>
                  <a:srgbClr val="002060"/>
                </a:solidFill>
              </a:rPr>
              <a:t>by the way </a:t>
            </a:r>
            <a:r>
              <a:rPr lang="en-FR" dirty="0">
                <a:solidFill>
                  <a:srgbClr val="002060"/>
                </a:solidFill>
              </a:rPr>
              <a:t>was being used as a </a:t>
            </a:r>
            <a:r>
              <a:rPr lang="en-US" dirty="0">
                <a:solidFill>
                  <a:srgbClr val="002060"/>
                </a:solidFill>
              </a:rPr>
              <a:t>[[Connector] ↔ [DSM]]:</a:t>
            </a:r>
            <a:endParaRPr lang="en-FR" dirty="0">
              <a:solidFill>
                <a:srgbClr val="002060"/>
              </a:solidFill>
            </a:endParaRPr>
          </a:p>
          <a:p>
            <a:pPr marL="0" indent="0">
              <a:buNone/>
            </a:pPr>
            <a:r>
              <a:rPr lang="en-US" dirty="0">
                <a:solidFill>
                  <a:srgbClr val="00B050"/>
                </a:solidFill>
              </a:rPr>
              <a:t>(13)  which city is now dwindled to nothing: reader, </a:t>
            </a:r>
            <a:r>
              <a:rPr lang="en-US" b="1" dirty="0">
                <a:solidFill>
                  <a:srgbClr val="00B050"/>
                </a:solidFill>
              </a:rPr>
              <a:t>by the way</a:t>
            </a:r>
            <a:r>
              <a:rPr lang="en-US" dirty="0">
                <a:solidFill>
                  <a:srgbClr val="00B050"/>
                </a:solidFill>
              </a:rPr>
              <a:t>, I</a:t>
            </a:r>
          </a:p>
          <a:p>
            <a:pPr marL="0" indent="0">
              <a:buNone/>
            </a:pPr>
            <a:r>
              <a:rPr lang="en-US" dirty="0">
                <a:solidFill>
                  <a:srgbClr val="00B050"/>
                </a:solidFill>
              </a:rPr>
              <a:t>         observe that cities surnamed the great, come to little at last, </a:t>
            </a:r>
            <a:endParaRPr lang="en-FR" dirty="0">
              <a:solidFill>
                <a:srgbClr val="00B050"/>
              </a:solidFill>
            </a:endParaRPr>
          </a:p>
          <a:p>
            <a:pPr marL="0" indent="0">
              <a:buNone/>
            </a:pPr>
            <a:r>
              <a:rPr lang="en-US" sz="2400" dirty="0">
                <a:solidFill>
                  <a:srgbClr val="00B050"/>
                </a:solidFill>
              </a:rPr>
              <a:t>           (1662 Thomas, </a:t>
            </a:r>
            <a:r>
              <a:rPr lang="en-US" sz="2400" i="1" dirty="0">
                <a:solidFill>
                  <a:srgbClr val="00B050"/>
                </a:solidFill>
              </a:rPr>
              <a:t>The history of the worthies of England</a:t>
            </a:r>
            <a:r>
              <a:rPr lang="en-US" sz="2400" dirty="0">
                <a:solidFill>
                  <a:srgbClr val="00B050"/>
                </a:solidFill>
              </a:rPr>
              <a:t> [EEBO];</a:t>
            </a:r>
          </a:p>
          <a:p>
            <a:pPr marL="0" indent="0">
              <a:buNone/>
            </a:pPr>
            <a:r>
              <a:rPr lang="en-US" sz="2400" dirty="0">
                <a:solidFill>
                  <a:srgbClr val="00B050"/>
                </a:solidFill>
              </a:rPr>
              <a:t>          Traugott 2021:Ex. (10))</a:t>
            </a:r>
          </a:p>
          <a:p>
            <a:pPr marL="0" indent="0">
              <a:buNone/>
            </a:pPr>
            <a:r>
              <a:rPr lang="en-FR" dirty="0">
                <a:solidFill>
                  <a:srgbClr val="002060"/>
                </a:solidFill>
              </a:rPr>
              <a:t>•  The city mentioned is </a:t>
            </a:r>
            <a:r>
              <a:rPr lang="en-GB" i="1" dirty="0" err="1">
                <a:solidFill>
                  <a:srgbClr val="002060"/>
                </a:solidFill>
              </a:rPr>
              <a:t>Llan-baderne</a:t>
            </a:r>
            <a:r>
              <a:rPr lang="en-GB" i="1" dirty="0">
                <a:solidFill>
                  <a:srgbClr val="002060"/>
                </a:solidFill>
              </a:rPr>
              <a:t> the Great </a:t>
            </a:r>
            <a:r>
              <a:rPr lang="en-GB" dirty="0">
                <a:solidFill>
                  <a:srgbClr val="002060"/>
                </a:solidFill>
              </a:rPr>
              <a:t>in Wales. It was once a</a:t>
            </a:r>
          </a:p>
          <a:p>
            <a:pPr marL="0" indent="0">
              <a:buNone/>
            </a:pPr>
            <a:r>
              <a:rPr lang="en-GB" dirty="0">
                <a:solidFill>
                  <a:srgbClr val="002060"/>
                </a:solidFill>
              </a:rPr>
              <a:t>     papal see (‘administrative </a:t>
            </a:r>
            <a:r>
              <a:rPr lang="en-GB" dirty="0" err="1">
                <a:solidFill>
                  <a:srgbClr val="002060"/>
                </a:solidFill>
              </a:rPr>
              <a:t>center</a:t>
            </a:r>
            <a:r>
              <a:rPr lang="en-GB" dirty="0">
                <a:solidFill>
                  <a:srgbClr val="002060"/>
                </a:solidFill>
              </a:rPr>
              <a:t>’).</a:t>
            </a:r>
            <a:endParaRPr lang="en-FR" dirty="0">
              <a:solidFill>
                <a:srgbClr val="002060"/>
              </a:solidFill>
            </a:endParaRPr>
          </a:p>
          <a:p>
            <a:pPr marL="0" indent="0">
              <a:buNone/>
            </a:pPr>
            <a:endParaRPr lang="en-FR" dirty="0"/>
          </a:p>
          <a:p>
            <a:endParaRPr lang="en-FR" dirty="0"/>
          </a:p>
        </p:txBody>
      </p:sp>
      <p:sp>
        <p:nvSpPr>
          <p:cNvPr id="4" name="Footer Placeholder 3">
            <a:extLst>
              <a:ext uri="{FF2B5EF4-FFF2-40B4-BE49-F238E27FC236}">
                <a16:creationId xmlns:a16="http://schemas.microsoft.com/office/drawing/2014/main" id="{6E1C6E9D-1091-0B44-A068-DB43AC48D1F9}"/>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E110BAF5-98EC-6B40-A882-EFEEBEDA8FF5}"/>
              </a:ext>
            </a:extLst>
          </p:cNvPr>
          <p:cNvSpPr>
            <a:spLocks noGrp="1"/>
          </p:cNvSpPr>
          <p:nvPr>
            <p:ph type="sldNum" sz="quarter" idx="12"/>
          </p:nvPr>
        </p:nvSpPr>
        <p:spPr/>
        <p:txBody>
          <a:bodyPr/>
          <a:lstStyle/>
          <a:p>
            <a:fld id="{2F62E8FC-9E2B-9B4A-A527-3B291B1FD90F}" type="slidenum">
              <a:rPr lang="en-FR" smtClean="0"/>
              <a:t>24</a:t>
            </a:fld>
            <a:endParaRPr lang="en-FR"/>
          </a:p>
        </p:txBody>
      </p:sp>
    </p:spTree>
    <p:extLst>
      <p:ext uri="{BB962C8B-B14F-4D97-AF65-F5344CB8AC3E}">
        <p14:creationId xmlns:p14="http://schemas.microsoft.com/office/powerpoint/2010/main" val="16789681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08EAA-04DA-244F-B746-704B0781928F}"/>
              </a:ext>
            </a:extLst>
          </p:cNvPr>
          <p:cNvSpPr>
            <a:spLocks noGrp="1"/>
          </p:cNvSpPr>
          <p:nvPr>
            <p:ph type="title"/>
          </p:nvPr>
        </p:nvSpPr>
        <p:spPr>
          <a:xfrm>
            <a:off x="838200" y="365125"/>
            <a:ext cx="10515600" cy="707319"/>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D613D516-7542-F441-96DF-D55B7D09A09D}"/>
              </a:ext>
            </a:extLst>
          </p:cNvPr>
          <p:cNvSpPr>
            <a:spLocks noGrp="1"/>
          </p:cNvSpPr>
          <p:nvPr>
            <p:ph idx="1"/>
          </p:nvPr>
        </p:nvSpPr>
        <p:spPr>
          <a:xfrm>
            <a:off x="838200" y="1271588"/>
            <a:ext cx="10515600" cy="4905375"/>
          </a:xfrm>
        </p:spPr>
        <p:txBody>
          <a:bodyPr>
            <a:normAutofit lnSpcReduction="10000"/>
          </a:bodyPr>
          <a:lstStyle/>
          <a:p>
            <a:pPr marL="0" indent="0">
              <a:buNone/>
            </a:pPr>
            <a:r>
              <a:rPr lang="en-US" dirty="0">
                <a:solidFill>
                  <a:srgbClr val="002060"/>
                </a:solidFill>
              </a:rPr>
              <a:t>• In (13) </a:t>
            </a:r>
            <a:endParaRPr lang="en-FR" dirty="0">
              <a:solidFill>
                <a:srgbClr val="002060"/>
              </a:solidFill>
            </a:endParaRPr>
          </a:p>
          <a:p>
            <a:pPr marL="0" indent="0">
              <a:buNone/>
            </a:pPr>
            <a:r>
              <a:rPr lang="en-US" dirty="0">
                <a:solidFill>
                  <a:srgbClr val="002060"/>
                </a:solidFill>
              </a:rPr>
              <a:t>         </a:t>
            </a:r>
            <a:r>
              <a:rPr lang="en-US" dirty="0" err="1">
                <a:solidFill>
                  <a:srgbClr val="002060"/>
                </a:solidFill>
              </a:rPr>
              <a:t>i</a:t>
            </a:r>
            <a:r>
              <a:rPr lang="en-US" dirty="0">
                <a:solidFill>
                  <a:srgbClr val="002060"/>
                </a:solidFill>
              </a:rPr>
              <a:t>)  there is no mention of a path, either literal or textual,</a:t>
            </a:r>
            <a:endParaRPr lang="en-FR" dirty="0">
              <a:solidFill>
                <a:srgbClr val="002060"/>
              </a:solidFill>
            </a:endParaRPr>
          </a:p>
          <a:p>
            <a:pPr marL="0" indent="0">
              <a:buNone/>
            </a:pPr>
            <a:r>
              <a:rPr lang="en-US" dirty="0">
                <a:solidFill>
                  <a:srgbClr val="002060"/>
                </a:solidFill>
              </a:rPr>
              <a:t>        ii)  </a:t>
            </a:r>
            <a:r>
              <a:rPr lang="en-US" i="1" dirty="0">
                <a:solidFill>
                  <a:srgbClr val="002060"/>
                </a:solidFill>
              </a:rPr>
              <a:t>by the way </a:t>
            </a:r>
            <a:r>
              <a:rPr lang="en-US" dirty="0">
                <a:solidFill>
                  <a:srgbClr val="002060"/>
                </a:solidFill>
              </a:rPr>
              <a:t>is used at the beginning of the clause, </a:t>
            </a:r>
          </a:p>
          <a:p>
            <a:pPr marL="0" indent="0">
              <a:buNone/>
            </a:pPr>
            <a:r>
              <a:rPr lang="en-US" dirty="0">
                <a:solidFill>
                  <a:srgbClr val="002060"/>
                </a:solidFill>
              </a:rPr>
              <a:t>       iii)  there is some subjectivity: SP/W indexes the upcoming</a:t>
            </a:r>
          </a:p>
          <a:p>
            <a:pPr marL="0" indent="0">
              <a:buNone/>
            </a:pPr>
            <a:r>
              <a:rPr lang="en-US" dirty="0">
                <a:solidFill>
                  <a:srgbClr val="002060"/>
                </a:solidFill>
              </a:rPr>
              <a:t>             discourse as: </a:t>
            </a:r>
            <a:endParaRPr lang="en-FR" dirty="0">
              <a:solidFill>
                <a:srgbClr val="002060"/>
              </a:solidFill>
            </a:endParaRPr>
          </a:p>
          <a:p>
            <a:pPr marL="0" indent="0">
              <a:buNone/>
            </a:pPr>
            <a:r>
              <a:rPr lang="en-US" dirty="0">
                <a:solidFill>
                  <a:srgbClr val="002060"/>
                </a:solidFill>
              </a:rPr>
              <a:t>             -  a new discourse-topic (i.e. a topic shift)</a:t>
            </a:r>
            <a:endParaRPr lang="en-FR" dirty="0">
              <a:solidFill>
                <a:srgbClr val="002060"/>
              </a:solidFill>
            </a:endParaRPr>
          </a:p>
          <a:p>
            <a:pPr marL="0" indent="0">
              <a:buNone/>
            </a:pPr>
            <a:r>
              <a:rPr lang="en-US" dirty="0">
                <a:solidFill>
                  <a:srgbClr val="002060"/>
                </a:solidFill>
              </a:rPr>
              <a:t>             -  only partially relevant (BUT in fact, the message ‘come to little</a:t>
            </a:r>
          </a:p>
          <a:p>
            <a:pPr marL="0" indent="0">
              <a:buNone/>
            </a:pPr>
            <a:r>
              <a:rPr lang="en-US" dirty="0">
                <a:solidFill>
                  <a:srgbClr val="002060"/>
                </a:solidFill>
              </a:rPr>
              <a:t>                at last is the main point!).</a:t>
            </a:r>
          </a:p>
          <a:p>
            <a:pPr marL="0" indent="0">
              <a:buNone/>
            </a:pPr>
            <a:r>
              <a:rPr lang="en-US" dirty="0">
                <a:solidFill>
                  <a:srgbClr val="002060"/>
                </a:solidFill>
              </a:rPr>
              <a:t>•  Note that it is still used in the context of linguistic action (</a:t>
            </a:r>
            <a:r>
              <a:rPr lang="en-US" i="1" dirty="0">
                <a:solidFill>
                  <a:srgbClr val="002060"/>
                </a:solidFill>
              </a:rPr>
              <a:t>I observe </a:t>
            </a:r>
          </a:p>
          <a:p>
            <a:pPr marL="0" indent="0">
              <a:buNone/>
            </a:pPr>
            <a:r>
              <a:rPr lang="en-US" dirty="0">
                <a:solidFill>
                  <a:srgbClr val="002060"/>
                </a:solidFill>
              </a:rPr>
              <a:t>    ‘I point out’).</a:t>
            </a:r>
            <a:endParaRPr lang="en-FR" dirty="0">
              <a:solidFill>
                <a:srgbClr val="002060"/>
              </a:solidFill>
            </a:endParaRPr>
          </a:p>
          <a:p>
            <a:endParaRPr lang="en-FR" dirty="0"/>
          </a:p>
        </p:txBody>
      </p:sp>
      <p:sp>
        <p:nvSpPr>
          <p:cNvPr id="4" name="Footer Placeholder 3">
            <a:extLst>
              <a:ext uri="{FF2B5EF4-FFF2-40B4-BE49-F238E27FC236}">
                <a16:creationId xmlns:a16="http://schemas.microsoft.com/office/drawing/2014/main" id="{D252D409-1794-804F-A67A-D35C2020CF5C}"/>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5CC9F0FD-8849-3648-9105-225BADEF39DA}"/>
              </a:ext>
            </a:extLst>
          </p:cNvPr>
          <p:cNvSpPr>
            <a:spLocks noGrp="1"/>
          </p:cNvSpPr>
          <p:nvPr>
            <p:ph type="sldNum" sz="quarter" idx="12"/>
          </p:nvPr>
        </p:nvSpPr>
        <p:spPr/>
        <p:txBody>
          <a:bodyPr/>
          <a:lstStyle/>
          <a:p>
            <a:fld id="{2F62E8FC-9E2B-9B4A-A527-3B291B1FD90F}" type="slidenum">
              <a:rPr lang="en-FR" smtClean="0"/>
              <a:t>25</a:t>
            </a:fld>
            <a:endParaRPr lang="en-FR"/>
          </a:p>
        </p:txBody>
      </p:sp>
    </p:spTree>
    <p:extLst>
      <p:ext uri="{BB962C8B-B14F-4D97-AF65-F5344CB8AC3E}">
        <p14:creationId xmlns:p14="http://schemas.microsoft.com/office/powerpoint/2010/main" val="25425459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8D19-5776-2841-B31F-9CC1FE57A1B8}"/>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4329FD45-6207-6647-BF8B-1490C4E0D3A4}"/>
              </a:ext>
            </a:extLst>
          </p:cNvPr>
          <p:cNvSpPr>
            <a:spLocks noGrp="1"/>
          </p:cNvSpPr>
          <p:nvPr>
            <p:ph idx="1"/>
          </p:nvPr>
        </p:nvSpPr>
        <p:spPr/>
        <p:txBody>
          <a:bodyPr/>
          <a:lstStyle/>
          <a:p>
            <a:r>
              <a:rPr lang="en-FR" dirty="0">
                <a:solidFill>
                  <a:srgbClr val="002060"/>
                </a:solidFill>
              </a:rPr>
              <a:t>I suggest that this ‘as if unimportant’ aspect of use of </a:t>
            </a:r>
            <a:r>
              <a:rPr lang="en-FR" i="1" dirty="0">
                <a:solidFill>
                  <a:srgbClr val="002060"/>
                </a:solidFill>
              </a:rPr>
              <a:t>by the way </a:t>
            </a:r>
            <a:r>
              <a:rPr lang="en-FR" dirty="0">
                <a:solidFill>
                  <a:srgbClr val="002060"/>
                </a:solidFill>
              </a:rPr>
              <a:t>licensed its use as a hedge.</a:t>
            </a:r>
          </a:p>
          <a:p>
            <a:r>
              <a:rPr lang="en-FR" dirty="0">
                <a:solidFill>
                  <a:srgbClr val="002060"/>
                </a:solidFill>
              </a:rPr>
              <a:t>A hedge in the sense of an attentuation marker is intersubjective: SP/W explicitly pays attention to AD/R’s face needs, i.e. marks that attention and softens the face-threat.</a:t>
            </a:r>
          </a:p>
          <a:p>
            <a:r>
              <a:rPr lang="en-FR" dirty="0">
                <a:solidFill>
                  <a:srgbClr val="002060"/>
                </a:solidFill>
              </a:rPr>
              <a:t>When used as a hedge, </a:t>
            </a:r>
            <a:r>
              <a:rPr lang="en-FR" i="1" dirty="0">
                <a:solidFill>
                  <a:srgbClr val="002060"/>
                </a:solidFill>
              </a:rPr>
              <a:t>by the way </a:t>
            </a:r>
            <a:r>
              <a:rPr lang="en-FR" dirty="0">
                <a:solidFill>
                  <a:srgbClr val="002060"/>
                </a:solidFill>
              </a:rPr>
              <a:t>came to be used in a multifunctional way. It became a DM.</a:t>
            </a:r>
          </a:p>
          <a:p>
            <a:endParaRPr lang="en-FR" dirty="0">
              <a:solidFill>
                <a:srgbClr val="002060"/>
              </a:solidFill>
            </a:endParaRPr>
          </a:p>
          <a:p>
            <a:endParaRPr lang="en-FR" dirty="0"/>
          </a:p>
        </p:txBody>
      </p:sp>
      <p:sp>
        <p:nvSpPr>
          <p:cNvPr id="4" name="Footer Placeholder 3">
            <a:extLst>
              <a:ext uri="{FF2B5EF4-FFF2-40B4-BE49-F238E27FC236}">
                <a16:creationId xmlns:a16="http://schemas.microsoft.com/office/drawing/2014/main" id="{C420CD98-5670-EB49-8C83-5E45AC02FBD7}"/>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448C55B4-B154-5B4B-A0ED-0D714A734E6B}"/>
              </a:ext>
            </a:extLst>
          </p:cNvPr>
          <p:cNvSpPr>
            <a:spLocks noGrp="1"/>
          </p:cNvSpPr>
          <p:nvPr>
            <p:ph type="sldNum" sz="quarter" idx="12"/>
          </p:nvPr>
        </p:nvSpPr>
        <p:spPr/>
        <p:txBody>
          <a:bodyPr/>
          <a:lstStyle/>
          <a:p>
            <a:fld id="{2F62E8FC-9E2B-9B4A-A527-3B291B1FD90F}" type="slidenum">
              <a:rPr lang="en-FR" smtClean="0"/>
              <a:t>26</a:t>
            </a:fld>
            <a:endParaRPr lang="en-FR"/>
          </a:p>
        </p:txBody>
      </p:sp>
    </p:spTree>
    <p:extLst>
      <p:ext uri="{BB962C8B-B14F-4D97-AF65-F5344CB8AC3E}">
        <p14:creationId xmlns:p14="http://schemas.microsoft.com/office/powerpoint/2010/main" val="27504751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860A-ACC2-654A-B2A6-013499214B4E}"/>
              </a:ext>
            </a:extLst>
          </p:cNvPr>
          <p:cNvSpPr>
            <a:spLocks noGrp="1"/>
          </p:cNvSpPr>
          <p:nvPr>
            <p:ph type="title"/>
          </p:nvPr>
        </p:nvSpPr>
        <p:spPr>
          <a:xfrm>
            <a:off x="838200" y="365126"/>
            <a:ext cx="10515600" cy="806450"/>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DM </a:t>
            </a:r>
            <a:r>
              <a:rPr lang="en-FR" sz="4000" i="1" dirty="0">
                <a:solidFill>
                  <a:srgbClr val="7030A0"/>
                </a:solidFill>
                <a:latin typeface="Arial" panose="020B0604020202020204" pitchFamily="34" charset="0"/>
                <a:cs typeface="Arial" panose="020B0604020202020204" pitchFamily="34" charset="0"/>
              </a:rPr>
              <a:t>by the way</a:t>
            </a:r>
            <a:endParaRPr lang="en-FR" sz="4000" dirty="0"/>
          </a:p>
        </p:txBody>
      </p:sp>
      <p:sp>
        <p:nvSpPr>
          <p:cNvPr id="3" name="Content Placeholder 2">
            <a:extLst>
              <a:ext uri="{FF2B5EF4-FFF2-40B4-BE49-F238E27FC236}">
                <a16:creationId xmlns:a16="http://schemas.microsoft.com/office/drawing/2014/main" id="{9EC6438B-C073-AB40-9E10-800670EB422E}"/>
              </a:ext>
            </a:extLst>
          </p:cNvPr>
          <p:cNvSpPr>
            <a:spLocks noGrp="1"/>
          </p:cNvSpPr>
          <p:nvPr>
            <p:ph idx="1"/>
          </p:nvPr>
        </p:nvSpPr>
        <p:spPr>
          <a:xfrm>
            <a:off x="838200" y="1485900"/>
            <a:ext cx="10515600" cy="4691063"/>
          </a:xfrm>
        </p:spPr>
        <p:txBody>
          <a:bodyPr>
            <a:normAutofit fontScale="92500"/>
          </a:bodyPr>
          <a:lstStyle/>
          <a:p>
            <a:r>
              <a:rPr lang="en-FR" dirty="0">
                <a:solidFill>
                  <a:srgbClr val="002060"/>
                </a:solidFill>
              </a:rPr>
              <a:t>CLMET 3_0_3 (1850-1920) attests to frequent use of hedges to increasingly face-threatening material in drama toward the end of the 19thC:</a:t>
            </a:r>
          </a:p>
          <a:p>
            <a:pPr marL="0" indent="0">
              <a:buNone/>
            </a:pPr>
            <a:r>
              <a:rPr lang="en-US" dirty="0">
                <a:solidFill>
                  <a:srgbClr val="00B050"/>
                </a:solidFill>
              </a:rPr>
              <a:t>(14)  RICHARD: So I hear you are married, Pastor, and that your wife has a</a:t>
            </a:r>
          </a:p>
          <a:p>
            <a:pPr marL="0" indent="0">
              <a:buNone/>
            </a:pPr>
            <a:r>
              <a:rPr lang="en-US" dirty="0">
                <a:solidFill>
                  <a:srgbClr val="00B050"/>
                </a:solidFill>
              </a:rPr>
              <a:t>         most ungodly allowance of good looks. … [discussion of the propriety of</a:t>
            </a:r>
          </a:p>
          <a:p>
            <a:pPr marL="0" indent="0">
              <a:buNone/>
            </a:pPr>
            <a:r>
              <a:rPr lang="en-US" dirty="0">
                <a:solidFill>
                  <a:srgbClr val="00B050"/>
                </a:solidFill>
              </a:rPr>
              <a:t>         saying this in front of her]… All the same, Pastor, I respect you more</a:t>
            </a:r>
          </a:p>
          <a:p>
            <a:pPr marL="0" indent="0">
              <a:buNone/>
            </a:pPr>
            <a:r>
              <a:rPr lang="en-US" dirty="0">
                <a:solidFill>
                  <a:srgbClr val="00B050"/>
                </a:solidFill>
              </a:rPr>
              <a:t>         than I did before. </a:t>
            </a:r>
            <a:r>
              <a:rPr lang="en-US" b="1" dirty="0">
                <a:solidFill>
                  <a:srgbClr val="00B050"/>
                </a:solidFill>
              </a:rPr>
              <a:t>By the way</a:t>
            </a:r>
            <a:r>
              <a:rPr lang="en-US" dirty="0">
                <a:solidFill>
                  <a:srgbClr val="00B050"/>
                </a:solidFill>
              </a:rPr>
              <a:t>, did I hear, or did I not, that our late</a:t>
            </a:r>
          </a:p>
          <a:p>
            <a:pPr marL="0" indent="0">
              <a:buNone/>
            </a:pPr>
            <a:r>
              <a:rPr lang="en-US" dirty="0">
                <a:solidFill>
                  <a:srgbClr val="00B050"/>
                </a:solidFill>
              </a:rPr>
              <a:t>         lamented Uncle Peter, though unmarried, was a father?</a:t>
            </a:r>
            <a:r>
              <a:rPr lang="en-FR" dirty="0">
                <a:solidFill>
                  <a:srgbClr val="00B050"/>
                </a:solidFill>
              </a:rPr>
              <a:t> </a:t>
            </a:r>
          </a:p>
          <a:p>
            <a:pPr marL="0" indent="0">
              <a:buNone/>
            </a:pPr>
            <a:r>
              <a:rPr lang="en-FR" dirty="0">
                <a:solidFill>
                  <a:srgbClr val="00B050"/>
                </a:solidFill>
              </a:rPr>
              <a:t>         </a:t>
            </a:r>
            <a:r>
              <a:rPr lang="en-US" dirty="0">
                <a:solidFill>
                  <a:srgbClr val="00B050"/>
                </a:solidFill>
              </a:rPr>
              <a:t>(1897 Shaw, </a:t>
            </a:r>
            <a:r>
              <a:rPr lang="en-US" i="1" dirty="0">
                <a:solidFill>
                  <a:srgbClr val="00B050"/>
                </a:solidFill>
              </a:rPr>
              <a:t>The devil’s disciple</a:t>
            </a:r>
            <a:r>
              <a:rPr lang="en-US" dirty="0">
                <a:solidFill>
                  <a:srgbClr val="00B050"/>
                </a:solidFill>
              </a:rPr>
              <a:t> [CLMET_3_1_3_269; Traugott 2020:</a:t>
            </a:r>
          </a:p>
          <a:p>
            <a:pPr marL="0" indent="0">
              <a:buNone/>
            </a:pPr>
            <a:r>
              <a:rPr lang="en-US" dirty="0">
                <a:solidFill>
                  <a:srgbClr val="00B050"/>
                </a:solidFill>
              </a:rPr>
              <a:t>         127])</a:t>
            </a:r>
            <a:endParaRPr lang="en-FR" dirty="0">
              <a:solidFill>
                <a:srgbClr val="00B050"/>
              </a:solidFill>
            </a:endParaRPr>
          </a:p>
          <a:p>
            <a:pPr marL="0" indent="0">
              <a:buNone/>
            </a:pPr>
            <a:endParaRPr lang="en-FR" dirty="0"/>
          </a:p>
          <a:p>
            <a:pPr marL="0" indent="0">
              <a:buNone/>
            </a:pPr>
            <a:endParaRPr lang="en-FR" dirty="0"/>
          </a:p>
        </p:txBody>
      </p:sp>
      <p:sp>
        <p:nvSpPr>
          <p:cNvPr id="4" name="Footer Placeholder 3">
            <a:extLst>
              <a:ext uri="{FF2B5EF4-FFF2-40B4-BE49-F238E27FC236}">
                <a16:creationId xmlns:a16="http://schemas.microsoft.com/office/drawing/2014/main" id="{E4536E29-2C43-3242-B6CF-AE498721DEB8}"/>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2847FD7B-84C2-924C-A13D-4B9F9812888D}"/>
              </a:ext>
            </a:extLst>
          </p:cNvPr>
          <p:cNvSpPr>
            <a:spLocks noGrp="1"/>
          </p:cNvSpPr>
          <p:nvPr>
            <p:ph type="sldNum" sz="quarter" idx="12"/>
          </p:nvPr>
        </p:nvSpPr>
        <p:spPr/>
        <p:txBody>
          <a:bodyPr/>
          <a:lstStyle/>
          <a:p>
            <a:fld id="{2F62E8FC-9E2B-9B4A-A527-3B291B1FD90F}" type="slidenum">
              <a:rPr lang="en-FR" smtClean="0"/>
              <a:t>27</a:t>
            </a:fld>
            <a:endParaRPr lang="en-FR"/>
          </a:p>
        </p:txBody>
      </p:sp>
    </p:spTree>
    <p:extLst>
      <p:ext uri="{BB962C8B-B14F-4D97-AF65-F5344CB8AC3E}">
        <p14:creationId xmlns:p14="http://schemas.microsoft.com/office/powerpoint/2010/main" val="6384599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9F725-856C-BD4E-9188-2622D3125A8C}"/>
              </a:ext>
            </a:extLst>
          </p:cNvPr>
          <p:cNvSpPr>
            <a:spLocks noGrp="1"/>
          </p:cNvSpPr>
          <p:nvPr>
            <p:ph type="title"/>
          </p:nvPr>
        </p:nvSpPr>
        <p:spPr>
          <a:xfrm>
            <a:off x="838200" y="136525"/>
            <a:ext cx="10515600" cy="641350"/>
          </a:xfrm>
        </p:spPr>
        <p:txBody>
          <a:bodyPr>
            <a:normAutofit/>
          </a:bodyPr>
          <a:lstStyle/>
          <a:p>
            <a:pPr algn="ctr"/>
            <a:r>
              <a:rPr lang="en-GB" sz="4000" dirty="0">
                <a:solidFill>
                  <a:srgbClr val="7030A0"/>
                </a:solidFill>
                <a:latin typeface="Arial" panose="020B0604020202020204" pitchFamily="34" charset="0"/>
                <a:cs typeface="Arial" panose="020B0604020202020204" pitchFamily="34" charset="0"/>
              </a:rPr>
              <a:t>S</a:t>
            </a:r>
            <a:r>
              <a:rPr lang="en-FR" sz="4000" dirty="0">
                <a:solidFill>
                  <a:srgbClr val="7030A0"/>
                </a:solidFill>
                <a:latin typeface="Arial" panose="020B0604020202020204" pitchFamily="34" charset="0"/>
                <a:cs typeface="Arial" panose="020B0604020202020204" pitchFamily="34" charset="0"/>
              </a:rPr>
              <a:t>ummary so far</a:t>
            </a:r>
          </a:p>
        </p:txBody>
      </p:sp>
      <p:sp>
        <p:nvSpPr>
          <p:cNvPr id="3" name="Content Placeholder 2">
            <a:extLst>
              <a:ext uri="{FF2B5EF4-FFF2-40B4-BE49-F238E27FC236}">
                <a16:creationId xmlns:a16="http://schemas.microsoft.com/office/drawing/2014/main" id="{08E214ED-A947-A948-A391-A5B8832CD441}"/>
              </a:ext>
            </a:extLst>
          </p:cNvPr>
          <p:cNvSpPr>
            <a:spLocks noGrp="1"/>
          </p:cNvSpPr>
          <p:nvPr>
            <p:ph idx="1"/>
          </p:nvPr>
        </p:nvSpPr>
        <p:spPr>
          <a:xfrm>
            <a:off x="838200" y="982133"/>
            <a:ext cx="10515600" cy="5576711"/>
          </a:xfrm>
        </p:spPr>
        <p:txBody>
          <a:bodyPr>
            <a:noAutofit/>
          </a:bodyPr>
          <a:lstStyle/>
          <a:p>
            <a:r>
              <a:rPr lang="en-GB" i="1" dirty="0">
                <a:solidFill>
                  <a:srgbClr val="002060"/>
                </a:solidFill>
              </a:rPr>
              <a:t>B</a:t>
            </a:r>
            <a:r>
              <a:rPr lang="en-FR" i="1" dirty="0">
                <a:solidFill>
                  <a:srgbClr val="002060"/>
                </a:solidFill>
              </a:rPr>
              <a:t>y the way </a:t>
            </a:r>
            <a:r>
              <a:rPr lang="en-FR" dirty="0">
                <a:solidFill>
                  <a:srgbClr val="002060"/>
                </a:solidFill>
              </a:rPr>
              <a:t>originates in a directional CircAdv.</a:t>
            </a:r>
          </a:p>
          <a:p>
            <a:r>
              <a:rPr lang="en-FR" dirty="0">
                <a:solidFill>
                  <a:srgbClr val="002060"/>
                </a:solidFill>
              </a:rPr>
              <a:t>It is used in contexts of talk, where it functions as background to the</a:t>
            </a:r>
          </a:p>
          <a:p>
            <a:pPr marL="0" indent="0">
              <a:buNone/>
            </a:pPr>
            <a:r>
              <a:rPr lang="en-FR" dirty="0">
                <a:solidFill>
                  <a:srgbClr val="002060"/>
                </a:solidFill>
              </a:rPr>
              <a:t>   talk; token use expands c1575. Over time it is univerbated.</a:t>
            </a:r>
          </a:p>
          <a:p>
            <a:r>
              <a:rPr lang="en-GB" dirty="0">
                <a:solidFill>
                  <a:srgbClr val="002060"/>
                </a:solidFill>
              </a:rPr>
              <a:t>c</a:t>
            </a:r>
            <a:r>
              <a:rPr lang="en-FR" dirty="0">
                <a:solidFill>
                  <a:srgbClr val="002060"/>
                </a:solidFill>
              </a:rPr>
              <a:t>1650 it is used in as a DSM to refer to text creation; here it </a:t>
            </a:r>
            <a:r>
              <a:rPr lang="en-GB" dirty="0">
                <a:solidFill>
                  <a:srgbClr val="002060"/>
                </a:solidFill>
              </a:rPr>
              <a:t>signals </a:t>
            </a:r>
          </a:p>
          <a:p>
            <a:pPr marL="0" indent="0">
              <a:buNone/>
            </a:pPr>
            <a:r>
              <a:rPr lang="en-GB" dirty="0">
                <a:solidFill>
                  <a:srgbClr val="002060"/>
                </a:solidFill>
              </a:rPr>
              <a:t>   ‘in passing’ (often an ‘as if’ stance).</a:t>
            </a:r>
          </a:p>
          <a:p>
            <a:pPr marL="0" indent="0">
              <a:buNone/>
            </a:pPr>
            <a:r>
              <a:rPr lang="en-GB" dirty="0">
                <a:solidFill>
                  <a:srgbClr val="002060"/>
                </a:solidFill>
              </a:rPr>
              <a:t>• The relevant cluster of pre-constructionalization contexts for this </a:t>
            </a:r>
          </a:p>
          <a:p>
            <a:pPr marL="0" indent="0">
              <a:buNone/>
            </a:pPr>
            <a:r>
              <a:rPr lang="en-GB" dirty="0">
                <a:solidFill>
                  <a:srgbClr val="002060"/>
                </a:solidFill>
              </a:rPr>
              <a:t>   Cxzn include use in:</a:t>
            </a:r>
          </a:p>
          <a:p>
            <a:pPr marL="0" indent="0">
              <a:buNone/>
            </a:pPr>
            <a:r>
              <a:rPr lang="en-GB" dirty="0">
                <a:solidFill>
                  <a:srgbClr val="002060"/>
                </a:solidFill>
              </a:rPr>
              <a:t>    -  high style texts, mostly translations,</a:t>
            </a:r>
          </a:p>
          <a:p>
            <a:pPr marL="0" indent="0">
              <a:buNone/>
            </a:pPr>
            <a:r>
              <a:rPr lang="en-GB" dirty="0">
                <a:solidFill>
                  <a:srgbClr val="002060"/>
                </a:solidFill>
              </a:rPr>
              <a:t>    -  clause-initial position,</a:t>
            </a:r>
          </a:p>
          <a:p>
            <a:pPr marL="0" indent="0">
              <a:buNone/>
            </a:pPr>
            <a:r>
              <a:rPr lang="en-GB" dirty="0">
                <a:solidFill>
                  <a:srgbClr val="002060"/>
                </a:solidFill>
              </a:rPr>
              <a:t>    -  non-restrictive relatives.  </a:t>
            </a:r>
          </a:p>
          <a:p>
            <a:pPr marL="0" indent="0">
              <a:buNone/>
            </a:pPr>
            <a:r>
              <a:rPr lang="en-GB" dirty="0">
                <a:solidFill>
                  <a:srgbClr val="002060"/>
                </a:solidFill>
              </a:rPr>
              <a:t>• c1850 it is used as a hedge. This is a constructional change to a DM.</a:t>
            </a:r>
            <a:endParaRPr lang="en-FR" dirty="0">
              <a:solidFill>
                <a:srgbClr val="002060"/>
              </a:solidFill>
            </a:endParaRPr>
          </a:p>
        </p:txBody>
      </p:sp>
      <p:sp>
        <p:nvSpPr>
          <p:cNvPr id="4" name="Footer Placeholder 3">
            <a:extLst>
              <a:ext uri="{FF2B5EF4-FFF2-40B4-BE49-F238E27FC236}">
                <a16:creationId xmlns:a16="http://schemas.microsoft.com/office/drawing/2014/main" id="{5B0FF4FE-3AA1-FE4F-A928-83E6C205A940}"/>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5E82318F-596C-E045-809E-20812765DD7F}"/>
              </a:ext>
            </a:extLst>
          </p:cNvPr>
          <p:cNvSpPr>
            <a:spLocks noGrp="1"/>
          </p:cNvSpPr>
          <p:nvPr>
            <p:ph type="sldNum" sz="quarter" idx="12"/>
          </p:nvPr>
        </p:nvSpPr>
        <p:spPr/>
        <p:txBody>
          <a:bodyPr/>
          <a:lstStyle/>
          <a:p>
            <a:fld id="{2F62E8FC-9E2B-9B4A-A527-3B291B1FD90F}" type="slidenum">
              <a:rPr lang="en-FR" smtClean="0"/>
              <a:t>28</a:t>
            </a:fld>
            <a:endParaRPr lang="en-FR" dirty="0"/>
          </a:p>
        </p:txBody>
      </p:sp>
    </p:spTree>
    <p:extLst>
      <p:ext uri="{BB962C8B-B14F-4D97-AF65-F5344CB8AC3E}">
        <p14:creationId xmlns:p14="http://schemas.microsoft.com/office/powerpoint/2010/main" val="4175291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4A099B-91DD-9C4A-B3B0-9F1E822C65C6}"/>
              </a:ext>
            </a:extLst>
          </p:cNvPr>
          <p:cNvSpPr>
            <a:spLocks noGrp="1"/>
          </p:cNvSpPr>
          <p:nvPr>
            <p:ph idx="1"/>
          </p:nvPr>
        </p:nvSpPr>
        <p:spPr>
          <a:xfrm>
            <a:off x="838199" y="327378"/>
            <a:ext cx="10963275" cy="5849585"/>
          </a:xfrm>
        </p:spPr>
        <p:txBody>
          <a:bodyPr>
            <a:normAutofit fontScale="92500" lnSpcReduction="10000"/>
          </a:bodyPr>
          <a:lstStyle/>
          <a:p>
            <a:pPr marL="0" indent="0">
              <a:buNone/>
            </a:pPr>
            <a:r>
              <a:rPr lang="en-GB" sz="2000" b="1" dirty="0">
                <a:solidFill>
                  <a:srgbClr val="00B050"/>
                </a:solidFill>
              </a:rPr>
              <a:t>B</a:t>
            </a:r>
            <a:r>
              <a:rPr lang="en-FR" sz="2000" b="1" dirty="0">
                <a:solidFill>
                  <a:srgbClr val="00B050"/>
                </a:solidFill>
              </a:rPr>
              <a:t>y the way  c1000-1800	      </a:t>
            </a:r>
            <a:r>
              <a:rPr lang="en-FR" sz="2000" b="1" dirty="0">
                <a:solidFill>
                  <a:srgbClr val="00B0F0"/>
                </a:solidFill>
                <a:latin typeface="APPLE CHANCERY" panose="03020702040506060504" pitchFamily="66" charset="-79"/>
                <a:cs typeface="APPLE CHANCERY" panose="03020702040506060504" pitchFamily="66" charset="-79"/>
              </a:rPr>
              <a:t>context </a:t>
            </a:r>
            <a:r>
              <a:rPr lang="en-FR" sz="2000" b="1" dirty="0">
                <a:solidFill>
                  <a:srgbClr val="00B050"/>
                </a:solidFill>
                <a:latin typeface="APPLE CHANCERY" panose="03020702040506060504" pitchFamily="66" charset="-79"/>
                <a:cs typeface="APPLE CHANCERY" panose="03020702040506060504" pitchFamily="66" charset="-79"/>
              </a:rPr>
              <a:t>      </a:t>
            </a:r>
            <a:r>
              <a:rPr lang="en-FR" sz="2000" b="1" dirty="0">
                <a:solidFill>
                  <a:srgbClr val="00B050"/>
                </a:solidFill>
                <a:cs typeface="APPLE CHANCERY" panose="03020702040506060504" pitchFamily="66" charset="-79"/>
              </a:rPr>
              <a:t>c1575-1800</a:t>
            </a:r>
            <a:r>
              <a:rPr lang="en-FR" sz="2000" b="1" dirty="0">
                <a:solidFill>
                  <a:srgbClr val="00B050"/>
                </a:solidFill>
                <a:latin typeface="APPLE CHANCERY" panose="03020702040506060504" pitchFamily="66" charset="-79"/>
                <a:cs typeface="APPLE CHANCERY" panose="03020702040506060504" pitchFamily="66" charset="-79"/>
              </a:rPr>
              <a:t>      </a:t>
            </a:r>
            <a:r>
              <a:rPr lang="en-FR" sz="2000" b="1" dirty="0">
                <a:solidFill>
                  <a:srgbClr val="00B0F0"/>
                </a:solidFill>
                <a:latin typeface="APPLE CHANCERY" panose="03020702040506060504" pitchFamily="66" charset="-79"/>
                <a:cs typeface="APPLE CHANCERY" panose="03020702040506060504" pitchFamily="66" charset="-79"/>
              </a:rPr>
              <a:t>context</a:t>
            </a:r>
            <a:r>
              <a:rPr lang="en-FR" sz="2000" b="1" dirty="0">
                <a:solidFill>
                  <a:srgbClr val="00B050"/>
                </a:solidFill>
                <a:latin typeface="APPLE CHANCERY" panose="03020702040506060504" pitchFamily="66" charset="-79"/>
                <a:cs typeface="APPLE CHANCERY" panose="03020702040506060504" pitchFamily="66" charset="-79"/>
              </a:rPr>
              <a:t>  	</a:t>
            </a:r>
            <a:r>
              <a:rPr lang="en-FR" sz="2000" b="1" dirty="0">
                <a:solidFill>
                  <a:srgbClr val="00B050"/>
                </a:solidFill>
                <a:cs typeface="APPLE CHANCERY" panose="03020702040506060504" pitchFamily="66" charset="-79"/>
              </a:rPr>
              <a:t>1650-</a:t>
            </a:r>
            <a:r>
              <a:rPr lang="en-FR" sz="2000" b="1" dirty="0">
                <a:solidFill>
                  <a:srgbClr val="00B050"/>
                </a:solidFill>
                <a:latin typeface="APPLE CHANCERY" panose="03020702040506060504" pitchFamily="66" charset="-79"/>
                <a:cs typeface="APPLE CHANCERY" panose="03020702040506060504" pitchFamily="66" charset="-79"/>
              </a:rPr>
              <a:t>        </a:t>
            </a:r>
            <a:r>
              <a:rPr lang="en-FR" sz="2000" b="1" dirty="0">
                <a:solidFill>
                  <a:srgbClr val="00B0F0"/>
                </a:solidFill>
                <a:latin typeface="APPLE CHANCERY" panose="03020702040506060504" pitchFamily="66" charset="-79"/>
                <a:cs typeface="APPLE CHANCERY" panose="03020702040506060504" pitchFamily="66" charset="-79"/>
              </a:rPr>
              <a:t>context</a:t>
            </a:r>
            <a:r>
              <a:rPr lang="en-FR" sz="2000" b="1" dirty="0">
                <a:solidFill>
                  <a:srgbClr val="00B050"/>
                </a:solidFill>
                <a:latin typeface="APPLE CHANCERY" panose="03020702040506060504" pitchFamily="66" charset="-79"/>
                <a:cs typeface="APPLE CHANCERY" panose="03020702040506060504" pitchFamily="66" charset="-79"/>
              </a:rPr>
              <a:t>       </a:t>
            </a:r>
            <a:r>
              <a:rPr lang="en-FR" sz="2000" b="1" dirty="0">
                <a:solidFill>
                  <a:srgbClr val="00B050"/>
                </a:solidFill>
                <a:cs typeface="APPLE CHANCERY" panose="03020702040506060504" pitchFamily="66" charset="-79"/>
              </a:rPr>
              <a:t>1850-</a:t>
            </a:r>
          </a:p>
          <a:p>
            <a:pPr marL="0" indent="0">
              <a:buNone/>
            </a:pPr>
            <a:endParaRPr lang="en-FR" sz="2000" b="1" dirty="0">
              <a:solidFill>
                <a:srgbClr val="00B050"/>
              </a:solidFill>
              <a:latin typeface="APPLE CHANCERY" panose="03020702040506060504" pitchFamily="66" charset="-79"/>
              <a:cs typeface="APPLE CHANCERY" panose="03020702040506060504" pitchFamily="66" charset="-79"/>
            </a:endParaRPr>
          </a:p>
          <a:p>
            <a:pPr marL="0" indent="0">
              <a:buNone/>
            </a:pPr>
            <a:r>
              <a:rPr lang="en-FR" sz="2000" dirty="0">
                <a:solidFill>
                  <a:srgbClr val="00B050"/>
                </a:solidFill>
              </a:rPr>
              <a:t>SYN:  	      CircAdv  					              Connector</a:t>
            </a:r>
          </a:p>
          <a:p>
            <a:pPr marL="0" indent="0">
              <a:buNone/>
            </a:pPr>
            <a:r>
              <a:rPr lang="en-FR" sz="2000" dirty="0">
                <a:solidFill>
                  <a:srgbClr val="00B050"/>
                </a:solidFill>
              </a:rPr>
              <a:t>MORPH:       tri-morph					              monomorph</a:t>
            </a:r>
          </a:p>
          <a:p>
            <a:pPr marL="0" indent="0">
              <a:buNone/>
            </a:pPr>
            <a:r>
              <a:rPr lang="en-FR" sz="2000" dirty="0">
                <a:solidFill>
                  <a:srgbClr val="00B050"/>
                </a:solidFill>
              </a:rPr>
              <a:t>PHON:          </a:t>
            </a:r>
            <a:r>
              <a:rPr lang="en-US" sz="2000" dirty="0">
                <a:solidFill>
                  <a:srgbClr val="00B050"/>
                </a:solidFill>
              </a:rPr>
              <a:t>/bi </a:t>
            </a:r>
            <a:r>
              <a:rPr lang="en-US" sz="2000" dirty="0" err="1">
                <a:solidFill>
                  <a:srgbClr val="00B050"/>
                </a:solidFill>
              </a:rPr>
              <a:t>ðə</a:t>
            </a:r>
            <a:r>
              <a:rPr lang="en-US" sz="2000" dirty="0">
                <a:solidFill>
                  <a:srgbClr val="00B050"/>
                </a:solidFill>
              </a:rPr>
              <a:t> </a:t>
            </a:r>
            <a:r>
              <a:rPr lang="en-US" sz="2000" dirty="0" err="1">
                <a:solidFill>
                  <a:srgbClr val="00B050"/>
                </a:solidFill>
              </a:rPr>
              <a:t>wei</a:t>
            </a:r>
            <a:r>
              <a:rPr lang="en-US" sz="2000" dirty="0">
                <a:solidFill>
                  <a:srgbClr val="00B050"/>
                </a:solidFill>
              </a:rPr>
              <a:t>/</a:t>
            </a:r>
            <a:r>
              <a:rPr lang="en-FR" sz="2000" dirty="0">
                <a:solidFill>
                  <a:srgbClr val="00B050"/>
                </a:solidFill>
              </a:rPr>
              <a:t> 		               </a:t>
            </a:r>
            <a:r>
              <a:rPr lang="en-US" sz="2000" dirty="0">
                <a:solidFill>
                  <a:srgbClr val="00B050"/>
                </a:solidFill>
              </a:rPr>
              <a:t>/bai </a:t>
            </a:r>
            <a:r>
              <a:rPr lang="en-US" sz="2000" dirty="0" err="1">
                <a:solidFill>
                  <a:srgbClr val="00B050"/>
                </a:solidFill>
              </a:rPr>
              <a:t>ðə</a:t>
            </a:r>
            <a:r>
              <a:rPr lang="en-US" sz="2000" dirty="0">
                <a:solidFill>
                  <a:srgbClr val="00B050"/>
                </a:solidFill>
              </a:rPr>
              <a:t> </a:t>
            </a:r>
            <a:r>
              <a:rPr lang="en-US" sz="2000" dirty="0" err="1">
                <a:solidFill>
                  <a:srgbClr val="00B050"/>
                </a:solidFill>
              </a:rPr>
              <a:t>wei</a:t>
            </a:r>
            <a:r>
              <a:rPr lang="en-US" sz="2000" dirty="0">
                <a:solidFill>
                  <a:srgbClr val="00B050"/>
                </a:solidFill>
              </a:rPr>
              <a:t>/</a:t>
            </a:r>
            <a:r>
              <a:rPr lang="en-FR" sz="2000" dirty="0">
                <a:solidFill>
                  <a:srgbClr val="00B050"/>
                </a:solidFill>
              </a:rPr>
              <a:t> 	              </a:t>
            </a:r>
            <a:r>
              <a:rPr lang="en-US" sz="2000" dirty="0">
                <a:solidFill>
                  <a:srgbClr val="00B050"/>
                </a:solidFill>
              </a:rPr>
              <a:t>/</a:t>
            </a:r>
            <a:r>
              <a:rPr lang="en-US" sz="2000" dirty="0" err="1">
                <a:solidFill>
                  <a:srgbClr val="00B050"/>
                </a:solidFill>
              </a:rPr>
              <a:t>baiðəwei</a:t>
            </a:r>
            <a:r>
              <a:rPr lang="en-US" sz="2000" dirty="0">
                <a:solidFill>
                  <a:srgbClr val="00B050"/>
                </a:solidFill>
              </a:rPr>
              <a:t>/</a:t>
            </a:r>
            <a:r>
              <a:rPr lang="en-FR" sz="2000" dirty="0">
                <a:solidFill>
                  <a:srgbClr val="00B050"/>
                </a:solidFill>
              </a:rPr>
              <a:t> </a:t>
            </a:r>
          </a:p>
          <a:p>
            <a:pPr marL="0" indent="0">
              <a:buNone/>
            </a:pPr>
            <a:r>
              <a:rPr lang="en-FR" sz="2000" dirty="0">
                <a:solidFill>
                  <a:srgbClr val="00B050"/>
                </a:solidFill>
              </a:rPr>
              <a:t>			          &gt;				&gt;		             &gt;</a:t>
            </a:r>
          </a:p>
          <a:p>
            <a:pPr marL="0" indent="0">
              <a:buNone/>
            </a:pPr>
            <a:r>
              <a:rPr lang="en-FR" sz="2000" dirty="0">
                <a:solidFill>
                  <a:srgbClr val="00B050"/>
                </a:solidFill>
              </a:rPr>
              <a:t>SEM:             ‘along the 	                              ‘along textual</a:t>
            </a:r>
          </a:p>
          <a:p>
            <a:pPr marL="0" indent="0">
              <a:buNone/>
            </a:pPr>
            <a:r>
              <a:rPr lang="en-FR" sz="2000" dirty="0">
                <a:solidFill>
                  <a:srgbClr val="00B050"/>
                </a:solidFill>
              </a:rPr>
              <a:t>	       route’		               route’</a:t>
            </a:r>
          </a:p>
          <a:p>
            <a:pPr marL="0" indent="0">
              <a:buNone/>
            </a:pPr>
            <a:r>
              <a:rPr lang="en-FR" sz="2000" dirty="0">
                <a:solidFill>
                  <a:srgbClr val="00B050"/>
                </a:solidFill>
              </a:rPr>
              <a:t>PRAG:	      motion	   </a:t>
            </a:r>
            <a:r>
              <a:rPr lang="en-FR" sz="2000" dirty="0">
                <a:solidFill>
                  <a:srgbClr val="00B0F0"/>
                </a:solidFill>
                <a:latin typeface="Apple Chancery" panose="03020702040506060504" pitchFamily="66" charset="-79"/>
                <a:cs typeface="Apple Chancery" panose="03020702040506060504" pitchFamily="66" charset="-79"/>
              </a:rPr>
              <a:t>background</a:t>
            </a:r>
            <a:r>
              <a:rPr lang="en-FR" sz="2000" dirty="0">
                <a:solidFill>
                  <a:srgbClr val="00B050"/>
                </a:solidFill>
                <a:latin typeface="Apple Chancery" panose="03020702040506060504" pitchFamily="66" charset="-79"/>
                <a:cs typeface="Apple Chancery" panose="03020702040506060504" pitchFamily="66" charset="-79"/>
              </a:rPr>
              <a:t>     </a:t>
            </a:r>
            <a:r>
              <a:rPr lang="en-FR" sz="2000" dirty="0">
                <a:solidFill>
                  <a:srgbClr val="00B050"/>
                </a:solidFill>
                <a:cs typeface="Apple Chancery" panose="03020702040506060504" pitchFamily="66" charset="-79"/>
              </a:rPr>
              <a:t>repr casual          </a:t>
            </a:r>
            <a:r>
              <a:rPr lang="en-FR" sz="2000" dirty="0">
                <a:solidFill>
                  <a:srgbClr val="00B0F0"/>
                </a:solidFill>
                <a:latin typeface="Apple Chancery" panose="03020702040506060504" pitchFamily="66" charset="-79"/>
                <a:cs typeface="Apple Chancery" panose="03020702040506060504" pitchFamily="66" charset="-79"/>
              </a:rPr>
              <a:t>relative</a:t>
            </a:r>
            <a:r>
              <a:rPr lang="en-FR" sz="2000" dirty="0">
                <a:solidFill>
                  <a:srgbClr val="00B050"/>
                </a:solidFill>
                <a:cs typeface="Apple Chancery" panose="03020702040506060504" pitchFamily="66" charset="-79"/>
              </a:rPr>
              <a:t>		         </a:t>
            </a:r>
            <a:r>
              <a:rPr lang="en-FR" sz="2000" dirty="0">
                <a:solidFill>
                  <a:srgbClr val="00B0F0"/>
                </a:solidFill>
                <a:cs typeface="Apple Chancery" panose="03020702040506060504" pitchFamily="66" charset="-79"/>
              </a:rPr>
              <a:t> </a:t>
            </a:r>
            <a:r>
              <a:rPr lang="en-FR" sz="2000" dirty="0">
                <a:solidFill>
                  <a:srgbClr val="00B0F0"/>
                </a:solidFill>
                <a:latin typeface="Apple Chancery" panose="03020702040506060504" pitchFamily="66" charset="-79"/>
                <a:cs typeface="Apple Chancery" panose="03020702040506060504" pitchFamily="66" charset="-79"/>
              </a:rPr>
              <a:t>face    </a:t>
            </a:r>
            <a:r>
              <a:rPr lang="en-FR" sz="2000" dirty="0">
                <a:solidFill>
                  <a:srgbClr val="00B0F0"/>
                </a:solidFill>
                <a:cs typeface="Apple Chancery" panose="03020702040506060504" pitchFamily="66" charset="-79"/>
              </a:rPr>
              <a:t>      </a:t>
            </a:r>
            <a:r>
              <a:rPr lang="en-FR" sz="2000" dirty="0">
                <a:solidFill>
                  <a:srgbClr val="00B050"/>
                </a:solidFill>
                <a:cs typeface="Apple Chancery" panose="03020702040506060504" pitchFamily="66" charset="-79"/>
              </a:rPr>
              <a:t>hedge</a:t>
            </a:r>
          </a:p>
          <a:p>
            <a:pPr marL="0" indent="0">
              <a:buNone/>
            </a:pPr>
            <a:r>
              <a:rPr lang="en-FR" sz="2000" dirty="0">
                <a:solidFill>
                  <a:srgbClr val="00B050"/>
                </a:solidFill>
              </a:rPr>
              <a:t>DF:	      spatial	     </a:t>
            </a:r>
            <a:r>
              <a:rPr lang="en-FR" sz="2000" dirty="0">
                <a:solidFill>
                  <a:srgbClr val="00B0F0"/>
                </a:solidFill>
                <a:latin typeface="Apple Chancery" panose="03020702040506060504" pitchFamily="66" charset="-79"/>
                <a:cs typeface="Apple Chancery" panose="03020702040506060504" pitchFamily="66" charset="-79"/>
              </a:rPr>
              <a:t>for talk</a:t>
            </a:r>
            <a:r>
              <a:rPr lang="en-FR" sz="2000" dirty="0">
                <a:solidFill>
                  <a:srgbClr val="00B050"/>
                </a:solidFill>
                <a:latin typeface="Apple Chancery" panose="03020702040506060504" pitchFamily="66" charset="-79"/>
                <a:cs typeface="Apple Chancery" panose="03020702040506060504" pitchFamily="66" charset="-79"/>
              </a:rPr>
              <a:t>          </a:t>
            </a:r>
            <a:r>
              <a:rPr lang="en-FR" sz="2000" dirty="0">
                <a:solidFill>
                  <a:srgbClr val="00B050"/>
                </a:solidFill>
                <a:cs typeface="Apple Chancery" panose="03020702040506060504" pitchFamily="66" charset="-79"/>
              </a:rPr>
              <a:t>topic shift </a:t>
            </a:r>
            <a:r>
              <a:rPr lang="en-FR" sz="2000" dirty="0">
                <a:solidFill>
                  <a:srgbClr val="00B050"/>
                </a:solidFill>
              </a:rPr>
              <a:t>       </a:t>
            </a:r>
            <a:r>
              <a:rPr lang="en-FR" sz="2000" dirty="0">
                <a:solidFill>
                  <a:srgbClr val="00B050"/>
                </a:solidFill>
                <a:latin typeface="Apple Chancery" panose="03020702040506060504" pitchFamily="66" charset="-79"/>
                <a:cs typeface="Apple Chancery" panose="03020702040506060504" pitchFamily="66" charset="-79"/>
              </a:rPr>
              <a:t>   </a:t>
            </a:r>
            <a:r>
              <a:rPr lang="en-FR" sz="2000" dirty="0">
                <a:solidFill>
                  <a:srgbClr val="00B0F0"/>
                </a:solidFill>
                <a:latin typeface="Apple Chancery" panose="03020702040506060504" pitchFamily="66" charset="-79"/>
                <a:cs typeface="Apple Chancery" panose="03020702040506060504" pitchFamily="66" charset="-79"/>
              </a:rPr>
              <a:t>clause</a:t>
            </a:r>
            <a:r>
              <a:rPr lang="en-FR" sz="2000" dirty="0">
                <a:solidFill>
                  <a:srgbClr val="00B050"/>
                </a:solidFill>
                <a:latin typeface="Apple Chancery" panose="03020702040506060504" pitchFamily="66" charset="-79"/>
                <a:cs typeface="Apple Chancery" panose="03020702040506060504" pitchFamily="66" charset="-79"/>
              </a:rPr>
              <a:t>         </a:t>
            </a:r>
            <a:r>
              <a:rPr lang="en-FR" sz="2000" dirty="0">
                <a:solidFill>
                  <a:srgbClr val="00B050"/>
                </a:solidFill>
                <a:cs typeface="Apple Chancery" panose="03020702040506060504" pitchFamily="66" charset="-79"/>
              </a:rPr>
              <a:t>DSM.digr	        </a:t>
            </a:r>
            <a:r>
              <a:rPr lang="en-FR" sz="2000" dirty="0">
                <a:solidFill>
                  <a:srgbClr val="00B0F0"/>
                </a:solidFill>
                <a:latin typeface="Apple Chancery" panose="03020702040506060504" pitchFamily="66" charset="-79"/>
                <a:cs typeface="Apple Chancery" panose="03020702040506060504" pitchFamily="66" charset="-79"/>
              </a:rPr>
              <a:t>threat       </a:t>
            </a:r>
            <a:r>
              <a:rPr lang="en-FR" sz="2000" dirty="0">
                <a:solidFill>
                  <a:srgbClr val="00B050"/>
                </a:solidFill>
                <a:cs typeface="Apple Chancery" panose="03020702040506060504" pitchFamily="66" charset="-79"/>
              </a:rPr>
              <a:t>DM</a:t>
            </a:r>
          </a:p>
          <a:p>
            <a:pPr marL="0" indent="0">
              <a:buNone/>
            </a:pPr>
            <a:r>
              <a:rPr lang="en-FR" sz="2000" dirty="0">
                <a:solidFill>
                  <a:srgbClr val="00B050"/>
                </a:solidFill>
                <a:cs typeface="Apple Chancery" panose="03020702040506060504" pitchFamily="66" charset="-79"/>
              </a:rPr>
              <a:t>							              topic shift        </a:t>
            </a:r>
            <a:r>
              <a:rPr lang="en-FR" sz="2000" dirty="0">
                <a:solidFill>
                  <a:srgbClr val="00B0F0"/>
                </a:solidFill>
                <a:cs typeface="Apple Chancery" panose="03020702040506060504" pitchFamily="66" charset="-79"/>
              </a:rPr>
              <a:t> </a:t>
            </a:r>
            <a:r>
              <a:rPr lang="en-FR" sz="2000" dirty="0">
                <a:solidFill>
                  <a:srgbClr val="00B0F0"/>
                </a:solidFill>
                <a:latin typeface="Apple Chancery" panose="03020702040506060504" pitchFamily="66" charset="-79"/>
                <a:cs typeface="Apple Chancery" panose="03020702040506060504" pitchFamily="66" charset="-79"/>
              </a:rPr>
              <a:t>in D2</a:t>
            </a:r>
          </a:p>
          <a:p>
            <a:pPr marL="0" indent="0">
              <a:buNone/>
            </a:pPr>
            <a:r>
              <a:rPr lang="en-FR" sz="1600" dirty="0">
                <a:solidFill>
                  <a:srgbClr val="00B050"/>
                </a:solidFill>
                <a:cs typeface="Apple Chancery" panose="03020702040506060504" pitchFamily="66" charset="-79"/>
              </a:rPr>
              <a:t>							</a:t>
            </a:r>
            <a:endParaRPr lang="en-FR" sz="2000" dirty="0">
              <a:solidFill>
                <a:srgbClr val="00B050"/>
              </a:solidFill>
              <a:cs typeface="Apple Chancery" panose="03020702040506060504" pitchFamily="66" charset="-79"/>
            </a:endParaRPr>
          </a:p>
          <a:p>
            <a:pPr marL="0" indent="0">
              <a:buNone/>
            </a:pPr>
            <a:r>
              <a:rPr lang="en-GB" sz="2000" dirty="0">
                <a:solidFill>
                  <a:srgbClr val="00B050"/>
                </a:solidFill>
              </a:rPr>
              <a:t>T</a:t>
            </a:r>
            <a:r>
              <a:rPr lang="en-FR" sz="2000" dirty="0">
                <a:solidFill>
                  <a:srgbClr val="00B050"/>
                </a:solidFill>
              </a:rPr>
              <a:t>ri-morph = ‘three morpheme unit’, monomorph = ‘single morpheme unit’, repr casual = ‘represented </a:t>
            </a:r>
          </a:p>
          <a:p>
            <a:pPr marL="0" indent="0">
              <a:buNone/>
            </a:pPr>
            <a:r>
              <a:rPr lang="en-FR" sz="2000" dirty="0">
                <a:solidFill>
                  <a:srgbClr val="00B050"/>
                </a:solidFill>
              </a:rPr>
              <a:t>as casual’; digr = ‘digressive’.</a:t>
            </a:r>
          </a:p>
          <a:p>
            <a:pPr marL="0" indent="0">
              <a:buNone/>
            </a:pPr>
            <a:r>
              <a:rPr lang="en-GB" sz="2000" dirty="0">
                <a:solidFill>
                  <a:srgbClr val="00B050"/>
                </a:solidFill>
              </a:rPr>
              <a:t>Note that t</a:t>
            </a:r>
            <a:r>
              <a:rPr lang="en-FR" sz="2000" dirty="0">
                <a:solidFill>
                  <a:srgbClr val="00B050"/>
                </a:solidFill>
              </a:rPr>
              <a:t>he phonological change in the 2nd display  (/bi/ &gt; /bai/ is motivated by the systemic change of vowels in English known as The Great Vowel Shift.</a:t>
            </a:r>
          </a:p>
        </p:txBody>
      </p:sp>
      <p:sp>
        <p:nvSpPr>
          <p:cNvPr id="4" name="Footer Placeholder 3">
            <a:extLst>
              <a:ext uri="{FF2B5EF4-FFF2-40B4-BE49-F238E27FC236}">
                <a16:creationId xmlns:a16="http://schemas.microsoft.com/office/drawing/2014/main" id="{D9AC9F48-71D8-1F47-81A4-77CEC39F7E3B}"/>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8C96988D-2E11-A244-ADF5-F31D320B7ADC}"/>
              </a:ext>
            </a:extLst>
          </p:cNvPr>
          <p:cNvSpPr>
            <a:spLocks noGrp="1"/>
          </p:cNvSpPr>
          <p:nvPr>
            <p:ph type="sldNum" sz="quarter" idx="12"/>
          </p:nvPr>
        </p:nvSpPr>
        <p:spPr/>
        <p:txBody>
          <a:bodyPr/>
          <a:lstStyle/>
          <a:p>
            <a:fld id="{2F62E8FC-9E2B-9B4A-A527-3B291B1FD90F}" type="slidenum">
              <a:rPr lang="en-FR" smtClean="0"/>
              <a:t>29</a:t>
            </a:fld>
            <a:endParaRPr lang="en-FR"/>
          </a:p>
        </p:txBody>
      </p:sp>
      <p:cxnSp>
        <p:nvCxnSpPr>
          <p:cNvPr id="13" name="Straight Connector 12">
            <a:extLst>
              <a:ext uri="{FF2B5EF4-FFF2-40B4-BE49-F238E27FC236}">
                <a16:creationId xmlns:a16="http://schemas.microsoft.com/office/drawing/2014/main" id="{33308E49-934E-2942-A50A-E009A2F163F2}"/>
              </a:ext>
            </a:extLst>
          </p:cNvPr>
          <p:cNvCxnSpPr/>
          <p:nvPr/>
        </p:nvCxnSpPr>
        <p:spPr>
          <a:xfrm>
            <a:off x="1928812" y="728487"/>
            <a:ext cx="17573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6C177DB-0E65-FA45-8E57-25EB846DC3F3}"/>
              </a:ext>
            </a:extLst>
          </p:cNvPr>
          <p:cNvCxnSpPr/>
          <p:nvPr/>
        </p:nvCxnSpPr>
        <p:spPr>
          <a:xfrm>
            <a:off x="1928812" y="4214813"/>
            <a:ext cx="17573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13617BC-EF08-414F-9F06-D37944413573}"/>
              </a:ext>
            </a:extLst>
          </p:cNvPr>
          <p:cNvCxnSpPr/>
          <p:nvPr/>
        </p:nvCxnSpPr>
        <p:spPr>
          <a:xfrm>
            <a:off x="2085975" y="857251"/>
            <a:ext cx="0" cy="1171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4334933-16D9-F443-BD7B-195B121802AC}"/>
              </a:ext>
            </a:extLst>
          </p:cNvPr>
          <p:cNvCxnSpPr/>
          <p:nvPr/>
        </p:nvCxnSpPr>
        <p:spPr>
          <a:xfrm>
            <a:off x="3486150" y="814388"/>
            <a:ext cx="0" cy="1214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8EA688-6D74-D841-BC4E-CD30BB2FD352}"/>
              </a:ext>
            </a:extLst>
          </p:cNvPr>
          <p:cNvCxnSpPr/>
          <p:nvPr/>
        </p:nvCxnSpPr>
        <p:spPr>
          <a:xfrm>
            <a:off x="2061281" y="814388"/>
            <a:ext cx="1400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FDEEE65-1E33-4745-B97F-09CA28E7AEAA}"/>
              </a:ext>
            </a:extLst>
          </p:cNvPr>
          <p:cNvCxnSpPr/>
          <p:nvPr/>
        </p:nvCxnSpPr>
        <p:spPr>
          <a:xfrm>
            <a:off x="2071687" y="2110669"/>
            <a:ext cx="141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DF686EE-A7B8-9343-B31F-A38611C21DF0}"/>
              </a:ext>
            </a:extLst>
          </p:cNvPr>
          <p:cNvCxnSpPr/>
          <p:nvPr/>
        </p:nvCxnSpPr>
        <p:spPr>
          <a:xfrm>
            <a:off x="2071687" y="2414588"/>
            <a:ext cx="0" cy="16287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B810680-DDBC-964E-B3EC-24EBD8AF4235}"/>
              </a:ext>
            </a:extLst>
          </p:cNvPr>
          <p:cNvCxnSpPr/>
          <p:nvPr/>
        </p:nvCxnSpPr>
        <p:spPr>
          <a:xfrm>
            <a:off x="3461456" y="2414588"/>
            <a:ext cx="0" cy="16287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862BE81-9B18-CE4C-9C25-236C660A99A5}"/>
              </a:ext>
            </a:extLst>
          </p:cNvPr>
          <p:cNvCxnSpPr/>
          <p:nvPr/>
        </p:nvCxnSpPr>
        <p:spPr>
          <a:xfrm>
            <a:off x="2035968" y="2414588"/>
            <a:ext cx="141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6054FB3-C6F5-6748-BB1F-3034EE151275}"/>
              </a:ext>
            </a:extLst>
          </p:cNvPr>
          <p:cNvCxnSpPr/>
          <p:nvPr/>
        </p:nvCxnSpPr>
        <p:spPr>
          <a:xfrm>
            <a:off x="2071687" y="4100513"/>
            <a:ext cx="1400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ABB7653-DFC1-FE40-8683-3423FB779093}"/>
              </a:ext>
            </a:extLst>
          </p:cNvPr>
          <p:cNvCxnSpPr/>
          <p:nvPr/>
        </p:nvCxnSpPr>
        <p:spPr>
          <a:xfrm>
            <a:off x="2743200" y="2085975"/>
            <a:ext cx="0" cy="328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1F481DD-7BE6-D24B-9FAC-39D3EBBBBD79}"/>
              </a:ext>
            </a:extLst>
          </p:cNvPr>
          <p:cNvCxnSpPr/>
          <p:nvPr/>
        </p:nvCxnSpPr>
        <p:spPr>
          <a:xfrm>
            <a:off x="5139267" y="950118"/>
            <a:ext cx="0" cy="3271839"/>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3C7EFCE-D2AA-7B48-A11F-752F5B5ECF77}"/>
              </a:ext>
            </a:extLst>
          </p:cNvPr>
          <p:cNvCxnSpPr/>
          <p:nvPr/>
        </p:nvCxnSpPr>
        <p:spPr>
          <a:xfrm>
            <a:off x="6772275" y="942976"/>
            <a:ext cx="0" cy="33718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3BD81B5-05F4-3641-83DF-9411493C423F}"/>
              </a:ext>
            </a:extLst>
          </p:cNvPr>
          <p:cNvCxnSpPr/>
          <p:nvPr/>
        </p:nvCxnSpPr>
        <p:spPr>
          <a:xfrm>
            <a:off x="5143500" y="942976"/>
            <a:ext cx="16287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09073B8-52E2-3848-98BB-9C0B41251B23}"/>
              </a:ext>
            </a:extLst>
          </p:cNvPr>
          <p:cNvCxnSpPr/>
          <p:nvPr/>
        </p:nvCxnSpPr>
        <p:spPr>
          <a:xfrm>
            <a:off x="5300663" y="1042987"/>
            <a:ext cx="0" cy="1214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349BC70-50EF-D44B-9890-386C3795ACDA}"/>
              </a:ext>
            </a:extLst>
          </p:cNvPr>
          <p:cNvCxnSpPr/>
          <p:nvPr/>
        </p:nvCxnSpPr>
        <p:spPr>
          <a:xfrm>
            <a:off x="6657975" y="1042987"/>
            <a:ext cx="0" cy="1171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44ECA08-0AE6-B445-9DF3-A8B4413A189A}"/>
              </a:ext>
            </a:extLst>
          </p:cNvPr>
          <p:cNvCxnSpPr/>
          <p:nvPr/>
        </p:nvCxnSpPr>
        <p:spPr>
          <a:xfrm>
            <a:off x="5300663" y="1085850"/>
            <a:ext cx="14716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9E82385-D228-A74C-A2FB-327584A7486B}"/>
              </a:ext>
            </a:extLst>
          </p:cNvPr>
          <p:cNvCxnSpPr/>
          <p:nvPr/>
        </p:nvCxnSpPr>
        <p:spPr>
          <a:xfrm>
            <a:off x="5300663" y="2214562"/>
            <a:ext cx="1357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60C42D2-473E-A14F-AF78-0BA60A893F9F}"/>
              </a:ext>
            </a:extLst>
          </p:cNvPr>
          <p:cNvCxnSpPr/>
          <p:nvPr/>
        </p:nvCxnSpPr>
        <p:spPr>
          <a:xfrm>
            <a:off x="5300663" y="2586038"/>
            <a:ext cx="0" cy="17287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867471D-2E37-9944-965E-FC2D7C3E8713}"/>
              </a:ext>
            </a:extLst>
          </p:cNvPr>
          <p:cNvCxnSpPr/>
          <p:nvPr/>
        </p:nvCxnSpPr>
        <p:spPr>
          <a:xfrm>
            <a:off x="6657975" y="2586038"/>
            <a:ext cx="0" cy="17287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ED20CDF-4079-4C49-9EB5-DAE9E157AF5D}"/>
              </a:ext>
            </a:extLst>
          </p:cNvPr>
          <p:cNvCxnSpPr/>
          <p:nvPr/>
        </p:nvCxnSpPr>
        <p:spPr>
          <a:xfrm>
            <a:off x="5300663" y="2543175"/>
            <a:ext cx="1357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EB55AC2-5BFB-164B-8C99-21C0C5692A32}"/>
              </a:ext>
            </a:extLst>
          </p:cNvPr>
          <p:cNvCxnSpPr/>
          <p:nvPr/>
        </p:nvCxnSpPr>
        <p:spPr>
          <a:xfrm>
            <a:off x="5300663" y="4214813"/>
            <a:ext cx="1357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692AD3A-87AD-5E4D-AF5B-237D626E67EF}"/>
              </a:ext>
            </a:extLst>
          </p:cNvPr>
          <p:cNvCxnSpPr/>
          <p:nvPr/>
        </p:nvCxnSpPr>
        <p:spPr>
          <a:xfrm>
            <a:off x="5143500" y="4314826"/>
            <a:ext cx="16287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2C5532D-D088-F04C-B9ED-63D811EC0D93}"/>
              </a:ext>
            </a:extLst>
          </p:cNvPr>
          <p:cNvCxnSpPr/>
          <p:nvPr/>
        </p:nvCxnSpPr>
        <p:spPr>
          <a:xfrm>
            <a:off x="7943850" y="942976"/>
            <a:ext cx="0" cy="3686174"/>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58ADE6F-39AD-F942-8A97-42A9B2CF823B}"/>
              </a:ext>
            </a:extLst>
          </p:cNvPr>
          <p:cNvCxnSpPr/>
          <p:nvPr/>
        </p:nvCxnSpPr>
        <p:spPr>
          <a:xfrm>
            <a:off x="9329738" y="942976"/>
            <a:ext cx="0" cy="3686174"/>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1F865B2A-4DE5-8C4D-8018-575520CC1464}"/>
              </a:ext>
            </a:extLst>
          </p:cNvPr>
          <p:cNvCxnSpPr/>
          <p:nvPr/>
        </p:nvCxnSpPr>
        <p:spPr>
          <a:xfrm>
            <a:off x="7943850" y="942976"/>
            <a:ext cx="13858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65B8481-8223-0543-BA49-489B28A2905A}"/>
              </a:ext>
            </a:extLst>
          </p:cNvPr>
          <p:cNvCxnSpPr/>
          <p:nvPr/>
        </p:nvCxnSpPr>
        <p:spPr>
          <a:xfrm>
            <a:off x="7943850" y="4629150"/>
            <a:ext cx="13858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578CA4D8-ECF2-4A47-AA48-F97EE951007F}"/>
              </a:ext>
            </a:extLst>
          </p:cNvPr>
          <p:cNvCxnSpPr/>
          <p:nvPr/>
        </p:nvCxnSpPr>
        <p:spPr>
          <a:xfrm>
            <a:off x="8043863" y="1085850"/>
            <a:ext cx="0" cy="1185863"/>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4FEFECDD-AFF5-B54E-9D5D-EF47E2209BE1}"/>
              </a:ext>
            </a:extLst>
          </p:cNvPr>
          <p:cNvCxnSpPr/>
          <p:nvPr/>
        </p:nvCxnSpPr>
        <p:spPr>
          <a:xfrm>
            <a:off x="9201150" y="1085850"/>
            <a:ext cx="0" cy="1185863"/>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A4626001-9B71-0F45-8A99-A5C6FBBC5C83}"/>
              </a:ext>
            </a:extLst>
          </p:cNvPr>
          <p:cNvCxnSpPr/>
          <p:nvPr/>
        </p:nvCxnSpPr>
        <p:spPr>
          <a:xfrm>
            <a:off x="8043863" y="1085850"/>
            <a:ext cx="1143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C2E6CA02-42C9-A145-AF65-E2C26CEFB70E}"/>
              </a:ext>
            </a:extLst>
          </p:cNvPr>
          <p:cNvCxnSpPr/>
          <p:nvPr/>
        </p:nvCxnSpPr>
        <p:spPr>
          <a:xfrm>
            <a:off x="8043863" y="2257425"/>
            <a:ext cx="1157287" cy="14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A40D3D22-DDA4-CE40-A5D8-C5113A8EBB67}"/>
              </a:ext>
            </a:extLst>
          </p:cNvPr>
          <p:cNvCxnSpPr/>
          <p:nvPr/>
        </p:nvCxnSpPr>
        <p:spPr>
          <a:xfrm flipH="1">
            <a:off x="8043862" y="2614613"/>
            <a:ext cx="14287" cy="1871663"/>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A4F7CC12-00AF-3247-A379-2D65D857BFAA}"/>
              </a:ext>
            </a:extLst>
          </p:cNvPr>
          <p:cNvCxnSpPr/>
          <p:nvPr/>
        </p:nvCxnSpPr>
        <p:spPr>
          <a:xfrm>
            <a:off x="9186863" y="2586038"/>
            <a:ext cx="42862" cy="1985962"/>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C7C4915F-64C6-624C-93C3-62E1EED12E00}"/>
              </a:ext>
            </a:extLst>
          </p:cNvPr>
          <p:cNvCxnSpPr/>
          <p:nvPr/>
        </p:nvCxnSpPr>
        <p:spPr>
          <a:xfrm>
            <a:off x="8015286" y="2628901"/>
            <a:ext cx="11144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8ABE4C9-47ED-9545-875A-07BF8846D367}"/>
              </a:ext>
            </a:extLst>
          </p:cNvPr>
          <p:cNvCxnSpPr/>
          <p:nvPr/>
        </p:nvCxnSpPr>
        <p:spPr>
          <a:xfrm>
            <a:off x="8058149" y="4486276"/>
            <a:ext cx="11715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333390D-1493-4E4E-906F-0CE42BDA410A}"/>
              </a:ext>
            </a:extLst>
          </p:cNvPr>
          <p:cNvCxnSpPr/>
          <p:nvPr/>
        </p:nvCxnSpPr>
        <p:spPr>
          <a:xfrm>
            <a:off x="5935310" y="2214562"/>
            <a:ext cx="0" cy="328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C641BB51-B3FA-E04A-848C-3BF727498A33}"/>
              </a:ext>
            </a:extLst>
          </p:cNvPr>
          <p:cNvCxnSpPr/>
          <p:nvPr/>
        </p:nvCxnSpPr>
        <p:spPr>
          <a:xfrm>
            <a:off x="8610600" y="2271713"/>
            <a:ext cx="0" cy="357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EA9E38D0-F95D-224D-AADC-47D2485D357E}"/>
              </a:ext>
            </a:extLst>
          </p:cNvPr>
          <p:cNvCxnSpPr/>
          <p:nvPr/>
        </p:nvCxnSpPr>
        <p:spPr>
          <a:xfrm>
            <a:off x="10429875" y="814388"/>
            <a:ext cx="0" cy="3814762"/>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BF9F1A6-DA01-F34C-9B9F-D330328850B5}"/>
              </a:ext>
            </a:extLst>
          </p:cNvPr>
          <p:cNvCxnSpPr/>
          <p:nvPr/>
        </p:nvCxnSpPr>
        <p:spPr>
          <a:xfrm>
            <a:off x="10429875" y="942976"/>
            <a:ext cx="10429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24FF708-A6F5-E743-ADC8-21C21E37051F}"/>
              </a:ext>
            </a:extLst>
          </p:cNvPr>
          <p:cNvCxnSpPr/>
          <p:nvPr/>
        </p:nvCxnSpPr>
        <p:spPr>
          <a:xfrm>
            <a:off x="11472863" y="942976"/>
            <a:ext cx="0" cy="36575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D3A11858-0012-6F40-B240-B964FE4EDDDC}"/>
              </a:ext>
            </a:extLst>
          </p:cNvPr>
          <p:cNvCxnSpPr/>
          <p:nvPr/>
        </p:nvCxnSpPr>
        <p:spPr>
          <a:xfrm>
            <a:off x="10587038" y="1057275"/>
            <a:ext cx="0" cy="1357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0217BD80-69FE-DC4C-80B6-916977865A78}"/>
              </a:ext>
            </a:extLst>
          </p:cNvPr>
          <p:cNvCxnSpPr/>
          <p:nvPr/>
        </p:nvCxnSpPr>
        <p:spPr>
          <a:xfrm>
            <a:off x="10587038" y="1085850"/>
            <a:ext cx="7667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D9F78DD-23EE-2D45-B856-CEE374809731}"/>
              </a:ext>
            </a:extLst>
          </p:cNvPr>
          <p:cNvCxnSpPr/>
          <p:nvPr/>
        </p:nvCxnSpPr>
        <p:spPr>
          <a:xfrm>
            <a:off x="10587038" y="2414588"/>
            <a:ext cx="7667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E6A72E11-702A-0440-A3FF-168959E3D411}"/>
              </a:ext>
            </a:extLst>
          </p:cNvPr>
          <p:cNvCxnSpPr/>
          <p:nvPr/>
        </p:nvCxnSpPr>
        <p:spPr>
          <a:xfrm>
            <a:off x="10587038" y="2628901"/>
            <a:ext cx="0" cy="19430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DC61B1B7-19DD-0E46-A04A-F112CC38CD5C}"/>
              </a:ext>
            </a:extLst>
          </p:cNvPr>
          <p:cNvCxnSpPr/>
          <p:nvPr/>
        </p:nvCxnSpPr>
        <p:spPr>
          <a:xfrm>
            <a:off x="11353800" y="2628901"/>
            <a:ext cx="0" cy="19716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A9E67A18-2427-DD48-85C7-B864E9824373}"/>
              </a:ext>
            </a:extLst>
          </p:cNvPr>
          <p:cNvCxnSpPr/>
          <p:nvPr/>
        </p:nvCxnSpPr>
        <p:spPr>
          <a:xfrm>
            <a:off x="10587038" y="2628901"/>
            <a:ext cx="7667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75A28C97-FEF6-EC42-97C3-2B14ED655108}"/>
              </a:ext>
            </a:extLst>
          </p:cNvPr>
          <p:cNvCxnSpPr/>
          <p:nvPr/>
        </p:nvCxnSpPr>
        <p:spPr>
          <a:xfrm>
            <a:off x="11353800" y="1085850"/>
            <a:ext cx="0" cy="13287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8AD65545-2497-ED46-BA68-AA315A661D56}"/>
              </a:ext>
            </a:extLst>
          </p:cNvPr>
          <p:cNvCxnSpPr/>
          <p:nvPr/>
        </p:nvCxnSpPr>
        <p:spPr>
          <a:xfrm>
            <a:off x="10587038" y="4500564"/>
            <a:ext cx="7667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96D0953C-FA24-314D-90BC-D53C13CB133C}"/>
              </a:ext>
            </a:extLst>
          </p:cNvPr>
          <p:cNvCxnSpPr/>
          <p:nvPr/>
        </p:nvCxnSpPr>
        <p:spPr>
          <a:xfrm>
            <a:off x="10429875" y="4629150"/>
            <a:ext cx="10429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C9288AB-C7E9-DE4A-B95E-34679614EB91}"/>
              </a:ext>
            </a:extLst>
          </p:cNvPr>
          <p:cNvCxnSpPr/>
          <p:nvPr/>
        </p:nvCxnSpPr>
        <p:spPr>
          <a:xfrm>
            <a:off x="10944225" y="2414588"/>
            <a:ext cx="0" cy="214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3497F6D-82B9-0C4F-9A4E-B505D5FE1B12}"/>
              </a:ext>
            </a:extLst>
          </p:cNvPr>
          <p:cNvCxnSpPr/>
          <p:nvPr/>
        </p:nvCxnSpPr>
        <p:spPr>
          <a:xfrm>
            <a:off x="3686175" y="728487"/>
            <a:ext cx="0" cy="349347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7063CF3-6603-5841-A9C2-554B2550B3C8}"/>
              </a:ext>
            </a:extLst>
          </p:cNvPr>
          <p:cNvCxnSpPr/>
          <p:nvPr/>
        </p:nvCxnSpPr>
        <p:spPr>
          <a:xfrm>
            <a:off x="1928812" y="728487"/>
            <a:ext cx="0" cy="349347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113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E93A7-93D0-DC46-B97F-D019CE5D5C4D}"/>
              </a:ext>
            </a:extLst>
          </p:cNvPr>
          <p:cNvSpPr>
            <a:spLocks noGrp="1"/>
          </p:cNvSpPr>
          <p:nvPr>
            <p:ph type="title"/>
          </p:nvPr>
        </p:nvSpPr>
        <p:spPr>
          <a:xfrm>
            <a:off x="838200" y="365125"/>
            <a:ext cx="10515600" cy="605719"/>
          </a:xfrm>
        </p:spPr>
        <p:txBody>
          <a:bodyPr>
            <a:normAutofit fontScale="90000"/>
          </a:bodyPr>
          <a:lstStyle/>
          <a:p>
            <a:pPr algn="ctr"/>
            <a:r>
              <a:rPr lang="en-FR" sz="4000" dirty="0">
                <a:solidFill>
                  <a:srgbClr val="7030A0"/>
                </a:solidFill>
                <a:latin typeface="Arial" panose="020B0604020202020204" pitchFamily="34" charset="0"/>
                <a:cs typeface="Arial" panose="020B0604020202020204" pitchFamily="34" charset="0"/>
              </a:rPr>
              <a:t>Digressives</a:t>
            </a:r>
          </a:p>
        </p:txBody>
      </p:sp>
      <p:sp>
        <p:nvSpPr>
          <p:cNvPr id="3" name="Content Placeholder 2">
            <a:extLst>
              <a:ext uri="{FF2B5EF4-FFF2-40B4-BE49-F238E27FC236}">
                <a16:creationId xmlns:a16="http://schemas.microsoft.com/office/drawing/2014/main" id="{E8EDC15F-269D-9B47-BC43-B1A1CCBD7F1F}"/>
              </a:ext>
            </a:extLst>
          </p:cNvPr>
          <p:cNvSpPr>
            <a:spLocks noGrp="1"/>
          </p:cNvSpPr>
          <p:nvPr>
            <p:ph idx="1"/>
          </p:nvPr>
        </p:nvSpPr>
        <p:spPr>
          <a:xfrm>
            <a:off x="838200" y="1162756"/>
            <a:ext cx="10515600" cy="5014207"/>
          </a:xfrm>
        </p:spPr>
        <p:txBody>
          <a:bodyPr>
            <a:noAutofit/>
          </a:bodyPr>
          <a:lstStyle/>
          <a:p>
            <a:r>
              <a:rPr lang="en-FR" sz="2700" dirty="0">
                <a:solidFill>
                  <a:srgbClr val="002060"/>
                </a:solidFill>
              </a:rPr>
              <a:t>Digressives signal that D2 does not cohere fully with prior text.</a:t>
            </a:r>
          </a:p>
          <a:p>
            <a:r>
              <a:rPr lang="en-FR" sz="2700" dirty="0">
                <a:solidFill>
                  <a:srgbClr val="002060"/>
                </a:solidFill>
              </a:rPr>
              <a:t>Digressives are “asides”.</a:t>
            </a:r>
          </a:p>
          <a:p>
            <a:r>
              <a:rPr lang="en-FR" sz="2700" dirty="0">
                <a:solidFill>
                  <a:srgbClr val="002060"/>
                </a:solidFill>
              </a:rPr>
              <a:t>As Pons &amp; Estellés (2009) point out, this means that they always </a:t>
            </a:r>
          </a:p>
          <a:p>
            <a:pPr marL="0" indent="0">
              <a:buNone/>
            </a:pPr>
            <a:r>
              <a:rPr lang="en-FR" sz="2700" dirty="0">
                <a:solidFill>
                  <a:srgbClr val="002060"/>
                </a:solidFill>
              </a:rPr>
              <a:t>   cue a topic shift in D2. The topic of D1 is often not returned to.</a:t>
            </a:r>
          </a:p>
          <a:p>
            <a:pPr marL="0" indent="0">
              <a:buNone/>
            </a:pPr>
            <a:r>
              <a:rPr lang="en-FR" sz="2700" dirty="0">
                <a:solidFill>
                  <a:srgbClr val="002060"/>
                </a:solidFill>
              </a:rPr>
              <a:t>• Mittwoch et al. (2002) list the following as digressives: </a:t>
            </a:r>
            <a:r>
              <a:rPr lang="en-FR" sz="2700" i="1" dirty="0">
                <a:solidFill>
                  <a:srgbClr val="002060"/>
                </a:solidFill>
              </a:rPr>
              <a:t>by the way, </a:t>
            </a:r>
          </a:p>
          <a:p>
            <a:pPr marL="0" indent="0">
              <a:buNone/>
            </a:pPr>
            <a:r>
              <a:rPr lang="en-FR" sz="2700" i="1" dirty="0">
                <a:solidFill>
                  <a:srgbClr val="002060"/>
                </a:solidFill>
              </a:rPr>
              <a:t>   by the by, incidentally</a:t>
            </a:r>
            <a:r>
              <a:rPr lang="en-FR" sz="2700" dirty="0">
                <a:solidFill>
                  <a:srgbClr val="002060"/>
                </a:solidFill>
              </a:rPr>
              <a:t> and </a:t>
            </a:r>
            <a:r>
              <a:rPr lang="en-FR" sz="2700" i="1" dirty="0">
                <a:solidFill>
                  <a:srgbClr val="002060"/>
                </a:solidFill>
              </a:rPr>
              <a:t>parenthetically</a:t>
            </a:r>
            <a:r>
              <a:rPr lang="en-FR" sz="2700" dirty="0">
                <a:solidFill>
                  <a:srgbClr val="002060"/>
                </a:solidFill>
              </a:rPr>
              <a:t>. </a:t>
            </a:r>
          </a:p>
          <a:p>
            <a:pPr marL="0" indent="0">
              <a:buNone/>
            </a:pPr>
            <a:r>
              <a:rPr lang="en-FR" sz="2700" dirty="0">
                <a:solidFill>
                  <a:srgbClr val="002060"/>
                </a:solidFill>
              </a:rPr>
              <a:t>• </a:t>
            </a:r>
            <a:r>
              <a:rPr lang="en-FR" sz="2700" i="1" dirty="0">
                <a:solidFill>
                  <a:srgbClr val="002060"/>
                </a:solidFill>
              </a:rPr>
              <a:t>By the by </a:t>
            </a:r>
            <a:r>
              <a:rPr lang="en-FR" sz="2700" dirty="0">
                <a:solidFill>
                  <a:srgbClr val="002060"/>
                </a:solidFill>
              </a:rPr>
              <a:t>has almost completely obsolesced, and </a:t>
            </a:r>
            <a:r>
              <a:rPr lang="en-FR" sz="2700" i="1" dirty="0">
                <a:solidFill>
                  <a:srgbClr val="002060"/>
                </a:solidFill>
              </a:rPr>
              <a:t>parenthetically</a:t>
            </a:r>
            <a:r>
              <a:rPr lang="en-FR" sz="2700" dirty="0">
                <a:solidFill>
                  <a:srgbClr val="002060"/>
                </a:solidFill>
              </a:rPr>
              <a:t> is</a:t>
            </a:r>
          </a:p>
          <a:p>
            <a:pPr marL="0" indent="0">
              <a:buNone/>
            </a:pPr>
            <a:r>
              <a:rPr lang="en-FR" sz="2700" dirty="0">
                <a:solidFill>
                  <a:srgbClr val="002060"/>
                </a:solidFill>
              </a:rPr>
              <a:t>   primarily lexical.  </a:t>
            </a:r>
          </a:p>
          <a:p>
            <a:pPr marL="0" indent="0">
              <a:buNone/>
            </a:pPr>
            <a:r>
              <a:rPr lang="en-FR" sz="2700" dirty="0">
                <a:solidFill>
                  <a:srgbClr val="002060"/>
                </a:solidFill>
              </a:rPr>
              <a:t>• So this is a very small subschema of the Connector.Schema but </a:t>
            </a:r>
            <a:r>
              <a:rPr lang="en-FR" sz="2700" i="1" dirty="0">
                <a:solidFill>
                  <a:srgbClr val="002060"/>
                </a:solidFill>
              </a:rPr>
              <a:t>by the</a:t>
            </a:r>
          </a:p>
          <a:p>
            <a:pPr marL="0" indent="0">
              <a:buNone/>
            </a:pPr>
            <a:r>
              <a:rPr lang="en-FR" sz="2700" i="1" dirty="0">
                <a:solidFill>
                  <a:srgbClr val="002060"/>
                </a:solidFill>
              </a:rPr>
              <a:t>  way </a:t>
            </a:r>
            <a:r>
              <a:rPr lang="en-FR" sz="2700" dirty="0">
                <a:solidFill>
                  <a:srgbClr val="002060"/>
                </a:solidFill>
              </a:rPr>
              <a:t>can be used with different degrees and kinds of pragmatic force.</a:t>
            </a:r>
          </a:p>
        </p:txBody>
      </p:sp>
      <p:sp>
        <p:nvSpPr>
          <p:cNvPr id="4" name="Footer Placeholder 3">
            <a:extLst>
              <a:ext uri="{FF2B5EF4-FFF2-40B4-BE49-F238E27FC236}">
                <a16:creationId xmlns:a16="http://schemas.microsoft.com/office/drawing/2014/main" id="{C490A83C-33F3-244D-8DBC-A751A1A6CC7E}"/>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073EFF35-83C5-BB4E-B079-DB8F47BEF3B3}"/>
              </a:ext>
            </a:extLst>
          </p:cNvPr>
          <p:cNvSpPr>
            <a:spLocks noGrp="1"/>
          </p:cNvSpPr>
          <p:nvPr>
            <p:ph type="sldNum" sz="quarter" idx="12"/>
          </p:nvPr>
        </p:nvSpPr>
        <p:spPr/>
        <p:txBody>
          <a:bodyPr/>
          <a:lstStyle/>
          <a:p>
            <a:fld id="{2F62E8FC-9E2B-9B4A-A527-3B291B1FD90F}" type="slidenum">
              <a:rPr lang="en-FR" smtClean="0"/>
              <a:t>3</a:t>
            </a:fld>
            <a:endParaRPr lang="en-FR"/>
          </a:p>
        </p:txBody>
      </p:sp>
    </p:spTree>
    <p:extLst>
      <p:ext uri="{BB962C8B-B14F-4D97-AF65-F5344CB8AC3E}">
        <p14:creationId xmlns:p14="http://schemas.microsoft.com/office/powerpoint/2010/main" val="27356379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C314A-80E6-7F44-B3AA-9386B8D5A738}"/>
              </a:ext>
            </a:extLst>
          </p:cNvPr>
          <p:cNvSpPr>
            <a:spLocks noGrp="1"/>
          </p:cNvSpPr>
          <p:nvPr>
            <p:ph type="ctrTitle"/>
          </p:nvPr>
        </p:nvSpPr>
        <p:spPr>
          <a:xfrm>
            <a:off x="1524000" y="553156"/>
            <a:ext cx="9144000" cy="2956807"/>
          </a:xfrm>
        </p:spPr>
        <p:txBody>
          <a:bodyPr>
            <a:normAutofit/>
          </a:bodyPr>
          <a:lstStyle/>
          <a:p>
            <a:r>
              <a:rPr lang="en-FR" sz="3600" dirty="0">
                <a:solidFill>
                  <a:srgbClr val="7030A0"/>
                </a:solidFill>
                <a:latin typeface="Algerian" pitchFamily="82" charset="77"/>
              </a:rPr>
              <a:t>8B. </a:t>
            </a:r>
            <a:br>
              <a:rPr lang="en-FR" sz="3600" dirty="0">
                <a:solidFill>
                  <a:srgbClr val="7030A0"/>
                </a:solidFill>
                <a:latin typeface="Algerian" pitchFamily="82" charset="77"/>
              </a:rPr>
            </a:br>
            <a:r>
              <a:rPr lang="en-FR" sz="3600" dirty="0">
                <a:solidFill>
                  <a:srgbClr val="7030A0"/>
                </a:solidFill>
                <a:latin typeface="Algerian" pitchFamily="82" charset="77"/>
              </a:rPr>
              <a:t>The development of a </a:t>
            </a:r>
            <a:r>
              <a:rPr lang="en-US" sz="3600" dirty="0" err="1">
                <a:solidFill>
                  <a:srgbClr val="7030A0"/>
                </a:solidFill>
                <a:latin typeface="Algerian" pitchFamily="82" charset="77"/>
              </a:rPr>
              <a:t>DIgressive</a:t>
            </a:r>
            <a:r>
              <a:rPr lang="en-US" sz="3600" dirty="0">
                <a:solidFill>
                  <a:srgbClr val="7030A0"/>
                </a:solidFill>
                <a:latin typeface="Algerian" pitchFamily="82" charset="77"/>
              </a:rPr>
              <a:t> </a:t>
            </a:r>
            <a:r>
              <a:rPr lang="en-FR" sz="3600" dirty="0">
                <a:solidFill>
                  <a:srgbClr val="7030A0"/>
                </a:solidFill>
                <a:latin typeface="Algerian" pitchFamily="82" charset="77"/>
              </a:rPr>
              <a:t>DM combination: </a:t>
            </a:r>
            <a:r>
              <a:rPr lang="en-FR" sz="3600" i="1" dirty="0">
                <a:solidFill>
                  <a:srgbClr val="7030A0"/>
                </a:solidFill>
                <a:latin typeface="Algerian" pitchFamily="82" charset="77"/>
              </a:rPr>
              <a:t>Oh</a:t>
            </a:r>
            <a:r>
              <a:rPr lang="en-FR" sz="3600" dirty="0">
                <a:solidFill>
                  <a:srgbClr val="7030A0"/>
                </a:solidFill>
                <a:latin typeface="Algerian" pitchFamily="82" charset="77"/>
              </a:rPr>
              <a:t>, </a:t>
            </a:r>
            <a:r>
              <a:rPr lang="en-FR" sz="3600" i="1" dirty="0">
                <a:solidFill>
                  <a:srgbClr val="7030A0"/>
                </a:solidFill>
                <a:latin typeface="Algerian" pitchFamily="82" charset="77"/>
              </a:rPr>
              <a:t>by the way</a:t>
            </a:r>
            <a:br>
              <a:rPr lang="en-FR" sz="3200" i="1" dirty="0">
                <a:solidFill>
                  <a:srgbClr val="7030A0"/>
                </a:solidFill>
                <a:latin typeface="Algerian" pitchFamily="82" charset="77"/>
              </a:rPr>
            </a:br>
            <a:endParaRPr lang="en-FR" sz="3200" dirty="0"/>
          </a:p>
        </p:txBody>
      </p:sp>
    </p:spTree>
    <p:extLst>
      <p:ext uri="{BB962C8B-B14F-4D97-AF65-F5344CB8AC3E}">
        <p14:creationId xmlns:p14="http://schemas.microsoft.com/office/powerpoint/2010/main" val="38329762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A3B0B-D22A-1D4F-91B7-4AD19A70DD17}"/>
              </a:ext>
            </a:extLst>
          </p:cNvPr>
          <p:cNvSpPr>
            <a:spLocks noGrp="1"/>
          </p:cNvSpPr>
          <p:nvPr>
            <p:ph type="title"/>
          </p:nvPr>
        </p:nvSpPr>
        <p:spPr>
          <a:xfrm>
            <a:off x="838200" y="365125"/>
            <a:ext cx="10515600" cy="1215319"/>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Outline</a:t>
            </a:r>
          </a:p>
        </p:txBody>
      </p:sp>
      <p:sp>
        <p:nvSpPr>
          <p:cNvPr id="3" name="Content Placeholder 2">
            <a:extLst>
              <a:ext uri="{FF2B5EF4-FFF2-40B4-BE49-F238E27FC236}">
                <a16:creationId xmlns:a16="http://schemas.microsoft.com/office/drawing/2014/main" id="{4F2E9618-3EA5-E149-ACBA-A5448078D452}"/>
              </a:ext>
            </a:extLst>
          </p:cNvPr>
          <p:cNvSpPr>
            <a:spLocks noGrp="1"/>
          </p:cNvSpPr>
          <p:nvPr>
            <p:ph idx="1"/>
          </p:nvPr>
        </p:nvSpPr>
        <p:spPr>
          <a:xfrm>
            <a:off x="838200" y="2156177"/>
            <a:ext cx="10515600" cy="4020785"/>
          </a:xfrm>
        </p:spPr>
        <p:txBody>
          <a:bodyPr/>
          <a:lstStyle/>
          <a:p>
            <a:r>
              <a:rPr lang="en-FR" i="1" dirty="0">
                <a:solidFill>
                  <a:srgbClr val="002060"/>
                </a:solidFill>
              </a:rPr>
              <a:t>Oh, by the way 1 </a:t>
            </a:r>
            <a:r>
              <a:rPr lang="en-FR" dirty="0">
                <a:solidFill>
                  <a:srgbClr val="002060"/>
                </a:solidFill>
              </a:rPr>
              <a:t>(OBTW1): casual, digressive, attention-drawing,</a:t>
            </a:r>
          </a:p>
          <a:p>
            <a:pPr marL="0" indent="0">
              <a:buNone/>
            </a:pPr>
            <a:r>
              <a:rPr lang="en-FR" dirty="0">
                <a:solidFill>
                  <a:srgbClr val="002060"/>
                </a:solidFill>
              </a:rPr>
              <a:t>				        can be used as polite hedge</a:t>
            </a:r>
          </a:p>
          <a:p>
            <a:r>
              <a:rPr lang="en-FR" i="1" dirty="0">
                <a:solidFill>
                  <a:srgbClr val="002060"/>
                </a:solidFill>
              </a:rPr>
              <a:t>Oh, by the way 2 </a:t>
            </a:r>
            <a:r>
              <a:rPr lang="en-FR" dirty="0">
                <a:solidFill>
                  <a:srgbClr val="002060"/>
                </a:solidFill>
              </a:rPr>
              <a:t>(OBTW2): ag</a:t>
            </a:r>
            <a:r>
              <a:rPr lang="en-GB" dirty="0">
                <a:solidFill>
                  <a:srgbClr val="002060"/>
                </a:solidFill>
              </a:rPr>
              <a:t>g</a:t>
            </a:r>
            <a:r>
              <a:rPr lang="en-FR" dirty="0">
                <a:solidFill>
                  <a:srgbClr val="002060"/>
                </a:solidFill>
              </a:rPr>
              <a:t>ressive, pseudo-representation of 					       an Other’s speech or action; impolite.</a:t>
            </a:r>
          </a:p>
        </p:txBody>
      </p:sp>
      <p:sp>
        <p:nvSpPr>
          <p:cNvPr id="4" name="Footer Placeholder 3">
            <a:extLst>
              <a:ext uri="{FF2B5EF4-FFF2-40B4-BE49-F238E27FC236}">
                <a16:creationId xmlns:a16="http://schemas.microsoft.com/office/drawing/2014/main" id="{19E0FEB6-FF6B-0F4C-92DD-C1D84D78269C}"/>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9AAD4FE5-4E52-3642-87B3-1299463E0E30}"/>
              </a:ext>
            </a:extLst>
          </p:cNvPr>
          <p:cNvSpPr>
            <a:spLocks noGrp="1"/>
          </p:cNvSpPr>
          <p:nvPr>
            <p:ph type="sldNum" sz="quarter" idx="12"/>
          </p:nvPr>
        </p:nvSpPr>
        <p:spPr/>
        <p:txBody>
          <a:bodyPr/>
          <a:lstStyle/>
          <a:p>
            <a:fld id="{5B68BAEC-7B05-1447-8B39-A30C83F4F450}" type="slidenum">
              <a:rPr lang="en-FR" smtClean="0"/>
              <a:t>31</a:t>
            </a:fld>
            <a:endParaRPr lang="en-FR"/>
          </a:p>
        </p:txBody>
      </p:sp>
    </p:spTree>
    <p:extLst>
      <p:ext uri="{BB962C8B-B14F-4D97-AF65-F5344CB8AC3E}">
        <p14:creationId xmlns:p14="http://schemas.microsoft.com/office/powerpoint/2010/main" val="2028064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459C3-3E5F-ED4F-8AF9-3345205A52DE}"/>
              </a:ext>
            </a:extLst>
          </p:cNvPr>
          <p:cNvSpPr>
            <a:spLocks noGrp="1"/>
          </p:cNvSpPr>
          <p:nvPr>
            <p:ph type="title"/>
          </p:nvPr>
        </p:nvSpPr>
        <p:spPr/>
        <p:txBody>
          <a:bodyPr>
            <a:normAutofit/>
          </a:bodyPr>
          <a:lstStyle/>
          <a:p>
            <a:pPr algn="ctr"/>
            <a:r>
              <a:rPr lang="en-FR" sz="4000" i="1" dirty="0">
                <a:solidFill>
                  <a:srgbClr val="7030A0"/>
                </a:solidFill>
                <a:latin typeface="Arial" panose="020B0604020202020204" pitchFamily="34" charset="0"/>
                <a:cs typeface="Arial" panose="020B0604020202020204" pitchFamily="34" charset="0"/>
              </a:rPr>
              <a:t>Oh, by the way</a:t>
            </a:r>
          </a:p>
        </p:txBody>
      </p:sp>
      <p:sp>
        <p:nvSpPr>
          <p:cNvPr id="3" name="Content Placeholder 2">
            <a:extLst>
              <a:ext uri="{FF2B5EF4-FFF2-40B4-BE49-F238E27FC236}">
                <a16:creationId xmlns:a16="http://schemas.microsoft.com/office/drawing/2014/main" id="{4B41E220-162B-D441-B58A-3DED2BAFAD4B}"/>
              </a:ext>
            </a:extLst>
          </p:cNvPr>
          <p:cNvSpPr>
            <a:spLocks noGrp="1"/>
          </p:cNvSpPr>
          <p:nvPr>
            <p:ph idx="1"/>
          </p:nvPr>
        </p:nvSpPr>
        <p:spPr/>
        <p:txBody>
          <a:bodyPr>
            <a:normAutofit lnSpcReduction="10000"/>
          </a:bodyPr>
          <a:lstStyle/>
          <a:p>
            <a:r>
              <a:rPr lang="en-FR" dirty="0">
                <a:solidFill>
                  <a:srgbClr val="002060"/>
                </a:solidFill>
              </a:rPr>
              <a:t>Examples I have in mind are:</a:t>
            </a:r>
          </a:p>
          <a:p>
            <a:pPr marL="514350" indent="-514350">
              <a:buAutoNum type="arabicParenBoth"/>
            </a:pPr>
            <a:r>
              <a:rPr lang="en-GB" dirty="0">
                <a:solidFill>
                  <a:srgbClr val="00B050"/>
                </a:solidFill>
              </a:rPr>
              <a:t>Rick's a good, strong supporter, good man. And </a:t>
            </a:r>
            <a:r>
              <a:rPr lang="en-GB" b="1" dirty="0">
                <a:solidFill>
                  <a:srgbClr val="00B050"/>
                </a:solidFill>
              </a:rPr>
              <a:t>oh, by the way</a:t>
            </a:r>
            <a:r>
              <a:rPr lang="en-GB" dirty="0">
                <a:solidFill>
                  <a:srgbClr val="00B050"/>
                </a:solidFill>
              </a:rPr>
              <a:t>, for the other elected officials here, … in three short days, help is on the way.</a:t>
            </a:r>
          </a:p>
          <a:p>
            <a:pPr marL="0" indent="0">
              <a:buNone/>
            </a:pPr>
            <a:r>
              <a:rPr lang="en-FR" sz="2400" dirty="0">
                <a:solidFill>
                  <a:srgbClr val="00B050"/>
                </a:solidFill>
              </a:rPr>
              <a:t>       (2000 </a:t>
            </a:r>
            <a:r>
              <a:rPr lang="en-FR" sz="2400" i="1" dirty="0">
                <a:solidFill>
                  <a:srgbClr val="00B050"/>
                </a:solidFill>
              </a:rPr>
              <a:t>Gore addresses rally </a:t>
            </a:r>
            <a:r>
              <a:rPr lang="en-FR" sz="2400" dirty="0">
                <a:solidFill>
                  <a:srgbClr val="00B050"/>
                </a:solidFill>
              </a:rPr>
              <a:t>[COCA]; </a:t>
            </a:r>
            <a:r>
              <a:rPr lang="en-FR" sz="2400" dirty="0">
                <a:solidFill>
                  <a:srgbClr val="002060"/>
                </a:solidFill>
              </a:rPr>
              <a:t>attention-getting add-on; OBTW1</a:t>
            </a:r>
            <a:r>
              <a:rPr lang="en-FR" sz="2400" dirty="0">
                <a:solidFill>
                  <a:srgbClr val="00B050"/>
                </a:solidFill>
              </a:rPr>
              <a:t>)</a:t>
            </a:r>
          </a:p>
          <a:p>
            <a:pPr marL="0" indent="0">
              <a:buNone/>
            </a:pPr>
            <a:r>
              <a:rPr lang="en-US" dirty="0">
                <a:solidFill>
                  <a:srgbClr val="00B050"/>
                </a:solidFill>
              </a:rPr>
              <a:t>(2) It is so human to want to go our own way and then say, </a:t>
            </a:r>
          </a:p>
          <a:p>
            <a:pPr marL="0" indent="0">
              <a:buNone/>
            </a:pPr>
            <a:r>
              <a:rPr lang="en-US" dirty="0">
                <a:solidFill>
                  <a:srgbClr val="00B050"/>
                </a:solidFill>
              </a:rPr>
              <a:t>      ‘</a:t>
            </a:r>
            <a:r>
              <a:rPr lang="en-US" b="1" dirty="0">
                <a:solidFill>
                  <a:srgbClr val="00B050"/>
                </a:solidFill>
              </a:rPr>
              <a:t>Oh, by the way</a:t>
            </a:r>
            <a:r>
              <a:rPr lang="en-US" dirty="0">
                <a:solidFill>
                  <a:srgbClr val="00B050"/>
                </a:solidFill>
              </a:rPr>
              <a:t>, God, please bless what I am doing.’</a:t>
            </a:r>
            <a:endParaRPr lang="en-FR" dirty="0">
              <a:solidFill>
                <a:srgbClr val="00B050"/>
              </a:solidFill>
            </a:endParaRPr>
          </a:p>
          <a:p>
            <a:pPr marL="0" indent="0">
              <a:buNone/>
            </a:pPr>
            <a:r>
              <a:rPr lang="en-US" dirty="0">
                <a:solidFill>
                  <a:srgbClr val="00B050"/>
                </a:solidFill>
              </a:rPr>
              <a:t>      </a:t>
            </a:r>
            <a:r>
              <a:rPr lang="en-US" sz="2400" dirty="0">
                <a:solidFill>
                  <a:srgbClr val="00B050"/>
                </a:solidFill>
              </a:rPr>
              <a:t>(2017 Snelling, </a:t>
            </a:r>
            <a:r>
              <a:rPr lang="en-US" sz="2400" i="1" dirty="0">
                <a:solidFill>
                  <a:srgbClr val="00B050"/>
                </a:solidFill>
              </a:rPr>
              <a:t>From this day forward</a:t>
            </a:r>
            <a:r>
              <a:rPr lang="en-US" sz="2400" dirty="0">
                <a:solidFill>
                  <a:srgbClr val="00B050"/>
                </a:solidFill>
              </a:rPr>
              <a:t> [COCA]; </a:t>
            </a:r>
            <a:r>
              <a:rPr lang="en-US" sz="2400" dirty="0">
                <a:solidFill>
                  <a:srgbClr val="002060"/>
                </a:solidFill>
              </a:rPr>
              <a:t>SP/W disaffiliates from the</a:t>
            </a:r>
          </a:p>
          <a:p>
            <a:pPr marL="0" indent="0">
              <a:buNone/>
            </a:pPr>
            <a:r>
              <a:rPr lang="en-US" sz="2400" dirty="0">
                <a:solidFill>
                  <a:srgbClr val="002060"/>
                </a:solidFill>
              </a:rPr>
              <a:t>       content of D2 in the light of D1, and by implication from the whole</a:t>
            </a:r>
          </a:p>
          <a:p>
            <a:pPr marL="0" indent="0">
              <a:buNone/>
            </a:pPr>
            <a:r>
              <a:rPr lang="en-US" sz="2400" dirty="0">
                <a:solidFill>
                  <a:srgbClr val="002060"/>
                </a:solidFill>
              </a:rPr>
              <a:t>       contradictory mind-set; a mocking use; OBTW2)</a:t>
            </a:r>
            <a:r>
              <a:rPr lang="en-US" sz="2400" dirty="0">
                <a:solidFill>
                  <a:srgbClr val="00B050"/>
                </a:solidFill>
              </a:rPr>
              <a:t> </a:t>
            </a:r>
            <a:endParaRPr lang="en-FR" sz="2400" dirty="0">
              <a:solidFill>
                <a:srgbClr val="00B050"/>
              </a:solidFill>
            </a:endParaRPr>
          </a:p>
          <a:p>
            <a:pPr marL="0" indent="0">
              <a:buNone/>
            </a:pPr>
            <a:endParaRPr lang="en-FR" dirty="0"/>
          </a:p>
        </p:txBody>
      </p:sp>
      <p:sp>
        <p:nvSpPr>
          <p:cNvPr id="4" name="Footer Placeholder 3">
            <a:extLst>
              <a:ext uri="{FF2B5EF4-FFF2-40B4-BE49-F238E27FC236}">
                <a16:creationId xmlns:a16="http://schemas.microsoft.com/office/drawing/2014/main" id="{B7A47911-1DFF-054C-8BFA-3ED791BE65EA}"/>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4F72A860-CD58-9C4F-AA59-EDD89E0CEC5B}"/>
              </a:ext>
            </a:extLst>
          </p:cNvPr>
          <p:cNvSpPr>
            <a:spLocks noGrp="1"/>
          </p:cNvSpPr>
          <p:nvPr>
            <p:ph type="sldNum" sz="quarter" idx="12"/>
          </p:nvPr>
        </p:nvSpPr>
        <p:spPr/>
        <p:txBody>
          <a:bodyPr/>
          <a:lstStyle/>
          <a:p>
            <a:fld id="{5B68BAEC-7B05-1447-8B39-A30C83F4F450}" type="slidenum">
              <a:rPr lang="en-FR" smtClean="0"/>
              <a:t>32</a:t>
            </a:fld>
            <a:endParaRPr lang="en-FR"/>
          </a:p>
        </p:txBody>
      </p:sp>
    </p:spTree>
    <p:extLst>
      <p:ext uri="{BB962C8B-B14F-4D97-AF65-F5344CB8AC3E}">
        <p14:creationId xmlns:p14="http://schemas.microsoft.com/office/powerpoint/2010/main" val="31508036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34A5F-3F58-9D43-837C-C591CF9E5C98}"/>
              </a:ext>
            </a:extLst>
          </p:cNvPr>
          <p:cNvSpPr>
            <a:spLocks noGrp="1"/>
          </p:cNvSpPr>
          <p:nvPr>
            <p:ph type="title"/>
          </p:nvPr>
        </p:nvSpPr>
        <p:spPr>
          <a:xfrm>
            <a:off x="725311" y="146756"/>
            <a:ext cx="10515600" cy="1178807"/>
          </a:xfrm>
        </p:spPr>
        <p:txBody>
          <a:bodyPr>
            <a:normAutofit/>
          </a:bodyPr>
          <a:lstStyle/>
          <a:p>
            <a:pPr algn="ctr"/>
            <a:r>
              <a:rPr lang="en-FR" sz="4000" i="1" dirty="0">
                <a:solidFill>
                  <a:srgbClr val="7030A0"/>
                </a:solidFill>
                <a:latin typeface="Arial" panose="020B0604020202020204" pitchFamily="34" charset="0"/>
                <a:cs typeface="Arial" panose="020B0604020202020204" pitchFamily="34" charset="0"/>
              </a:rPr>
              <a:t>Oh, by the way</a:t>
            </a:r>
          </a:p>
        </p:txBody>
      </p:sp>
      <p:sp>
        <p:nvSpPr>
          <p:cNvPr id="3" name="Content Placeholder 2">
            <a:extLst>
              <a:ext uri="{FF2B5EF4-FFF2-40B4-BE49-F238E27FC236}">
                <a16:creationId xmlns:a16="http://schemas.microsoft.com/office/drawing/2014/main" id="{1CE46D54-22C6-DE49-A09E-BE3B95E0A71D}"/>
              </a:ext>
            </a:extLst>
          </p:cNvPr>
          <p:cNvSpPr>
            <a:spLocks noGrp="1"/>
          </p:cNvSpPr>
          <p:nvPr>
            <p:ph idx="1"/>
          </p:nvPr>
        </p:nvSpPr>
        <p:spPr>
          <a:xfrm>
            <a:off x="838200" y="1325563"/>
            <a:ext cx="10515600" cy="5043706"/>
          </a:xfrm>
        </p:spPr>
        <p:txBody>
          <a:bodyPr>
            <a:normAutofit fontScale="92500" lnSpcReduction="10000"/>
          </a:bodyPr>
          <a:lstStyle/>
          <a:p>
            <a:r>
              <a:rPr lang="en-FR" dirty="0">
                <a:solidFill>
                  <a:srgbClr val="002060"/>
                </a:solidFill>
              </a:rPr>
              <a:t>DMs can combine with other DMs (discussed in Lecture 9A).</a:t>
            </a:r>
          </a:p>
          <a:p>
            <a:r>
              <a:rPr lang="en-FR" i="1" dirty="0">
                <a:solidFill>
                  <a:srgbClr val="002060"/>
                </a:solidFill>
              </a:rPr>
              <a:t>Oh</a:t>
            </a:r>
            <a:r>
              <a:rPr lang="en-FR" dirty="0">
                <a:solidFill>
                  <a:srgbClr val="002060"/>
                </a:solidFill>
              </a:rPr>
              <a:t> has been analyzed in PDE conversation as signaling a large variety of changes in SP’s cognitive states and emotions:</a:t>
            </a:r>
          </a:p>
          <a:p>
            <a:pPr marL="0" indent="0">
              <a:buNone/>
            </a:pPr>
            <a:r>
              <a:rPr lang="en-GB" dirty="0">
                <a:solidFill>
                  <a:srgbClr val="00B050"/>
                </a:solidFill>
              </a:rPr>
              <a:t>     “discovery, learning, remembering, recognition, realization,</a:t>
            </a:r>
          </a:p>
          <a:p>
            <a:pPr marL="0" indent="0">
              <a:buNone/>
            </a:pPr>
            <a:r>
              <a:rPr lang="en-GB" dirty="0">
                <a:solidFill>
                  <a:srgbClr val="00B050"/>
                </a:solidFill>
              </a:rPr>
              <a:t>     registration … And these shadings can have their own emotional</a:t>
            </a:r>
          </a:p>
          <a:p>
            <a:pPr marL="0" indent="0">
              <a:buNone/>
            </a:pPr>
            <a:r>
              <a:rPr lang="en-GB" dirty="0">
                <a:solidFill>
                  <a:srgbClr val="00B050"/>
                </a:solidFill>
              </a:rPr>
              <a:t>     laminations [‘</a:t>
            </a:r>
            <a:r>
              <a:rPr lang="en-GB" dirty="0" err="1">
                <a:solidFill>
                  <a:srgbClr val="00B050"/>
                </a:solidFill>
              </a:rPr>
              <a:t>overlays’</a:t>
            </a:r>
            <a:r>
              <a:rPr lang="en-GB" baseline="-25000" dirty="0" err="1">
                <a:solidFill>
                  <a:srgbClr val="00B050"/>
                </a:solidFill>
              </a:rPr>
              <a:t>ECT</a:t>
            </a:r>
            <a:r>
              <a:rPr lang="en-GB" dirty="0">
                <a:solidFill>
                  <a:srgbClr val="00B050"/>
                </a:solidFill>
              </a:rPr>
              <a:t>] (surprised, excited, </a:t>
            </a:r>
          </a:p>
          <a:p>
            <a:pPr marL="0" indent="0">
              <a:buNone/>
            </a:pPr>
            <a:r>
              <a:rPr lang="en-GB" dirty="0">
                <a:solidFill>
                  <a:srgbClr val="00B050"/>
                </a:solidFill>
              </a:rPr>
              <a:t>     disappointed, sad, and so on), and may be </a:t>
            </a:r>
          </a:p>
          <a:p>
            <a:pPr marL="0" indent="0">
              <a:buNone/>
            </a:pPr>
            <a:r>
              <a:rPr lang="en-GB" dirty="0">
                <a:solidFill>
                  <a:srgbClr val="00B050"/>
                </a:solidFill>
              </a:rPr>
              <a:t>     variously positioned  in socio-cognitive  space –</a:t>
            </a:r>
          </a:p>
          <a:p>
            <a:pPr marL="0" indent="0">
              <a:buNone/>
            </a:pPr>
            <a:r>
              <a:rPr lang="en-GB" dirty="0">
                <a:solidFill>
                  <a:srgbClr val="00B050"/>
                </a:solidFill>
              </a:rPr>
              <a:t>     for example,  supportive or affiliative to the </a:t>
            </a:r>
          </a:p>
          <a:p>
            <a:pPr marL="0" indent="0">
              <a:buNone/>
            </a:pPr>
            <a:r>
              <a:rPr lang="en-GB" dirty="0">
                <a:solidFill>
                  <a:srgbClr val="00B050"/>
                </a:solidFill>
              </a:rPr>
              <a:t>     interlocutor or otherwise…”  </a:t>
            </a:r>
          </a:p>
          <a:p>
            <a:pPr marL="0" indent="0">
              <a:buNone/>
            </a:pPr>
            <a:r>
              <a:rPr lang="en-GB" dirty="0">
                <a:solidFill>
                  <a:srgbClr val="00B050"/>
                </a:solidFill>
              </a:rPr>
              <a:t>     (Heritage  2016: 208)</a:t>
            </a:r>
            <a:endParaRPr lang="en-FR" dirty="0">
              <a:solidFill>
                <a:srgbClr val="00B050"/>
              </a:solidFill>
            </a:endParaRPr>
          </a:p>
          <a:p>
            <a:endParaRPr lang="en-FR" dirty="0"/>
          </a:p>
        </p:txBody>
      </p:sp>
      <p:sp>
        <p:nvSpPr>
          <p:cNvPr id="4" name="Footer Placeholder 3">
            <a:extLst>
              <a:ext uri="{FF2B5EF4-FFF2-40B4-BE49-F238E27FC236}">
                <a16:creationId xmlns:a16="http://schemas.microsoft.com/office/drawing/2014/main" id="{CEFB2EAC-1ADE-CF4B-87EE-A60F226E9985}"/>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6E945EE0-1C73-AD48-B30F-58C3484DF7C9}"/>
              </a:ext>
            </a:extLst>
          </p:cNvPr>
          <p:cNvSpPr>
            <a:spLocks noGrp="1"/>
          </p:cNvSpPr>
          <p:nvPr>
            <p:ph type="sldNum" sz="quarter" idx="12"/>
          </p:nvPr>
        </p:nvSpPr>
        <p:spPr/>
        <p:txBody>
          <a:bodyPr/>
          <a:lstStyle/>
          <a:p>
            <a:fld id="{5B68BAEC-7B05-1447-8B39-A30C83F4F450}" type="slidenum">
              <a:rPr lang="en-FR" smtClean="0"/>
              <a:t>33</a:t>
            </a:fld>
            <a:endParaRPr lang="en-FR"/>
          </a:p>
        </p:txBody>
      </p:sp>
      <p:pic>
        <p:nvPicPr>
          <p:cNvPr id="7" name="Picture 6" descr="A person smiling for the camera&#10;&#10;Description automatically generated with low confidence">
            <a:extLst>
              <a:ext uri="{FF2B5EF4-FFF2-40B4-BE49-F238E27FC236}">
                <a16:creationId xmlns:a16="http://schemas.microsoft.com/office/drawing/2014/main" id="{9707827B-562D-FF4D-8AE6-4ACB76750BC4}"/>
              </a:ext>
            </a:extLst>
          </p:cNvPr>
          <p:cNvPicPr>
            <a:picLocks noChangeAspect="1"/>
          </p:cNvPicPr>
          <p:nvPr/>
        </p:nvPicPr>
        <p:blipFill>
          <a:blip r:embed="rId2"/>
          <a:stretch>
            <a:fillRect/>
          </a:stretch>
        </p:blipFill>
        <p:spPr>
          <a:xfrm>
            <a:off x="7943850" y="3571874"/>
            <a:ext cx="2257425" cy="2432270"/>
          </a:xfrm>
          <a:prstGeom prst="rect">
            <a:avLst/>
          </a:prstGeom>
        </p:spPr>
      </p:pic>
    </p:spTree>
    <p:extLst>
      <p:ext uri="{BB962C8B-B14F-4D97-AF65-F5344CB8AC3E}">
        <p14:creationId xmlns:p14="http://schemas.microsoft.com/office/powerpoint/2010/main" val="36955020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1B2FA-E4F4-6E4C-A291-94C29E5AFBAB}"/>
              </a:ext>
            </a:extLst>
          </p:cNvPr>
          <p:cNvSpPr>
            <a:spLocks noGrp="1"/>
          </p:cNvSpPr>
          <p:nvPr>
            <p:ph type="title"/>
          </p:nvPr>
        </p:nvSpPr>
        <p:spPr/>
        <p:txBody>
          <a:bodyPr/>
          <a:lstStyle/>
          <a:p>
            <a:pPr algn="ctr"/>
            <a:r>
              <a:rPr lang="en-FR" i="1" dirty="0">
                <a:solidFill>
                  <a:srgbClr val="7030A0"/>
                </a:solidFill>
                <a:latin typeface="Arial" panose="020B0604020202020204" pitchFamily="34" charset="0"/>
                <a:cs typeface="Arial" panose="020B0604020202020204" pitchFamily="34" charset="0"/>
              </a:rPr>
              <a:t>Oh, by the way</a:t>
            </a:r>
            <a:endParaRPr lang="en-FR" dirty="0"/>
          </a:p>
        </p:txBody>
      </p:sp>
      <p:sp>
        <p:nvSpPr>
          <p:cNvPr id="3" name="Content Placeholder 2">
            <a:extLst>
              <a:ext uri="{FF2B5EF4-FFF2-40B4-BE49-F238E27FC236}">
                <a16:creationId xmlns:a16="http://schemas.microsoft.com/office/drawing/2014/main" id="{8F5BADDC-A9C8-E84A-9B82-C3E9D8D585E8}"/>
              </a:ext>
            </a:extLst>
          </p:cNvPr>
          <p:cNvSpPr>
            <a:spLocks noGrp="1"/>
          </p:cNvSpPr>
          <p:nvPr>
            <p:ph idx="1"/>
          </p:nvPr>
        </p:nvSpPr>
        <p:spPr/>
        <p:txBody>
          <a:bodyPr>
            <a:normAutofit/>
          </a:bodyPr>
          <a:lstStyle/>
          <a:p>
            <a:r>
              <a:rPr lang="en-FR" dirty="0">
                <a:solidFill>
                  <a:srgbClr val="002060"/>
                </a:solidFill>
              </a:rPr>
              <a:t>Heritage (2016) says </a:t>
            </a:r>
            <a:r>
              <a:rPr lang="en-FR" i="1" dirty="0">
                <a:solidFill>
                  <a:srgbClr val="002060"/>
                </a:solidFill>
              </a:rPr>
              <a:t>Oh</a:t>
            </a:r>
            <a:r>
              <a:rPr lang="en-FR" dirty="0">
                <a:solidFill>
                  <a:srgbClr val="002060"/>
                </a:solidFill>
              </a:rPr>
              <a:t> is very frequent in conversation. </a:t>
            </a:r>
          </a:p>
          <a:p>
            <a:r>
              <a:rPr lang="en-FR" dirty="0">
                <a:solidFill>
                  <a:srgbClr val="002060"/>
                </a:solidFill>
              </a:rPr>
              <a:t>He cites Norrick’s (2009) finding that it is the </a:t>
            </a:r>
            <a:r>
              <a:rPr lang="en-FR" dirty="0">
                <a:solidFill>
                  <a:srgbClr val="00B050"/>
                </a:solidFill>
              </a:rPr>
              <a:t>“second most common turn-initial object in English conversation (after </a:t>
            </a:r>
            <a:r>
              <a:rPr lang="en-FR" i="1" dirty="0">
                <a:solidFill>
                  <a:srgbClr val="00B050"/>
                </a:solidFill>
              </a:rPr>
              <a:t>yeah</a:t>
            </a:r>
            <a:r>
              <a:rPr lang="en-FR" dirty="0">
                <a:solidFill>
                  <a:srgbClr val="00B050"/>
                </a:solidFill>
              </a:rPr>
              <a:t> and </a:t>
            </a:r>
            <a:r>
              <a:rPr lang="en-FR" i="1" dirty="0">
                <a:solidFill>
                  <a:srgbClr val="00B050"/>
                </a:solidFill>
              </a:rPr>
              <a:t>okay</a:t>
            </a:r>
            <a:r>
              <a:rPr lang="en-FR" dirty="0">
                <a:solidFill>
                  <a:srgbClr val="00B050"/>
                </a:solidFill>
              </a:rPr>
              <a:t>)”.</a:t>
            </a:r>
          </a:p>
          <a:p>
            <a:r>
              <a:rPr lang="en-FR" dirty="0">
                <a:solidFill>
                  <a:srgbClr val="002060"/>
                </a:solidFill>
              </a:rPr>
              <a:t>Heritage’s main concern is analysis of </a:t>
            </a:r>
            <a:r>
              <a:rPr lang="en-FR" i="1" dirty="0">
                <a:solidFill>
                  <a:srgbClr val="002060"/>
                </a:solidFill>
              </a:rPr>
              <a:t>Oh</a:t>
            </a:r>
            <a:r>
              <a:rPr lang="en-FR" dirty="0">
                <a:solidFill>
                  <a:srgbClr val="002060"/>
                </a:solidFill>
              </a:rPr>
              <a:t>’s role in turn sequences. </a:t>
            </a:r>
          </a:p>
          <a:p>
            <a:pPr marL="0" indent="0">
              <a:buNone/>
            </a:pPr>
            <a:r>
              <a:rPr lang="en-FR" dirty="0">
                <a:solidFill>
                  <a:srgbClr val="002060"/>
                </a:solidFill>
              </a:rPr>
              <a:t>   These are too rare in historical data to discuss.</a:t>
            </a:r>
          </a:p>
          <a:p>
            <a:r>
              <a:rPr lang="en-FR" dirty="0">
                <a:solidFill>
                  <a:srgbClr val="002060"/>
                </a:solidFill>
              </a:rPr>
              <a:t>Here I note that </a:t>
            </a:r>
            <a:r>
              <a:rPr lang="en-FR" i="1" dirty="0">
                <a:solidFill>
                  <a:srgbClr val="002060"/>
                </a:solidFill>
              </a:rPr>
              <a:t>oh, by the way </a:t>
            </a:r>
            <a:r>
              <a:rPr lang="en-GB" dirty="0">
                <a:solidFill>
                  <a:srgbClr val="002060"/>
                </a:solidFill>
              </a:rPr>
              <a:t>occurs relatively infrequently.</a:t>
            </a:r>
          </a:p>
          <a:p>
            <a:pPr marL="0" indent="0">
              <a:buNone/>
            </a:pPr>
            <a:r>
              <a:rPr lang="en-GB" dirty="0">
                <a:solidFill>
                  <a:srgbClr val="002060"/>
                </a:solidFill>
              </a:rPr>
              <a:t>• In the data it is not preferred at turn beginnings.</a:t>
            </a:r>
          </a:p>
        </p:txBody>
      </p:sp>
      <p:sp>
        <p:nvSpPr>
          <p:cNvPr id="4" name="Footer Placeholder 3">
            <a:extLst>
              <a:ext uri="{FF2B5EF4-FFF2-40B4-BE49-F238E27FC236}">
                <a16:creationId xmlns:a16="http://schemas.microsoft.com/office/drawing/2014/main" id="{3ED40ED4-C8F5-5545-9A0E-3533E79A9D31}"/>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9D4218F7-7E0D-6C45-971A-D8558744F649}"/>
              </a:ext>
            </a:extLst>
          </p:cNvPr>
          <p:cNvSpPr>
            <a:spLocks noGrp="1"/>
          </p:cNvSpPr>
          <p:nvPr>
            <p:ph type="sldNum" sz="quarter" idx="12"/>
          </p:nvPr>
        </p:nvSpPr>
        <p:spPr/>
        <p:txBody>
          <a:bodyPr/>
          <a:lstStyle/>
          <a:p>
            <a:fld id="{5B68BAEC-7B05-1447-8B39-A30C83F4F450}" type="slidenum">
              <a:rPr lang="en-FR" smtClean="0"/>
              <a:t>34</a:t>
            </a:fld>
            <a:endParaRPr lang="en-FR"/>
          </a:p>
        </p:txBody>
      </p:sp>
    </p:spTree>
    <p:extLst>
      <p:ext uri="{BB962C8B-B14F-4D97-AF65-F5344CB8AC3E}">
        <p14:creationId xmlns:p14="http://schemas.microsoft.com/office/powerpoint/2010/main" val="1641642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102BC-8951-2B4F-8EA2-E71284D2BDEB}"/>
              </a:ext>
            </a:extLst>
          </p:cNvPr>
          <p:cNvSpPr>
            <a:spLocks noGrp="1"/>
          </p:cNvSpPr>
          <p:nvPr>
            <p:ph type="title"/>
          </p:nvPr>
        </p:nvSpPr>
        <p:spPr>
          <a:xfrm>
            <a:off x="838200" y="365125"/>
            <a:ext cx="10515600" cy="577851"/>
          </a:xfrm>
        </p:spPr>
        <p:txBody>
          <a:bodyPr>
            <a:normAutofit fontScale="90000"/>
          </a:bodyPr>
          <a:lstStyle/>
          <a:p>
            <a:pPr algn="ctr"/>
            <a:r>
              <a:rPr lang="en-FR" dirty="0">
                <a:solidFill>
                  <a:srgbClr val="7030A0"/>
                </a:solidFill>
                <a:latin typeface="Arial" panose="020B0604020202020204" pitchFamily="34" charset="0"/>
                <a:cs typeface="Arial" panose="020B0604020202020204" pitchFamily="34" charset="0"/>
              </a:rPr>
              <a:t>The development of OBTW1</a:t>
            </a:r>
          </a:p>
        </p:txBody>
      </p:sp>
      <p:sp>
        <p:nvSpPr>
          <p:cNvPr id="3" name="Content Placeholder 2">
            <a:extLst>
              <a:ext uri="{FF2B5EF4-FFF2-40B4-BE49-F238E27FC236}">
                <a16:creationId xmlns:a16="http://schemas.microsoft.com/office/drawing/2014/main" id="{EE3F0004-5FFE-C145-BE0C-F2CBB9F0FB35}"/>
              </a:ext>
            </a:extLst>
          </p:cNvPr>
          <p:cNvSpPr>
            <a:spLocks noGrp="1"/>
          </p:cNvSpPr>
          <p:nvPr>
            <p:ph idx="1"/>
          </p:nvPr>
        </p:nvSpPr>
        <p:spPr>
          <a:xfrm>
            <a:off x="838199" y="1255714"/>
            <a:ext cx="10913531" cy="5237161"/>
          </a:xfrm>
        </p:spPr>
        <p:txBody>
          <a:bodyPr>
            <a:normAutofit fontScale="92500"/>
          </a:bodyPr>
          <a:lstStyle/>
          <a:p>
            <a:pPr marL="0" indent="0">
              <a:buNone/>
            </a:pPr>
            <a:r>
              <a:rPr lang="en-US" dirty="0">
                <a:solidFill>
                  <a:srgbClr val="002060"/>
                </a:solidFill>
              </a:rPr>
              <a:t>•  In their study of </a:t>
            </a:r>
            <a:r>
              <a:rPr lang="en-US" i="1" dirty="0">
                <a:solidFill>
                  <a:srgbClr val="002060"/>
                </a:solidFill>
              </a:rPr>
              <a:t>Early Modern English Dialogues</a:t>
            </a:r>
            <a:r>
              <a:rPr lang="en-US" dirty="0">
                <a:solidFill>
                  <a:srgbClr val="002060"/>
                </a:solidFill>
              </a:rPr>
              <a:t>, Culpeper &amp; Kytö (2010:</a:t>
            </a:r>
          </a:p>
          <a:p>
            <a:pPr marL="0" indent="0">
              <a:buNone/>
            </a:pPr>
            <a:r>
              <a:rPr lang="en-US" dirty="0">
                <a:solidFill>
                  <a:srgbClr val="002060"/>
                </a:solidFill>
              </a:rPr>
              <a:t>    238- 243) find that </a:t>
            </a:r>
            <a:r>
              <a:rPr lang="en-US" i="1" dirty="0">
                <a:solidFill>
                  <a:srgbClr val="002060"/>
                </a:solidFill>
              </a:rPr>
              <a:t>Oh</a:t>
            </a:r>
            <a:r>
              <a:rPr lang="en-US" dirty="0">
                <a:solidFill>
                  <a:srgbClr val="002060"/>
                </a:solidFill>
              </a:rPr>
              <a:t> is used in interactional texts in the period studied</a:t>
            </a:r>
          </a:p>
          <a:p>
            <a:pPr marL="0" indent="0">
              <a:buNone/>
            </a:pPr>
            <a:r>
              <a:rPr lang="en-US" dirty="0">
                <a:solidFill>
                  <a:srgbClr val="002060"/>
                </a:solidFill>
              </a:rPr>
              <a:t>    (1500-1700) in a range of functions, mainly as an emotive signaling of</a:t>
            </a:r>
          </a:p>
          <a:p>
            <a:pPr marL="0" indent="0">
              <a:buNone/>
            </a:pPr>
            <a:r>
              <a:rPr lang="en-US" dirty="0">
                <a:solidFill>
                  <a:srgbClr val="002060"/>
                </a:solidFill>
              </a:rPr>
              <a:t>    distress, surprise, sudden realization. </a:t>
            </a:r>
          </a:p>
          <a:p>
            <a:pPr marL="0" indent="0">
              <a:buNone/>
            </a:pPr>
            <a:r>
              <a:rPr lang="en-US" dirty="0">
                <a:solidFill>
                  <a:srgbClr val="002060"/>
                </a:solidFill>
              </a:rPr>
              <a:t>•  They also mention challenge to a presupposition as in (3).</a:t>
            </a:r>
          </a:p>
          <a:p>
            <a:pPr marL="0" indent="0">
              <a:buNone/>
            </a:pPr>
            <a:r>
              <a:rPr lang="en-US" dirty="0">
                <a:solidFill>
                  <a:srgbClr val="00B050"/>
                </a:solidFill>
              </a:rPr>
              <a:t>(3)  SOWR.  Why do you suffer (‘allow’) that Actor to stand laughing</a:t>
            </a:r>
          </a:p>
          <a:p>
            <a:pPr marL="0" indent="0">
              <a:buNone/>
            </a:pPr>
            <a:r>
              <a:rPr lang="en-US" dirty="0">
                <a:solidFill>
                  <a:srgbClr val="00B050"/>
                </a:solidFill>
              </a:rPr>
              <a:t>                      behind the scenes, and interrupt the Rehearsal?</a:t>
            </a:r>
          </a:p>
          <a:p>
            <a:pPr marL="0" indent="0">
              <a:buNone/>
            </a:pPr>
            <a:r>
              <a:rPr lang="en-US" dirty="0">
                <a:solidFill>
                  <a:srgbClr val="00B050"/>
                </a:solidFill>
              </a:rPr>
              <a:t>        MED. </a:t>
            </a:r>
            <a:r>
              <a:rPr lang="en-US" b="1" dirty="0">
                <a:solidFill>
                  <a:srgbClr val="00B050"/>
                </a:solidFill>
              </a:rPr>
              <a:t>   O</a:t>
            </a:r>
            <a:r>
              <a:rPr lang="en-US" dirty="0">
                <a:solidFill>
                  <a:srgbClr val="00B050"/>
                </a:solidFill>
              </a:rPr>
              <a:t>, Sir, he ought to be there.</a:t>
            </a:r>
          </a:p>
          <a:p>
            <a:pPr marL="0" indent="0">
              <a:buNone/>
            </a:pPr>
            <a:r>
              <a:rPr lang="en-US" sz="2600" dirty="0">
                <a:solidFill>
                  <a:srgbClr val="00B050"/>
                </a:solidFill>
              </a:rPr>
              <a:t>        (1744[1737] Fielding, </a:t>
            </a:r>
            <a:r>
              <a:rPr lang="en-US" sz="2600" i="1" dirty="0">
                <a:solidFill>
                  <a:srgbClr val="00B050"/>
                </a:solidFill>
              </a:rPr>
              <a:t>The Historical Register </a:t>
            </a:r>
          </a:p>
          <a:p>
            <a:pPr marL="0" indent="0">
              <a:buNone/>
            </a:pPr>
            <a:r>
              <a:rPr lang="en-US" sz="2600" dirty="0">
                <a:solidFill>
                  <a:srgbClr val="00B050"/>
                </a:solidFill>
              </a:rPr>
              <a:t>        [Culpeper &amp; Kytö 2002:242])</a:t>
            </a:r>
          </a:p>
          <a:p>
            <a:pPr marL="0" indent="0">
              <a:buNone/>
            </a:pPr>
            <a:r>
              <a:rPr lang="en-FR" dirty="0"/>
              <a:t>							</a:t>
            </a:r>
            <a:r>
              <a:rPr lang="en-FR" sz="2200" dirty="0"/>
              <a:t>     Jonathan Culpeper             Merja  Kytö</a:t>
            </a:r>
          </a:p>
        </p:txBody>
      </p:sp>
      <p:sp>
        <p:nvSpPr>
          <p:cNvPr id="4" name="Footer Placeholder 3">
            <a:extLst>
              <a:ext uri="{FF2B5EF4-FFF2-40B4-BE49-F238E27FC236}">
                <a16:creationId xmlns:a16="http://schemas.microsoft.com/office/drawing/2014/main" id="{BEF40353-005C-FD49-B121-153E0D793E40}"/>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8E1A114C-BA42-2840-BBAC-BC291C6B03DF}"/>
              </a:ext>
            </a:extLst>
          </p:cNvPr>
          <p:cNvSpPr>
            <a:spLocks noGrp="1"/>
          </p:cNvSpPr>
          <p:nvPr>
            <p:ph type="sldNum" sz="quarter" idx="12"/>
          </p:nvPr>
        </p:nvSpPr>
        <p:spPr/>
        <p:txBody>
          <a:bodyPr/>
          <a:lstStyle/>
          <a:p>
            <a:fld id="{5B68BAEC-7B05-1447-8B39-A30C83F4F450}" type="slidenum">
              <a:rPr lang="en-FR" smtClean="0"/>
              <a:t>35</a:t>
            </a:fld>
            <a:endParaRPr lang="en-FR"/>
          </a:p>
        </p:txBody>
      </p:sp>
      <p:pic>
        <p:nvPicPr>
          <p:cNvPr id="7" name="Picture 6" descr="A person smiling for the camera&#10;&#10;Description automatically generated with low confidence">
            <a:extLst>
              <a:ext uri="{FF2B5EF4-FFF2-40B4-BE49-F238E27FC236}">
                <a16:creationId xmlns:a16="http://schemas.microsoft.com/office/drawing/2014/main" id="{82A520B4-646D-CF49-BC9A-D7763657D8BA}"/>
              </a:ext>
            </a:extLst>
          </p:cNvPr>
          <p:cNvPicPr>
            <a:picLocks noChangeAspect="1"/>
          </p:cNvPicPr>
          <p:nvPr/>
        </p:nvPicPr>
        <p:blipFill>
          <a:blip r:embed="rId2"/>
          <a:stretch>
            <a:fillRect/>
          </a:stretch>
        </p:blipFill>
        <p:spPr>
          <a:xfrm>
            <a:off x="7572375" y="4558423"/>
            <a:ext cx="1973795" cy="1443036"/>
          </a:xfrm>
          <a:prstGeom prst="rect">
            <a:avLst/>
          </a:prstGeom>
        </p:spPr>
      </p:pic>
      <p:pic>
        <p:nvPicPr>
          <p:cNvPr id="9" name="Picture 8" descr="A person wearing glasses&#10;&#10;Description automatically generated with medium confidence">
            <a:extLst>
              <a:ext uri="{FF2B5EF4-FFF2-40B4-BE49-F238E27FC236}">
                <a16:creationId xmlns:a16="http://schemas.microsoft.com/office/drawing/2014/main" id="{25AA0446-56A1-F048-B46C-DC9882E7393D}"/>
              </a:ext>
            </a:extLst>
          </p:cNvPr>
          <p:cNvPicPr>
            <a:picLocks noChangeAspect="1"/>
          </p:cNvPicPr>
          <p:nvPr/>
        </p:nvPicPr>
        <p:blipFill>
          <a:blip r:embed="rId3"/>
          <a:stretch>
            <a:fillRect/>
          </a:stretch>
        </p:blipFill>
        <p:spPr>
          <a:xfrm>
            <a:off x="9782175" y="4484690"/>
            <a:ext cx="1733550" cy="1443036"/>
          </a:xfrm>
          <a:prstGeom prst="rect">
            <a:avLst/>
          </a:prstGeom>
        </p:spPr>
      </p:pic>
    </p:spTree>
    <p:extLst>
      <p:ext uri="{BB962C8B-B14F-4D97-AF65-F5344CB8AC3E}">
        <p14:creationId xmlns:p14="http://schemas.microsoft.com/office/powerpoint/2010/main" val="34451820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3DD62-D814-EC40-98E9-89CD5C6A4704}"/>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OBTW1</a:t>
            </a:r>
            <a:endParaRPr lang="en-FR" sz="4000" dirty="0"/>
          </a:p>
        </p:txBody>
      </p:sp>
      <p:sp>
        <p:nvSpPr>
          <p:cNvPr id="3" name="Content Placeholder 2">
            <a:extLst>
              <a:ext uri="{FF2B5EF4-FFF2-40B4-BE49-F238E27FC236}">
                <a16:creationId xmlns:a16="http://schemas.microsoft.com/office/drawing/2014/main" id="{C1DBAD27-B6A2-A64D-9ADB-9E0ABFDC88AB}"/>
              </a:ext>
            </a:extLst>
          </p:cNvPr>
          <p:cNvSpPr>
            <a:spLocks noGrp="1"/>
          </p:cNvSpPr>
          <p:nvPr>
            <p:ph idx="1"/>
          </p:nvPr>
        </p:nvSpPr>
        <p:spPr/>
        <p:txBody>
          <a:bodyPr/>
          <a:lstStyle/>
          <a:p>
            <a:pPr marL="0" indent="0">
              <a:buNone/>
            </a:pPr>
            <a:r>
              <a:rPr lang="en-US" dirty="0">
                <a:solidFill>
                  <a:srgbClr val="002060"/>
                </a:solidFill>
              </a:rPr>
              <a:t>•  The presupposition in (3) is that Med. put up with the Actor against</a:t>
            </a:r>
          </a:p>
          <a:p>
            <a:pPr marL="0" indent="0">
              <a:buNone/>
            </a:pPr>
            <a:r>
              <a:rPr lang="en-US" dirty="0">
                <a:solidFill>
                  <a:srgbClr val="002060"/>
                </a:solidFill>
              </a:rPr>
              <a:t>    his will.</a:t>
            </a:r>
          </a:p>
          <a:p>
            <a:pPr marL="0" indent="0">
              <a:buNone/>
            </a:pPr>
            <a:r>
              <a:rPr lang="en-US" dirty="0">
                <a:solidFill>
                  <a:srgbClr val="002060"/>
                </a:solidFill>
              </a:rPr>
              <a:t>•  </a:t>
            </a:r>
            <a:r>
              <a:rPr lang="en-US" i="1" dirty="0">
                <a:solidFill>
                  <a:srgbClr val="002060"/>
                </a:solidFill>
              </a:rPr>
              <a:t>O</a:t>
            </a:r>
            <a:r>
              <a:rPr lang="en-US" dirty="0">
                <a:solidFill>
                  <a:srgbClr val="002060"/>
                </a:solidFill>
              </a:rPr>
              <a:t> highlights Med.’s rejection of this presupposition.</a:t>
            </a:r>
          </a:p>
          <a:p>
            <a:pPr marL="0" indent="0">
              <a:buNone/>
            </a:pPr>
            <a:r>
              <a:rPr lang="en-US" dirty="0">
                <a:solidFill>
                  <a:srgbClr val="002060"/>
                </a:solidFill>
              </a:rPr>
              <a:t>•  An apparently newer use of </a:t>
            </a:r>
            <a:r>
              <a:rPr lang="en-US" i="1" dirty="0">
                <a:solidFill>
                  <a:srgbClr val="002060"/>
                </a:solidFill>
              </a:rPr>
              <a:t>Oh</a:t>
            </a:r>
            <a:r>
              <a:rPr lang="en-US" dirty="0">
                <a:solidFill>
                  <a:srgbClr val="002060"/>
                </a:solidFill>
              </a:rPr>
              <a:t> signals a relatively abrupt topic</a:t>
            </a:r>
          </a:p>
          <a:p>
            <a:pPr marL="0" indent="0">
              <a:buNone/>
            </a:pPr>
            <a:r>
              <a:rPr lang="en-US" dirty="0">
                <a:solidFill>
                  <a:srgbClr val="002060"/>
                </a:solidFill>
              </a:rPr>
              <a:t>    shift at the beginning of a new turn in conversation (Heritage 2002,</a:t>
            </a:r>
          </a:p>
          <a:p>
            <a:pPr marL="0" indent="0">
              <a:buNone/>
            </a:pPr>
            <a:r>
              <a:rPr lang="en-US" dirty="0">
                <a:solidFill>
                  <a:srgbClr val="002060"/>
                </a:solidFill>
              </a:rPr>
              <a:t>    2016).</a:t>
            </a:r>
          </a:p>
        </p:txBody>
      </p:sp>
      <p:sp>
        <p:nvSpPr>
          <p:cNvPr id="4" name="Footer Placeholder 3">
            <a:extLst>
              <a:ext uri="{FF2B5EF4-FFF2-40B4-BE49-F238E27FC236}">
                <a16:creationId xmlns:a16="http://schemas.microsoft.com/office/drawing/2014/main" id="{21284BE2-7964-F049-A372-6665174FAD14}"/>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F303D76-BFB2-C149-8A34-04B6248A965A}"/>
              </a:ext>
            </a:extLst>
          </p:cNvPr>
          <p:cNvSpPr>
            <a:spLocks noGrp="1"/>
          </p:cNvSpPr>
          <p:nvPr>
            <p:ph type="sldNum" sz="quarter" idx="12"/>
          </p:nvPr>
        </p:nvSpPr>
        <p:spPr/>
        <p:txBody>
          <a:bodyPr/>
          <a:lstStyle/>
          <a:p>
            <a:fld id="{5B68BAEC-7B05-1447-8B39-A30C83F4F450}" type="slidenum">
              <a:rPr lang="en-FR" smtClean="0"/>
              <a:t>36</a:t>
            </a:fld>
            <a:endParaRPr lang="en-FR"/>
          </a:p>
        </p:txBody>
      </p:sp>
    </p:spTree>
    <p:extLst>
      <p:ext uri="{BB962C8B-B14F-4D97-AF65-F5344CB8AC3E}">
        <p14:creationId xmlns:p14="http://schemas.microsoft.com/office/powerpoint/2010/main" val="20931786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2E588-F6C1-2444-A4F9-A49AFEB8DAF2}"/>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OBTW1</a:t>
            </a:r>
          </a:p>
        </p:txBody>
      </p:sp>
      <p:sp>
        <p:nvSpPr>
          <p:cNvPr id="3" name="Content Placeholder 2">
            <a:extLst>
              <a:ext uri="{FF2B5EF4-FFF2-40B4-BE49-F238E27FC236}">
                <a16:creationId xmlns:a16="http://schemas.microsoft.com/office/drawing/2014/main" id="{7429A6E7-D58D-7B4B-9067-E4ECF898936C}"/>
              </a:ext>
            </a:extLst>
          </p:cNvPr>
          <p:cNvSpPr>
            <a:spLocks noGrp="1"/>
          </p:cNvSpPr>
          <p:nvPr>
            <p:ph idx="1"/>
          </p:nvPr>
        </p:nvSpPr>
        <p:spPr>
          <a:xfrm>
            <a:off x="838200" y="1690688"/>
            <a:ext cx="10515600" cy="4486275"/>
          </a:xfrm>
        </p:spPr>
        <p:txBody>
          <a:bodyPr>
            <a:normAutofit/>
          </a:bodyPr>
          <a:lstStyle/>
          <a:p>
            <a:r>
              <a:rPr lang="en-FR" dirty="0">
                <a:solidFill>
                  <a:srgbClr val="002060"/>
                </a:solidFill>
              </a:rPr>
              <a:t>The combination </a:t>
            </a:r>
            <a:r>
              <a:rPr lang="en-FR" i="1" dirty="0">
                <a:solidFill>
                  <a:srgbClr val="002060"/>
                </a:solidFill>
              </a:rPr>
              <a:t>Oh, by the way </a:t>
            </a:r>
            <a:r>
              <a:rPr lang="en-FR" dirty="0">
                <a:solidFill>
                  <a:srgbClr val="002060"/>
                </a:solidFill>
              </a:rPr>
              <a:t>appears in my data from the 1820s</a:t>
            </a:r>
          </a:p>
          <a:p>
            <a:pPr marL="0" indent="0">
              <a:buNone/>
            </a:pPr>
            <a:r>
              <a:rPr lang="en-FR" dirty="0">
                <a:solidFill>
                  <a:srgbClr val="002060"/>
                </a:solidFill>
              </a:rPr>
              <a:t>   on in COHA:</a:t>
            </a:r>
          </a:p>
          <a:p>
            <a:pPr marL="0" indent="0">
              <a:buNone/>
            </a:pPr>
            <a:r>
              <a:rPr lang="en-GB" dirty="0">
                <a:solidFill>
                  <a:srgbClr val="00B050"/>
                </a:solidFill>
              </a:rPr>
              <a:t>(4) to whom the </a:t>
            </a:r>
            <a:r>
              <a:rPr lang="en-GB" dirty="0" err="1">
                <a:solidFill>
                  <a:srgbClr val="00B050"/>
                </a:solidFill>
              </a:rPr>
              <a:t>Emperour</a:t>
            </a:r>
            <a:r>
              <a:rPr lang="en-GB" dirty="0">
                <a:solidFill>
                  <a:srgbClr val="00B050"/>
                </a:solidFill>
              </a:rPr>
              <a:t> Alexander once sent a ring: </a:t>
            </a:r>
            <a:r>
              <a:rPr lang="en-GB" i="1" dirty="0">
                <a:solidFill>
                  <a:srgbClr val="00B050"/>
                </a:solidFill>
              </a:rPr>
              <a:t>O, by the way</a:t>
            </a:r>
            <a:r>
              <a:rPr lang="en-GB" dirty="0">
                <a:solidFill>
                  <a:srgbClr val="00B050"/>
                </a:solidFill>
              </a:rPr>
              <a:t>, </a:t>
            </a:r>
          </a:p>
          <a:p>
            <a:pPr marL="0" indent="0">
              <a:buNone/>
            </a:pPr>
            <a:r>
              <a:rPr lang="en-GB" dirty="0">
                <a:solidFill>
                  <a:srgbClr val="00B050"/>
                </a:solidFill>
              </a:rPr>
              <a:t>      did you ever hear the reason? </a:t>
            </a:r>
          </a:p>
          <a:p>
            <a:pPr marL="0" indent="0">
              <a:buNone/>
            </a:pPr>
            <a:r>
              <a:rPr lang="en-GB" sz="2400" dirty="0">
                <a:solidFill>
                  <a:srgbClr val="00B050"/>
                </a:solidFill>
              </a:rPr>
              <a:t>      (1823 Neal,</a:t>
            </a:r>
            <a:r>
              <a:rPr lang="en-GB" sz="2400" i="1" dirty="0">
                <a:solidFill>
                  <a:srgbClr val="00B050"/>
                </a:solidFill>
              </a:rPr>
              <a:t> Randolph: A novel, </a:t>
            </a:r>
            <a:r>
              <a:rPr lang="en-GB" sz="2400" dirty="0">
                <a:solidFill>
                  <a:srgbClr val="00B050"/>
                </a:solidFill>
              </a:rPr>
              <a:t>Vol. 1 [COHA])</a:t>
            </a:r>
          </a:p>
          <a:p>
            <a:pPr marL="0" indent="0">
              <a:buNone/>
            </a:pPr>
            <a:r>
              <a:rPr lang="en-GB" dirty="0">
                <a:solidFill>
                  <a:srgbClr val="002060"/>
                </a:solidFill>
              </a:rPr>
              <a:t>• In (4) </a:t>
            </a:r>
            <a:r>
              <a:rPr lang="en-GB" i="1" dirty="0">
                <a:solidFill>
                  <a:srgbClr val="002060"/>
                </a:solidFill>
              </a:rPr>
              <a:t>O, by the way </a:t>
            </a:r>
            <a:r>
              <a:rPr lang="en-GB" dirty="0">
                <a:solidFill>
                  <a:srgbClr val="002060"/>
                </a:solidFill>
              </a:rPr>
              <a:t>can be interpreted as an abrupt topic-shift</a:t>
            </a:r>
          </a:p>
          <a:p>
            <a:pPr marL="0" indent="0">
              <a:buNone/>
            </a:pPr>
            <a:r>
              <a:rPr lang="en-GB" dirty="0">
                <a:solidFill>
                  <a:srgbClr val="002060"/>
                </a:solidFill>
              </a:rPr>
              <a:t>   drawing attention to a casual add-on, a comment that is represented</a:t>
            </a:r>
          </a:p>
          <a:p>
            <a:pPr marL="0" indent="0">
              <a:buNone/>
            </a:pPr>
            <a:r>
              <a:rPr lang="en-GB" dirty="0">
                <a:solidFill>
                  <a:srgbClr val="002060"/>
                </a:solidFill>
              </a:rPr>
              <a:t>   as just coming to mind.</a:t>
            </a:r>
          </a:p>
        </p:txBody>
      </p:sp>
      <p:sp>
        <p:nvSpPr>
          <p:cNvPr id="4" name="Footer Placeholder 3">
            <a:extLst>
              <a:ext uri="{FF2B5EF4-FFF2-40B4-BE49-F238E27FC236}">
                <a16:creationId xmlns:a16="http://schemas.microsoft.com/office/drawing/2014/main" id="{F638AF99-0ACF-144E-8EF8-BB7EF98F8A68}"/>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06894D19-98D7-F54D-B595-D65B9D16931B}"/>
              </a:ext>
            </a:extLst>
          </p:cNvPr>
          <p:cNvSpPr>
            <a:spLocks noGrp="1"/>
          </p:cNvSpPr>
          <p:nvPr>
            <p:ph type="sldNum" sz="quarter" idx="12"/>
          </p:nvPr>
        </p:nvSpPr>
        <p:spPr/>
        <p:txBody>
          <a:bodyPr/>
          <a:lstStyle/>
          <a:p>
            <a:fld id="{5B68BAEC-7B05-1447-8B39-A30C83F4F450}" type="slidenum">
              <a:rPr lang="en-FR" smtClean="0"/>
              <a:t>37</a:t>
            </a:fld>
            <a:endParaRPr lang="en-FR"/>
          </a:p>
        </p:txBody>
      </p:sp>
    </p:spTree>
    <p:extLst>
      <p:ext uri="{BB962C8B-B14F-4D97-AF65-F5344CB8AC3E}">
        <p14:creationId xmlns:p14="http://schemas.microsoft.com/office/powerpoint/2010/main" val="13617211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062C7-741E-0B42-A2B8-9CC2A8DECBAC}"/>
              </a:ext>
            </a:extLst>
          </p:cNvPr>
          <p:cNvSpPr>
            <a:spLocks noGrp="1"/>
          </p:cNvSpPr>
          <p:nvPr>
            <p:ph type="title"/>
          </p:nvPr>
        </p:nvSpPr>
        <p:spPr>
          <a:xfrm>
            <a:off x="838200" y="136525"/>
            <a:ext cx="10515600" cy="800453"/>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OBTW1</a:t>
            </a:r>
          </a:p>
        </p:txBody>
      </p:sp>
      <p:sp>
        <p:nvSpPr>
          <p:cNvPr id="3" name="Content Placeholder 2">
            <a:extLst>
              <a:ext uri="{FF2B5EF4-FFF2-40B4-BE49-F238E27FC236}">
                <a16:creationId xmlns:a16="http://schemas.microsoft.com/office/drawing/2014/main" id="{86F5D9C4-C3DD-C943-95C1-A6111594107D}"/>
              </a:ext>
            </a:extLst>
          </p:cNvPr>
          <p:cNvSpPr>
            <a:spLocks noGrp="1"/>
          </p:cNvSpPr>
          <p:nvPr>
            <p:ph idx="1"/>
          </p:nvPr>
        </p:nvSpPr>
        <p:spPr>
          <a:xfrm>
            <a:off x="838200" y="1078353"/>
            <a:ext cx="10515600" cy="5414522"/>
          </a:xfrm>
        </p:spPr>
        <p:txBody>
          <a:bodyPr>
            <a:normAutofit/>
          </a:bodyPr>
          <a:lstStyle/>
          <a:p>
            <a:r>
              <a:rPr lang="en-FR" dirty="0">
                <a:solidFill>
                  <a:srgbClr val="002060"/>
                </a:solidFill>
              </a:rPr>
              <a:t>Like </a:t>
            </a:r>
            <a:r>
              <a:rPr lang="en-FR" i="1" dirty="0">
                <a:solidFill>
                  <a:srgbClr val="002060"/>
                </a:solidFill>
              </a:rPr>
              <a:t>by the way</a:t>
            </a:r>
            <a:r>
              <a:rPr lang="en-FR" dirty="0">
                <a:solidFill>
                  <a:srgbClr val="002060"/>
                </a:solidFill>
              </a:rPr>
              <a:t>, OBTW is also used interpersonally, to introduce </a:t>
            </a:r>
          </a:p>
          <a:p>
            <a:pPr marL="0" indent="0">
              <a:buNone/>
            </a:pPr>
            <a:r>
              <a:rPr lang="en-FR" dirty="0">
                <a:solidFill>
                  <a:srgbClr val="002060"/>
                </a:solidFill>
              </a:rPr>
              <a:t>   questions, directives, and other potentially face-threatening</a:t>
            </a:r>
          </a:p>
          <a:p>
            <a:pPr marL="0" indent="0">
              <a:buNone/>
            </a:pPr>
            <a:r>
              <a:rPr lang="en-FR" dirty="0">
                <a:solidFill>
                  <a:srgbClr val="002060"/>
                </a:solidFill>
              </a:rPr>
              <a:t>   content.</a:t>
            </a:r>
          </a:p>
          <a:p>
            <a:pPr marL="0" indent="0">
              <a:buNone/>
            </a:pPr>
            <a:r>
              <a:rPr lang="en-FR" dirty="0">
                <a:solidFill>
                  <a:srgbClr val="002060"/>
                </a:solidFill>
              </a:rPr>
              <a:t>• In some cases, the casualness seems to be calculated and false, e.g. </a:t>
            </a:r>
          </a:p>
          <a:p>
            <a:pPr marL="0" indent="0">
              <a:buNone/>
            </a:pPr>
            <a:r>
              <a:rPr lang="en-FR" dirty="0">
                <a:solidFill>
                  <a:srgbClr val="00B050"/>
                </a:solidFill>
              </a:rPr>
              <a:t>(5) </a:t>
            </a:r>
            <a:r>
              <a:rPr lang="en-US" dirty="0">
                <a:solidFill>
                  <a:srgbClr val="00B050"/>
                </a:solidFill>
              </a:rPr>
              <a:t>“Write me at Milwaukee. I will send you further instructions from</a:t>
            </a:r>
          </a:p>
          <a:p>
            <a:pPr marL="0" indent="0">
              <a:buNone/>
            </a:pPr>
            <a:r>
              <a:rPr lang="en-US" dirty="0">
                <a:solidFill>
                  <a:srgbClr val="00B050"/>
                </a:solidFill>
              </a:rPr>
              <a:t>       there.” "Very well, sir." "</a:t>
            </a:r>
            <a:r>
              <a:rPr lang="en-US" b="1" dirty="0">
                <a:solidFill>
                  <a:srgbClr val="00B050"/>
                </a:solidFill>
              </a:rPr>
              <a:t>Oh, by the way</a:t>
            </a:r>
            <a:r>
              <a:rPr lang="en-US" dirty="0">
                <a:solidFill>
                  <a:srgbClr val="00B050"/>
                </a:solidFill>
              </a:rPr>
              <a:t>, you</a:t>
            </a:r>
          </a:p>
          <a:p>
            <a:pPr marL="0" indent="0">
              <a:buNone/>
            </a:pPr>
            <a:r>
              <a:rPr lang="en-US" dirty="0">
                <a:solidFill>
                  <a:srgbClr val="00B050"/>
                </a:solidFill>
              </a:rPr>
              <a:t>      are never  to mention me to this Luke Walton”. </a:t>
            </a:r>
          </a:p>
          <a:p>
            <a:pPr marL="0" indent="0">
              <a:buNone/>
            </a:pPr>
            <a:r>
              <a:rPr lang="en-US" dirty="0">
                <a:solidFill>
                  <a:srgbClr val="00B050"/>
                </a:solidFill>
              </a:rPr>
              <a:t>      (1889 Alger, </a:t>
            </a:r>
            <a:r>
              <a:rPr lang="en-US" i="1" dirty="0">
                <a:solidFill>
                  <a:srgbClr val="00B050"/>
                </a:solidFill>
              </a:rPr>
              <a:t>Luke Walton </a:t>
            </a:r>
            <a:r>
              <a:rPr lang="en-US" dirty="0">
                <a:solidFill>
                  <a:srgbClr val="00B050"/>
                </a:solidFill>
              </a:rPr>
              <a:t>[COHA]) </a:t>
            </a:r>
          </a:p>
          <a:p>
            <a:pPr marL="0" indent="0">
              <a:buNone/>
            </a:pPr>
            <a:endParaRPr lang="en-FR" dirty="0">
              <a:solidFill>
                <a:srgbClr val="00B050"/>
              </a:solidFill>
            </a:endParaRPr>
          </a:p>
        </p:txBody>
      </p:sp>
      <p:sp>
        <p:nvSpPr>
          <p:cNvPr id="4" name="Footer Placeholder 3">
            <a:extLst>
              <a:ext uri="{FF2B5EF4-FFF2-40B4-BE49-F238E27FC236}">
                <a16:creationId xmlns:a16="http://schemas.microsoft.com/office/drawing/2014/main" id="{5756E20B-538C-EC47-BC28-5984A96160D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FFDDE5B7-808D-444D-A854-C587DFC56168}"/>
              </a:ext>
            </a:extLst>
          </p:cNvPr>
          <p:cNvSpPr>
            <a:spLocks noGrp="1"/>
          </p:cNvSpPr>
          <p:nvPr>
            <p:ph type="sldNum" sz="quarter" idx="12"/>
          </p:nvPr>
        </p:nvSpPr>
        <p:spPr/>
        <p:txBody>
          <a:bodyPr/>
          <a:lstStyle/>
          <a:p>
            <a:fld id="{5B68BAEC-7B05-1447-8B39-A30C83F4F450}" type="slidenum">
              <a:rPr lang="en-FR" smtClean="0"/>
              <a:t>38</a:t>
            </a:fld>
            <a:endParaRPr lang="en-FR"/>
          </a:p>
        </p:txBody>
      </p:sp>
      <p:pic>
        <p:nvPicPr>
          <p:cNvPr id="7" name="Picture 6" descr="A picture containing text&#10;&#10;Description automatically generated">
            <a:extLst>
              <a:ext uri="{FF2B5EF4-FFF2-40B4-BE49-F238E27FC236}">
                <a16:creationId xmlns:a16="http://schemas.microsoft.com/office/drawing/2014/main" id="{D714D3A9-4C43-9146-89B1-F5E6C6D2A674}"/>
              </a:ext>
            </a:extLst>
          </p:cNvPr>
          <p:cNvPicPr>
            <a:picLocks noChangeAspect="1"/>
          </p:cNvPicPr>
          <p:nvPr/>
        </p:nvPicPr>
        <p:blipFill>
          <a:blip r:embed="rId2"/>
          <a:stretch>
            <a:fillRect/>
          </a:stretch>
        </p:blipFill>
        <p:spPr>
          <a:xfrm>
            <a:off x="8089107" y="4214813"/>
            <a:ext cx="2328862" cy="2094264"/>
          </a:xfrm>
          <a:prstGeom prst="rect">
            <a:avLst/>
          </a:prstGeom>
        </p:spPr>
      </p:pic>
    </p:spTree>
    <p:extLst>
      <p:ext uri="{BB962C8B-B14F-4D97-AF65-F5344CB8AC3E}">
        <p14:creationId xmlns:p14="http://schemas.microsoft.com/office/powerpoint/2010/main" val="29742908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F0B12-9908-BC48-8497-1B3CA0F10809}"/>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OBTW1</a:t>
            </a:r>
            <a:endParaRPr lang="en-FR" sz="4000" dirty="0"/>
          </a:p>
        </p:txBody>
      </p:sp>
      <p:sp>
        <p:nvSpPr>
          <p:cNvPr id="3" name="Content Placeholder 2">
            <a:extLst>
              <a:ext uri="{FF2B5EF4-FFF2-40B4-BE49-F238E27FC236}">
                <a16:creationId xmlns:a16="http://schemas.microsoft.com/office/drawing/2014/main" id="{47493CFA-0BDF-5F45-9D10-3C07B227EA26}"/>
              </a:ext>
            </a:extLst>
          </p:cNvPr>
          <p:cNvSpPr>
            <a:spLocks noGrp="1"/>
          </p:cNvSpPr>
          <p:nvPr>
            <p:ph idx="1"/>
          </p:nvPr>
        </p:nvSpPr>
        <p:spPr/>
        <p:txBody>
          <a:bodyPr/>
          <a:lstStyle/>
          <a:p>
            <a:r>
              <a:rPr lang="en-FR" dirty="0">
                <a:solidFill>
                  <a:srgbClr val="002060"/>
                </a:solidFill>
              </a:rPr>
              <a:t>Sometimes a narrator will comment on the “studied casualness” of the locutor:</a:t>
            </a:r>
          </a:p>
          <a:p>
            <a:pPr marL="0" indent="0">
              <a:buNone/>
            </a:pPr>
            <a:r>
              <a:rPr lang="en-FR" dirty="0">
                <a:solidFill>
                  <a:srgbClr val="00B050"/>
                </a:solidFill>
              </a:rPr>
              <a:t>(6) </a:t>
            </a:r>
            <a:r>
              <a:rPr lang="en-GB" dirty="0">
                <a:solidFill>
                  <a:srgbClr val="00B050"/>
                </a:solidFill>
              </a:rPr>
              <a:t>Only two weeks later he told her at breakfast, with a studied</a:t>
            </a:r>
          </a:p>
          <a:p>
            <a:pPr marL="0" indent="0">
              <a:buNone/>
            </a:pPr>
            <a:r>
              <a:rPr lang="en-GB" dirty="0">
                <a:solidFill>
                  <a:srgbClr val="00B050"/>
                </a:solidFill>
              </a:rPr>
              <a:t>      casualness and without looking up from his paper: “</a:t>
            </a:r>
            <a:r>
              <a:rPr lang="en-GB" b="1" i="1" dirty="0">
                <a:solidFill>
                  <a:srgbClr val="00B050"/>
                </a:solidFill>
              </a:rPr>
              <a:t>Oh, by the way</a:t>
            </a:r>
            <a:r>
              <a:rPr lang="en-GB" i="1" dirty="0">
                <a:solidFill>
                  <a:srgbClr val="00B050"/>
                </a:solidFill>
              </a:rPr>
              <a:t>,</a:t>
            </a:r>
          </a:p>
          <a:p>
            <a:pPr marL="0" indent="0">
              <a:buNone/>
            </a:pPr>
            <a:r>
              <a:rPr lang="en-GB" i="1" dirty="0">
                <a:solidFill>
                  <a:srgbClr val="00B050"/>
                </a:solidFill>
              </a:rPr>
              <a:t>      </a:t>
            </a:r>
            <a:r>
              <a:rPr lang="en-GB" dirty="0">
                <a:solidFill>
                  <a:srgbClr val="00B050"/>
                </a:solidFill>
              </a:rPr>
              <a:t>I have to be out tonight. I'm dining with Mrs. </a:t>
            </a:r>
            <a:r>
              <a:rPr lang="en-GB" dirty="0" err="1">
                <a:solidFill>
                  <a:srgbClr val="00B050"/>
                </a:solidFill>
              </a:rPr>
              <a:t>Emlen</a:t>
            </a:r>
            <a:r>
              <a:rPr lang="en-GB" dirty="0">
                <a:solidFill>
                  <a:srgbClr val="00B050"/>
                </a:solidFill>
              </a:rPr>
              <a:t>.”</a:t>
            </a:r>
            <a:br>
              <a:rPr lang="en-GB" dirty="0">
                <a:solidFill>
                  <a:srgbClr val="00B050"/>
                </a:solidFill>
              </a:rPr>
            </a:br>
            <a:r>
              <a:rPr lang="en-GB" sz="2400" dirty="0">
                <a:solidFill>
                  <a:srgbClr val="00B050"/>
                </a:solidFill>
              </a:rPr>
              <a:t>       (1956 </a:t>
            </a:r>
            <a:r>
              <a:rPr lang="en-GB" sz="2400" dirty="0" err="1">
                <a:solidFill>
                  <a:srgbClr val="00B050"/>
                </a:solidFill>
              </a:rPr>
              <a:t>Auchincloss</a:t>
            </a:r>
            <a:r>
              <a:rPr lang="en-GB" sz="2400" dirty="0">
                <a:solidFill>
                  <a:srgbClr val="00B050"/>
                </a:solidFill>
              </a:rPr>
              <a:t>, </a:t>
            </a:r>
            <a:r>
              <a:rPr lang="en-GB" sz="2400" i="1" dirty="0">
                <a:solidFill>
                  <a:srgbClr val="00B050"/>
                </a:solidFill>
              </a:rPr>
              <a:t>The great world and Timothy Cold </a:t>
            </a:r>
            <a:r>
              <a:rPr lang="en-GB" sz="2400" dirty="0">
                <a:solidFill>
                  <a:srgbClr val="00B050"/>
                </a:solidFill>
              </a:rPr>
              <a:t>[COHA]) </a:t>
            </a:r>
          </a:p>
          <a:p>
            <a:pPr marL="0" indent="0">
              <a:buNone/>
            </a:pPr>
            <a:endParaRPr lang="en-FR" dirty="0"/>
          </a:p>
        </p:txBody>
      </p:sp>
      <p:sp>
        <p:nvSpPr>
          <p:cNvPr id="4" name="Footer Placeholder 3">
            <a:extLst>
              <a:ext uri="{FF2B5EF4-FFF2-40B4-BE49-F238E27FC236}">
                <a16:creationId xmlns:a16="http://schemas.microsoft.com/office/drawing/2014/main" id="{89F2227C-5434-4C45-9D37-271DE5CFB7D9}"/>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3A088F89-990E-2447-AC85-5C7A1C11980E}"/>
              </a:ext>
            </a:extLst>
          </p:cNvPr>
          <p:cNvSpPr>
            <a:spLocks noGrp="1"/>
          </p:cNvSpPr>
          <p:nvPr>
            <p:ph type="sldNum" sz="quarter" idx="12"/>
          </p:nvPr>
        </p:nvSpPr>
        <p:spPr/>
        <p:txBody>
          <a:bodyPr/>
          <a:lstStyle/>
          <a:p>
            <a:fld id="{5B68BAEC-7B05-1447-8B39-A30C83F4F450}" type="slidenum">
              <a:rPr lang="en-FR" smtClean="0"/>
              <a:t>39</a:t>
            </a:fld>
            <a:endParaRPr lang="en-FR"/>
          </a:p>
        </p:txBody>
      </p:sp>
    </p:spTree>
    <p:extLst>
      <p:ext uri="{BB962C8B-B14F-4D97-AF65-F5344CB8AC3E}">
        <p14:creationId xmlns:p14="http://schemas.microsoft.com/office/powerpoint/2010/main" val="476179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3C595-829C-994F-B9B2-F1BE701BB3CA}"/>
              </a:ext>
            </a:extLst>
          </p:cNvPr>
          <p:cNvSpPr>
            <a:spLocks noGrp="1"/>
          </p:cNvSpPr>
          <p:nvPr>
            <p:ph type="title"/>
          </p:nvPr>
        </p:nvSpPr>
        <p:spPr>
          <a:xfrm>
            <a:off x="838200" y="365126"/>
            <a:ext cx="10515600" cy="1023408"/>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Digressives</a:t>
            </a:r>
          </a:p>
        </p:txBody>
      </p:sp>
      <p:sp>
        <p:nvSpPr>
          <p:cNvPr id="3" name="Content Placeholder 2">
            <a:extLst>
              <a:ext uri="{FF2B5EF4-FFF2-40B4-BE49-F238E27FC236}">
                <a16:creationId xmlns:a16="http://schemas.microsoft.com/office/drawing/2014/main" id="{CEBFB5CB-6268-374F-A632-CB718FDD5B86}"/>
              </a:ext>
            </a:extLst>
          </p:cNvPr>
          <p:cNvSpPr>
            <a:spLocks noGrp="1"/>
          </p:cNvSpPr>
          <p:nvPr>
            <p:ph idx="1"/>
          </p:nvPr>
        </p:nvSpPr>
        <p:spPr>
          <a:xfrm>
            <a:off x="838200" y="1501422"/>
            <a:ext cx="10515600" cy="4675541"/>
          </a:xfrm>
        </p:spPr>
        <p:txBody>
          <a:bodyPr>
            <a:normAutofit/>
          </a:bodyPr>
          <a:lstStyle/>
          <a:p>
            <a:r>
              <a:rPr lang="en-FR" dirty="0">
                <a:solidFill>
                  <a:srgbClr val="002060"/>
                </a:solidFill>
              </a:rPr>
              <a:t>One of the peculiarities of digressives as a class is that they are not attested in Old or Middle English (unless they are classified as</a:t>
            </a:r>
          </a:p>
          <a:p>
            <a:pPr marL="0" indent="0">
              <a:buNone/>
            </a:pPr>
            <a:r>
              <a:rPr lang="en-FR" dirty="0">
                <a:solidFill>
                  <a:srgbClr val="002060"/>
                </a:solidFill>
              </a:rPr>
              <a:t>   Elaboratives).</a:t>
            </a:r>
          </a:p>
          <a:p>
            <a:pPr marL="0" indent="0">
              <a:buNone/>
            </a:pPr>
            <a:r>
              <a:rPr lang="en-FR" dirty="0">
                <a:solidFill>
                  <a:srgbClr val="002060"/>
                </a:solidFill>
              </a:rPr>
              <a:t>• They arose in the 17thC in two contexts:</a:t>
            </a:r>
          </a:p>
          <a:p>
            <a:pPr marL="0" indent="0">
              <a:buNone/>
            </a:pPr>
            <a:r>
              <a:rPr lang="en-FR" dirty="0">
                <a:solidFill>
                  <a:srgbClr val="002060"/>
                </a:solidFill>
              </a:rPr>
              <a:t>    i)  What I call ‘talk </a:t>
            </a:r>
            <a:r>
              <a:rPr lang="en-FR" i="1" dirty="0">
                <a:solidFill>
                  <a:srgbClr val="002060"/>
                </a:solidFill>
              </a:rPr>
              <a:t>en route</a:t>
            </a:r>
            <a:r>
              <a:rPr lang="en-FR" dirty="0">
                <a:solidFill>
                  <a:srgbClr val="002060"/>
                </a:solidFill>
              </a:rPr>
              <a:t>’.</a:t>
            </a:r>
          </a:p>
          <a:p>
            <a:pPr marL="0" indent="0">
              <a:buNone/>
            </a:pPr>
            <a:r>
              <a:rPr lang="en-FR" dirty="0">
                <a:solidFill>
                  <a:srgbClr val="002060"/>
                </a:solidFill>
              </a:rPr>
              <a:t>   ii)  Translations of philosophical, homiletic, and history texts. Here</a:t>
            </a:r>
          </a:p>
          <a:p>
            <a:pPr marL="0" indent="0">
              <a:buNone/>
            </a:pPr>
            <a:r>
              <a:rPr lang="en-FR" dirty="0">
                <a:solidFill>
                  <a:srgbClr val="002060"/>
                </a:solidFill>
              </a:rPr>
              <a:t>        they signal that D2 is an ‘in passing’ addition to prior text; this</a:t>
            </a:r>
          </a:p>
          <a:p>
            <a:pPr marL="0" indent="0">
              <a:buNone/>
            </a:pPr>
            <a:r>
              <a:rPr lang="en-FR" dirty="0">
                <a:solidFill>
                  <a:srgbClr val="002060"/>
                </a:solidFill>
              </a:rPr>
              <a:t>        means they arose as least in part as markers of “high style”</a:t>
            </a:r>
          </a:p>
          <a:p>
            <a:pPr marL="0" indent="0">
              <a:buNone/>
            </a:pPr>
            <a:r>
              <a:rPr lang="en-FR" dirty="0">
                <a:solidFill>
                  <a:srgbClr val="002060"/>
                </a:solidFill>
              </a:rPr>
              <a:t>        (</a:t>
            </a:r>
            <a:r>
              <a:rPr lang="en-FR" i="1" dirty="0">
                <a:solidFill>
                  <a:srgbClr val="002060"/>
                </a:solidFill>
              </a:rPr>
              <a:t>incidentally</a:t>
            </a:r>
            <a:r>
              <a:rPr lang="en-FR" dirty="0">
                <a:solidFill>
                  <a:srgbClr val="002060"/>
                </a:solidFill>
              </a:rPr>
              <a:t> is for the most part still used in formal registers). </a:t>
            </a:r>
          </a:p>
        </p:txBody>
      </p:sp>
      <p:sp>
        <p:nvSpPr>
          <p:cNvPr id="4" name="Footer Placeholder 3">
            <a:extLst>
              <a:ext uri="{FF2B5EF4-FFF2-40B4-BE49-F238E27FC236}">
                <a16:creationId xmlns:a16="http://schemas.microsoft.com/office/drawing/2014/main" id="{D4F44B7A-F878-C340-8056-C1A06343D1B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54E7E7CA-CB61-D44F-95D6-4D921747B5A5}"/>
              </a:ext>
            </a:extLst>
          </p:cNvPr>
          <p:cNvSpPr>
            <a:spLocks noGrp="1"/>
          </p:cNvSpPr>
          <p:nvPr>
            <p:ph type="sldNum" sz="quarter" idx="12"/>
          </p:nvPr>
        </p:nvSpPr>
        <p:spPr/>
        <p:txBody>
          <a:bodyPr/>
          <a:lstStyle/>
          <a:p>
            <a:fld id="{2F62E8FC-9E2B-9B4A-A527-3B291B1FD90F}" type="slidenum">
              <a:rPr lang="en-FR" smtClean="0"/>
              <a:t>4</a:t>
            </a:fld>
            <a:endParaRPr lang="en-FR"/>
          </a:p>
        </p:txBody>
      </p:sp>
    </p:spTree>
    <p:extLst>
      <p:ext uri="{BB962C8B-B14F-4D97-AF65-F5344CB8AC3E}">
        <p14:creationId xmlns:p14="http://schemas.microsoft.com/office/powerpoint/2010/main" val="38457093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132C4-7F7A-F043-A397-AC6C99E81D03}"/>
              </a:ext>
            </a:extLst>
          </p:cNvPr>
          <p:cNvSpPr>
            <a:spLocks noGrp="1"/>
          </p:cNvSpPr>
          <p:nvPr>
            <p:ph type="title"/>
          </p:nvPr>
        </p:nvSpPr>
        <p:spPr>
          <a:xfrm>
            <a:off x="838200" y="365125"/>
            <a:ext cx="10515600" cy="735013"/>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p>
        </p:txBody>
      </p:sp>
      <p:sp>
        <p:nvSpPr>
          <p:cNvPr id="3" name="Content Placeholder 2">
            <a:extLst>
              <a:ext uri="{FF2B5EF4-FFF2-40B4-BE49-F238E27FC236}">
                <a16:creationId xmlns:a16="http://schemas.microsoft.com/office/drawing/2014/main" id="{CB87822F-4D86-DE48-97C3-87593897B15A}"/>
              </a:ext>
            </a:extLst>
          </p:cNvPr>
          <p:cNvSpPr>
            <a:spLocks noGrp="1"/>
          </p:cNvSpPr>
          <p:nvPr>
            <p:ph idx="1"/>
          </p:nvPr>
        </p:nvSpPr>
        <p:spPr>
          <a:xfrm>
            <a:off x="838200" y="1271588"/>
            <a:ext cx="10515600" cy="4905375"/>
          </a:xfrm>
        </p:spPr>
        <p:txBody>
          <a:bodyPr>
            <a:normAutofit fontScale="92500" lnSpcReduction="10000"/>
          </a:bodyPr>
          <a:lstStyle/>
          <a:p>
            <a:pPr marL="0" indent="0">
              <a:buNone/>
            </a:pPr>
            <a:r>
              <a:rPr lang="en-FR" dirty="0">
                <a:solidFill>
                  <a:srgbClr val="002060"/>
                </a:solidFill>
              </a:rPr>
              <a:t>• COHA suggests that over time, content of D2 came to be increasingly</a:t>
            </a:r>
          </a:p>
          <a:p>
            <a:pPr marL="0" indent="0">
              <a:buNone/>
            </a:pPr>
            <a:r>
              <a:rPr lang="en-FR" dirty="0">
                <a:solidFill>
                  <a:srgbClr val="002060"/>
                </a:solidFill>
              </a:rPr>
              <a:t>   face-threatening (recall that </a:t>
            </a:r>
            <a:r>
              <a:rPr lang="en-US" b="1" dirty="0">
                <a:solidFill>
                  <a:srgbClr val="00B050"/>
                </a:solidFill>
              </a:rPr>
              <a:t>By the way</a:t>
            </a:r>
            <a:r>
              <a:rPr lang="en-US" dirty="0">
                <a:solidFill>
                  <a:srgbClr val="00B050"/>
                </a:solidFill>
              </a:rPr>
              <a:t>, did I hear, or did I not, that our</a:t>
            </a:r>
          </a:p>
          <a:p>
            <a:pPr marL="0" indent="0">
              <a:buNone/>
            </a:pPr>
            <a:r>
              <a:rPr lang="en-US" dirty="0">
                <a:solidFill>
                  <a:srgbClr val="00B050"/>
                </a:solidFill>
              </a:rPr>
              <a:t>   late lamented Uncle Peter, though unmarried, was a father?</a:t>
            </a:r>
            <a:r>
              <a:rPr lang="en-US" dirty="0">
                <a:solidFill>
                  <a:srgbClr val="002060"/>
                </a:solidFill>
              </a:rPr>
              <a:t> is dated </a:t>
            </a:r>
            <a:r>
              <a:rPr lang="en-FR" dirty="0">
                <a:solidFill>
                  <a:srgbClr val="002060"/>
                </a:solidFill>
              </a:rPr>
              <a:t>1897).</a:t>
            </a:r>
          </a:p>
          <a:p>
            <a:pPr marL="0" indent="0">
              <a:buNone/>
            </a:pPr>
            <a:r>
              <a:rPr lang="en-FR" dirty="0">
                <a:solidFill>
                  <a:srgbClr val="002060"/>
                </a:solidFill>
              </a:rPr>
              <a:t>•  </a:t>
            </a:r>
            <a:r>
              <a:rPr lang="en-FR" i="1" dirty="0">
                <a:solidFill>
                  <a:srgbClr val="002060"/>
                </a:solidFill>
              </a:rPr>
              <a:t>(Oh) by the way </a:t>
            </a:r>
            <a:r>
              <a:rPr lang="en-FR" dirty="0">
                <a:solidFill>
                  <a:srgbClr val="002060"/>
                </a:solidFill>
              </a:rPr>
              <a:t>increasingly came to be regarded as marking false</a:t>
            </a:r>
          </a:p>
          <a:p>
            <a:pPr marL="0" indent="0">
              <a:buNone/>
            </a:pPr>
            <a:r>
              <a:rPr lang="en-FR" dirty="0">
                <a:solidFill>
                  <a:srgbClr val="002060"/>
                </a:solidFill>
              </a:rPr>
              <a:t>    politeness and to be threatening in some way.</a:t>
            </a:r>
          </a:p>
          <a:p>
            <a:r>
              <a:rPr lang="en-FR" dirty="0">
                <a:solidFill>
                  <a:srgbClr val="002060"/>
                </a:solidFill>
              </a:rPr>
              <a:t> Particularly interesting is reference in COCA to the “</a:t>
            </a:r>
            <a:r>
              <a:rPr lang="en-FR" i="1" dirty="0">
                <a:solidFill>
                  <a:srgbClr val="002060"/>
                </a:solidFill>
              </a:rPr>
              <a:t>oh by the way </a:t>
            </a:r>
            <a:r>
              <a:rPr lang="en-FR" dirty="0">
                <a:solidFill>
                  <a:srgbClr val="002060"/>
                </a:solidFill>
              </a:rPr>
              <a:t>routine”,  which marks what people in charge say as suspect:</a:t>
            </a:r>
          </a:p>
          <a:p>
            <a:pPr marL="0" indent="0">
              <a:buNone/>
            </a:pPr>
            <a:r>
              <a:rPr lang="en-US" dirty="0">
                <a:solidFill>
                  <a:srgbClr val="00B050"/>
                </a:solidFill>
              </a:rPr>
              <a:t>(7) Everything the person says is suspect in my eyes from their [sic] on.</a:t>
            </a:r>
          </a:p>
          <a:p>
            <a:pPr marL="0" indent="0">
              <a:buNone/>
            </a:pPr>
            <a:r>
              <a:rPr lang="en-US" dirty="0">
                <a:solidFill>
                  <a:srgbClr val="00B050"/>
                </a:solidFill>
              </a:rPr>
              <a:t>     It's that old “</a:t>
            </a:r>
            <a:r>
              <a:rPr lang="en-US" b="1" dirty="0">
                <a:solidFill>
                  <a:srgbClr val="00B050"/>
                </a:solidFill>
              </a:rPr>
              <a:t>oh, by the way ….” routine</a:t>
            </a:r>
            <a:r>
              <a:rPr lang="en-US" dirty="0">
                <a:solidFill>
                  <a:srgbClr val="00B050"/>
                </a:solidFill>
              </a:rPr>
              <a:t>. I agree, it seems like more</a:t>
            </a:r>
          </a:p>
          <a:p>
            <a:pPr marL="0" indent="0">
              <a:buNone/>
            </a:pPr>
            <a:r>
              <a:rPr lang="en-US" dirty="0">
                <a:solidFill>
                  <a:srgbClr val="00B050"/>
                </a:solidFill>
              </a:rPr>
              <a:t>     of this is cropping up on MIA.</a:t>
            </a:r>
          </a:p>
          <a:p>
            <a:pPr marL="0" indent="0">
              <a:buNone/>
            </a:pPr>
            <a:r>
              <a:rPr lang="en-US" dirty="0">
                <a:solidFill>
                  <a:srgbClr val="00B050"/>
                </a:solidFill>
              </a:rPr>
              <a:t>    (2012 </a:t>
            </a:r>
            <a:r>
              <a:rPr lang="en-US" i="1" dirty="0">
                <a:solidFill>
                  <a:srgbClr val="00B050"/>
                </a:solidFill>
              </a:rPr>
              <a:t>It takes more than a</a:t>
            </a:r>
            <a:r>
              <a:rPr lang="en-US" dirty="0">
                <a:solidFill>
                  <a:srgbClr val="00B050"/>
                </a:solidFill>
              </a:rPr>
              <a:t> pill [COCA BLOG]]</a:t>
            </a:r>
            <a:endParaRPr lang="en-FR" dirty="0">
              <a:solidFill>
                <a:srgbClr val="00B050"/>
              </a:solidFill>
            </a:endParaRPr>
          </a:p>
          <a:p>
            <a:pPr marL="0" indent="0">
              <a:buNone/>
            </a:pPr>
            <a:endParaRPr lang="en-FR" dirty="0"/>
          </a:p>
          <a:p>
            <a:endParaRPr lang="en-FR" dirty="0"/>
          </a:p>
        </p:txBody>
      </p:sp>
      <p:sp>
        <p:nvSpPr>
          <p:cNvPr id="4" name="Footer Placeholder 3">
            <a:extLst>
              <a:ext uri="{FF2B5EF4-FFF2-40B4-BE49-F238E27FC236}">
                <a16:creationId xmlns:a16="http://schemas.microsoft.com/office/drawing/2014/main" id="{79C0219F-A064-5C42-997C-723CF1D6AF0C}"/>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45F23589-47C6-FD46-A6E1-C30BCFCA5F22}"/>
              </a:ext>
            </a:extLst>
          </p:cNvPr>
          <p:cNvSpPr>
            <a:spLocks noGrp="1"/>
          </p:cNvSpPr>
          <p:nvPr>
            <p:ph type="sldNum" sz="quarter" idx="12"/>
          </p:nvPr>
        </p:nvSpPr>
        <p:spPr/>
        <p:txBody>
          <a:bodyPr/>
          <a:lstStyle/>
          <a:p>
            <a:fld id="{5B68BAEC-7B05-1447-8B39-A30C83F4F450}" type="slidenum">
              <a:rPr lang="en-FR" smtClean="0"/>
              <a:t>40</a:t>
            </a:fld>
            <a:endParaRPr lang="en-FR"/>
          </a:p>
        </p:txBody>
      </p:sp>
    </p:spTree>
    <p:extLst>
      <p:ext uri="{BB962C8B-B14F-4D97-AF65-F5344CB8AC3E}">
        <p14:creationId xmlns:p14="http://schemas.microsoft.com/office/powerpoint/2010/main" val="13377094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7D904-CD34-2447-9AAB-6F010940F07D}"/>
              </a:ext>
            </a:extLst>
          </p:cNvPr>
          <p:cNvSpPr>
            <a:spLocks noGrp="1"/>
          </p:cNvSpPr>
          <p:nvPr>
            <p:ph type="title"/>
          </p:nvPr>
        </p:nvSpPr>
        <p:spPr>
          <a:xfrm>
            <a:off x="838200" y="365126"/>
            <a:ext cx="10515600" cy="1149350"/>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p>
        </p:txBody>
      </p:sp>
      <p:sp>
        <p:nvSpPr>
          <p:cNvPr id="3" name="Content Placeholder 2">
            <a:extLst>
              <a:ext uri="{FF2B5EF4-FFF2-40B4-BE49-F238E27FC236}">
                <a16:creationId xmlns:a16="http://schemas.microsoft.com/office/drawing/2014/main" id="{599D45BF-0740-0E42-87A7-689C6A74CA0C}"/>
              </a:ext>
            </a:extLst>
          </p:cNvPr>
          <p:cNvSpPr>
            <a:spLocks noGrp="1"/>
          </p:cNvSpPr>
          <p:nvPr>
            <p:ph idx="1"/>
          </p:nvPr>
        </p:nvSpPr>
        <p:spPr/>
        <p:txBody>
          <a:bodyPr>
            <a:normAutofit/>
          </a:bodyPr>
          <a:lstStyle/>
          <a:p>
            <a:r>
              <a:rPr lang="en-US" dirty="0">
                <a:solidFill>
                  <a:srgbClr val="002060"/>
                </a:solidFill>
              </a:rPr>
              <a:t>I hypothesize that this routine is one of the kinds of contexts that</a:t>
            </a:r>
          </a:p>
          <a:p>
            <a:pPr marL="0" indent="0">
              <a:buNone/>
            </a:pPr>
            <a:r>
              <a:rPr lang="en-GB" dirty="0">
                <a:solidFill>
                  <a:srgbClr val="002060"/>
                </a:solidFill>
              </a:rPr>
              <a:t>   e</a:t>
            </a:r>
            <a:r>
              <a:rPr lang="en-FR" dirty="0">
                <a:solidFill>
                  <a:srgbClr val="002060"/>
                </a:solidFill>
              </a:rPr>
              <a:t>nabled the rise of mocking, ag</a:t>
            </a:r>
            <a:r>
              <a:rPr lang="en-GB" dirty="0">
                <a:solidFill>
                  <a:srgbClr val="002060"/>
                </a:solidFill>
              </a:rPr>
              <a:t>g</a:t>
            </a:r>
            <a:r>
              <a:rPr lang="en-FR" dirty="0">
                <a:solidFill>
                  <a:srgbClr val="002060"/>
                </a:solidFill>
              </a:rPr>
              <a:t>ressive OBTW2.</a:t>
            </a:r>
          </a:p>
          <a:p>
            <a:pPr marL="0" indent="0">
              <a:buNone/>
            </a:pPr>
            <a:r>
              <a:rPr lang="en-FR" dirty="0">
                <a:solidFill>
                  <a:srgbClr val="002060"/>
                </a:solidFill>
              </a:rPr>
              <a:t>• An excellent example of the routine is provided by a </a:t>
            </a:r>
            <a:r>
              <a:rPr lang="en-US" dirty="0">
                <a:solidFill>
                  <a:srgbClr val="002060"/>
                </a:solidFill>
              </a:rPr>
              <a:t>blog caricaturing</a:t>
            </a:r>
          </a:p>
          <a:p>
            <a:pPr marL="0" indent="0">
              <a:buNone/>
            </a:pPr>
            <a:r>
              <a:rPr lang="en-US" dirty="0">
                <a:solidFill>
                  <a:srgbClr val="002060"/>
                </a:solidFill>
              </a:rPr>
              <a:t>   use of </a:t>
            </a:r>
            <a:r>
              <a:rPr lang="en-US" i="1" dirty="0">
                <a:solidFill>
                  <a:srgbClr val="002060"/>
                </a:solidFill>
              </a:rPr>
              <a:t>Oh, by the way </a:t>
            </a:r>
            <a:r>
              <a:rPr lang="en-US" dirty="0">
                <a:solidFill>
                  <a:srgbClr val="002060"/>
                </a:solidFill>
              </a:rPr>
              <a:t>and arguing that it should not be used when</a:t>
            </a:r>
          </a:p>
          <a:p>
            <a:pPr marL="0" indent="0">
              <a:buNone/>
            </a:pPr>
            <a:r>
              <a:rPr lang="en-US" dirty="0">
                <a:solidFill>
                  <a:srgbClr val="002060"/>
                </a:solidFill>
              </a:rPr>
              <a:t>   one asks volunteers to do something, because it comes across as </a:t>
            </a:r>
          </a:p>
          <a:p>
            <a:pPr marL="0" indent="0">
              <a:buNone/>
            </a:pPr>
            <a:r>
              <a:rPr lang="en-US" dirty="0">
                <a:solidFill>
                  <a:srgbClr val="002060"/>
                </a:solidFill>
              </a:rPr>
              <a:t>   false and overbearing.</a:t>
            </a:r>
          </a:p>
          <a:p>
            <a:pPr marL="0" indent="0">
              <a:buNone/>
            </a:pPr>
            <a:r>
              <a:rPr lang="en-US" dirty="0">
                <a:solidFill>
                  <a:srgbClr val="002060"/>
                </a:solidFill>
              </a:rPr>
              <a:t>• (8) is an excerpt. There are several more instances of </a:t>
            </a:r>
            <a:r>
              <a:rPr lang="en-US" i="1" dirty="0">
                <a:solidFill>
                  <a:srgbClr val="002060"/>
                </a:solidFill>
              </a:rPr>
              <a:t>by the way </a:t>
            </a:r>
            <a:r>
              <a:rPr lang="en-US" dirty="0">
                <a:solidFill>
                  <a:srgbClr val="002060"/>
                </a:solidFill>
              </a:rPr>
              <a:t>in</a:t>
            </a:r>
          </a:p>
          <a:p>
            <a:pPr marL="0" indent="0">
              <a:buNone/>
            </a:pPr>
            <a:r>
              <a:rPr lang="en-US" dirty="0">
                <a:solidFill>
                  <a:srgbClr val="002060"/>
                </a:solidFill>
              </a:rPr>
              <a:t>   the text.</a:t>
            </a:r>
          </a:p>
          <a:p>
            <a:pPr marL="0" indent="0">
              <a:buNone/>
            </a:pPr>
            <a:endParaRPr lang="en-FR" dirty="0"/>
          </a:p>
        </p:txBody>
      </p:sp>
      <p:sp>
        <p:nvSpPr>
          <p:cNvPr id="4" name="Footer Placeholder 3">
            <a:extLst>
              <a:ext uri="{FF2B5EF4-FFF2-40B4-BE49-F238E27FC236}">
                <a16:creationId xmlns:a16="http://schemas.microsoft.com/office/drawing/2014/main" id="{19980400-2B79-8E45-94F7-061C023BEC6E}"/>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6C1FED96-5D37-1241-A794-E5DF7B108133}"/>
              </a:ext>
            </a:extLst>
          </p:cNvPr>
          <p:cNvSpPr>
            <a:spLocks noGrp="1"/>
          </p:cNvSpPr>
          <p:nvPr>
            <p:ph type="sldNum" sz="quarter" idx="12"/>
          </p:nvPr>
        </p:nvSpPr>
        <p:spPr/>
        <p:txBody>
          <a:bodyPr/>
          <a:lstStyle/>
          <a:p>
            <a:fld id="{5B68BAEC-7B05-1447-8B39-A30C83F4F450}" type="slidenum">
              <a:rPr lang="en-FR" smtClean="0"/>
              <a:t>41</a:t>
            </a:fld>
            <a:endParaRPr lang="en-FR"/>
          </a:p>
        </p:txBody>
      </p:sp>
    </p:spTree>
    <p:extLst>
      <p:ext uri="{BB962C8B-B14F-4D97-AF65-F5344CB8AC3E}">
        <p14:creationId xmlns:p14="http://schemas.microsoft.com/office/powerpoint/2010/main" val="27644744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706C0-E553-4647-BB7F-18D93207225C}"/>
              </a:ext>
            </a:extLst>
          </p:cNvPr>
          <p:cNvSpPr>
            <a:spLocks noGrp="1"/>
          </p:cNvSpPr>
          <p:nvPr>
            <p:ph type="title"/>
          </p:nvPr>
        </p:nvSpPr>
        <p:spPr>
          <a:xfrm>
            <a:off x="838200" y="136525"/>
            <a:ext cx="10515600" cy="863601"/>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p>
        </p:txBody>
      </p:sp>
      <p:sp>
        <p:nvSpPr>
          <p:cNvPr id="3" name="Content Placeholder 2">
            <a:extLst>
              <a:ext uri="{FF2B5EF4-FFF2-40B4-BE49-F238E27FC236}">
                <a16:creationId xmlns:a16="http://schemas.microsoft.com/office/drawing/2014/main" id="{70363574-BC8E-FE45-A4C7-4E4B99DEB3D0}"/>
              </a:ext>
            </a:extLst>
          </p:cNvPr>
          <p:cNvSpPr>
            <a:spLocks noGrp="1"/>
          </p:cNvSpPr>
          <p:nvPr>
            <p:ph idx="1"/>
          </p:nvPr>
        </p:nvSpPr>
        <p:spPr>
          <a:xfrm>
            <a:off x="838200" y="1157288"/>
            <a:ext cx="10515600" cy="5019675"/>
          </a:xfrm>
        </p:spPr>
        <p:txBody>
          <a:bodyPr>
            <a:normAutofit fontScale="92500" lnSpcReduction="10000"/>
          </a:bodyPr>
          <a:lstStyle/>
          <a:p>
            <a:pPr marL="0" indent="0">
              <a:buNone/>
            </a:pPr>
            <a:r>
              <a:rPr lang="en-US" dirty="0">
                <a:solidFill>
                  <a:srgbClr val="00B050"/>
                </a:solidFill>
              </a:rPr>
              <a:t>(8) The leader handed her a huge manual and said, “</a:t>
            </a:r>
            <a:r>
              <a:rPr lang="en-US" b="1" dirty="0">
                <a:solidFill>
                  <a:srgbClr val="00B050"/>
                </a:solidFill>
              </a:rPr>
              <a:t>Oh, by the way</a:t>
            </a:r>
            <a:r>
              <a:rPr lang="en-US" dirty="0">
                <a:solidFill>
                  <a:srgbClr val="00B050"/>
                </a:solidFill>
              </a:rPr>
              <a:t>,</a:t>
            </a:r>
          </a:p>
          <a:p>
            <a:pPr marL="0" indent="0">
              <a:buNone/>
            </a:pPr>
            <a:r>
              <a:rPr lang="en-US" dirty="0">
                <a:solidFill>
                  <a:srgbClr val="00B050"/>
                </a:solidFill>
              </a:rPr>
              <a:t>      we ask all volunteer leaders to read this." Lauren took it home and</a:t>
            </a:r>
          </a:p>
          <a:p>
            <a:pPr marL="0" indent="0">
              <a:buNone/>
            </a:pPr>
            <a:r>
              <a:rPr lang="en-US" dirty="0">
                <a:solidFill>
                  <a:srgbClr val="00B050"/>
                </a:solidFill>
              </a:rPr>
              <a:t>      started to read it when the phone rang. The leader said, “</a:t>
            </a:r>
            <a:r>
              <a:rPr lang="en-US" b="1" dirty="0">
                <a:solidFill>
                  <a:srgbClr val="00B050"/>
                </a:solidFill>
              </a:rPr>
              <a:t>Oh, by the</a:t>
            </a:r>
          </a:p>
          <a:p>
            <a:pPr marL="0" indent="0">
              <a:buNone/>
            </a:pPr>
            <a:r>
              <a:rPr lang="en-US" b="1" dirty="0">
                <a:solidFill>
                  <a:srgbClr val="00B050"/>
                </a:solidFill>
              </a:rPr>
              <a:t>      way</a:t>
            </a:r>
            <a:r>
              <a:rPr lang="en-US" dirty="0">
                <a:solidFill>
                  <a:srgbClr val="00B050"/>
                </a:solidFill>
              </a:rPr>
              <a:t>, we are giving a test on the manual. We want all our leaders to</a:t>
            </a:r>
          </a:p>
          <a:p>
            <a:pPr marL="0" indent="0">
              <a:buNone/>
            </a:pPr>
            <a:r>
              <a:rPr lang="en-US" dirty="0">
                <a:solidFill>
                  <a:srgbClr val="00B050"/>
                </a:solidFill>
              </a:rPr>
              <a:t>      know the philosophy and what we expect from our volunteers.”</a:t>
            </a:r>
          </a:p>
          <a:p>
            <a:pPr marL="0" indent="0">
              <a:buNone/>
            </a:pPr>
            <a:r>
              <a:rPr lang="en-US" dirty="0">
                <a:solidFill>
                  <a:srgbClr val="00B050"/>
                </a:solidFill>
              </a:rPr>
              <a:t>      Lauren said, "I'm happy to read the manual " --she was being polite,</a:t>
            </a:r>
          </a:p>
          <a:p>
            <a:pPr marL="0" indent="0">
              <a:buNone/>
            </a:pPr>
            <a:r>
              <a:rPr lang="en-US" dirty="0">
                <a:solidFill>
                  <a:srgbClr val="00B050"/>
                </a:solidFill>
              </a:rPr>
              <a:t>      "but I'm more the behind the scenes type of person. Can I be a</a:t>
            </a:r>
          </a:p>
          <a:p>
            <a:pPr marL="0" indent="0">
              <a:buNone/>
            </a:pPr>
            <a:r>
              <a:rPr lang="en-US" dirty="0">
                <a:solidFill>
                  <a:srgbClr val="00B050"/>
                </a:solidFill>
              </a:rPr>
              <a:t>      helper?" The leader then said, "Well, we really want the parents to be</a:t>
            </a:r>
          </a:p>
          <a:p>
            <a:pPr marL="0" indent="0">
              <a:buNone/>
            </a:pPr>
            <a:r>
              <a:rPr lang="en-US" dirty="0">
                <a:solidFill>
                  <a:srgbClr val="00B050"/>
                </a:solidFill>
              </a:rPr>
              <a:t>      leaders. </a:t>
            </a:r>
            <a:r>
              <a:rPr lang="en-US" b="1" dirty="0">
                <a:solidFill>
                  <a:srgbClr val="00B050"/>
                </a:solidFill>
              </a:rPr>
              <a:t>Oh, by the way</a:t>
            </a:r>
            <a:r>
              <a:rPr lang="en-US" dirty="0">
                <a:solidFill>
                  <a:srgbClr val="00B050"/>
                </a:solidFill>
              </a:rPr>
              <a:t>, we are having an eight-hour training session</a:t>
            </a:r>
          </a:p>
          <a:p>
            <a:pPr marL="0" indent="0">
              <a:buNone/>
            </a:pPr>
            <a:r>
              <a:rPr lang="en-US" dirty="0">
                <a:solidFill>
                  <a:srgbClr val="00B050"/>
                </a:solidFill>
              </a:rPr>
              <a:t>      next Saturday and want all our leaders to attend." </a:t>
            </a:r>
            <a:endParaRPr lang="en-FR" dirty="0">
              <a:solidFill>
                <a:srgbClr val="00B050"/>
              </a:solidFill>
            </a:endParaRPr>
          </a:p>
          <a:p>
            <a:pPr marL="0" indent="0">
              <a:buNone/>
            </a:pPr>
            <a:r>
              <a:rPr lang="en-US" dirty="0">
                <a:solidFill>
                  <a:srgbClr val="00B050"/>
                </a:solidFill>
              </a:rPr>
              <a:t>      </a:t>
            </a:r>
            <a:r>
              <a:rPr lang="en-US" sz="2600" dirty="0">
                <a:solidFill>
                  <a:srgbClr val="00B050"/>
                </a:solidFill>
              </a:rPr>
              <a:t>(2012 </a:t>
            </a:r>
            <a:r>
              <a:rPr lang="en-US" sz="2600" i="1" dirty="0">
                <a:solidFill>
                  <a:srgbClr val="00B050"/>
                </a:solidFill>
              </a:rPr>
              <a:t>Volunteer power: Oh, By the Way </a:t>
            </a:r>
            <a:r>
              <a:rPr lang="en-US" sz="2600" dirty="0">
                <a:solidFill>
                  <a:srgbClr val="00B050"/>
                </a:solidFill>
              </a:rPr>
              <a:t>[COCA BLOG])</a:t>
            </a:r>
            <a:endParaRPr lang="en-FR" sz="2600" dirty="0">
              <a:solidFill>
                <a:srgbClr val="00B050"/>
              </a:solidFill>
            </a:endParaRPr>
          </a:p>
          <a:p>
            <a:endParaRPr lang="en-FR" dirty="0"/>
          </a:p>
        </p:txBody>
      </p:sp>
      <p:sp>
        <p:nvSpPr>
          <p:cNvPr id="4" name="Footer Placeholder 3">
            <a:extLst>
              <a:ext uri="{FF2B5EF4-FFF2-40B4-BE49-F238E27FC236}">
                <a16:creationId xmlns:a16="http://schemas.microsoft.com/office/drawing/2014/main" id="{5D7A2B5B-F56F-B443-BEEA-7C5EACE8B66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CB5B2CD4-6BE8-8C4F-A220-64AAE6D3338A}"/>
              </a:ext>
            </a:extLst>
          </p:cNvPr>
          <p:cNvSpPr>
            <a:spLocks noGrp="1"/>
          </p:cNvSpPr>
          <p:nvPr>
            <p:ph type="sldNum" sz="quarter" idx="12"/>
          </p:nvPr>
        </p:nvSpPr>
        <p:spPr/>
        <p:txBody>
          <a:bodyPr/>
          <a:lstStyle/>
          <a:p>
            <a:fld id="{5B68BAEC-7B05-1447-8B39-A30C83F4F450}" type="slidenum">
              <a:rPr lang="en-FR" smtClean="0"/>
              <a:t>42</a:t>
            </a:fld>
            <a:endParaRPr lang="en-FR"/>
          </a:p>
        </p:txBody>
      </p:sp>
    </p:spTree>
    <p:extLst>
      <p:ext uri="{BB962C8B-B14F-4D97-AF65-F5344CB8AC3E}">
        <p14:creationId xmlns:p14="http://schemas.microsoft.com/office/powerpoint/2010/main" val="36129466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3C057-7D85-6D46-BDED-6F5086E72BF8}"/>
              </a:ext>
            </a:extLst>
          </p:cNvPr>
          <p:cNvSpPr>
            <a:spLocks noGrp="1"/>
          </p:cNvSpPr>
          <p:nvPr>
            <p:ph type="title"/>
          </p:nvPr>
        </p:nvSpPr>
        <p:spPr>
          <a:xfrm>
            <a:off x="838200" y="136526"/>
            <a:ext cx="10515600" cy="820738"/>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p>
        </p:txBody>
      </p:sp>
      <p:sp>
        <p:nvSpPr>
          <p:cNvPr id="3" name="Content Placeholder 2">
            <a:extLst>
              <a:ext uri="{FF2B5EF4-FFF2-40B4-BE49-F238E27FC236}">
                <a16:creationId xmlns:a16="http://schemas.microsoft.com/office/drawing/2014/main" id="{6457386A-EA2F-C240-AC33-59FB789A5A63}"/>
              </a:ext>
            </a:extLst>
          </p:cNvPr>
          <p:cNvSpPr>
            <a:spLocks noGrp="1"/>
          </p:cNvSpPr>
          <p:nvPr>
            <p:ph idx="1"/>
          </p:nvPr>
        </p:nvSpPr>
        <p:spPr>
          <a:xfrm>
            <a:off x="838200" y="1471613"/>
            <a:ext cx="10515600" cy="4931568"/>
          </a:xfrm>
        </p:spPr>
        <p:txBody>
          <a:bodyPr>
            <a:normAutofit fontScale="92500"/>
          </a:bodyPr>
          <a:lstStyle/>
          <a:p>
            <a:r>
              <a:rPr lang="en-FR" i="1" dirty="0">
                <a:solidFill>
                  <a:srgbClr val="002060"/>
                </a:solidFill>
              </a:rPr>
              <a:t>Oh, by the way </a:t>
            </a:r>
            <a:r>
              <a:rPr lang="en-FR" dirty="0">
                <a:solidFill>
                  <a:srgbClr val="002060"/>
                </a:solidFill>
              </a:rPr>
              <a:t>in exs. like this is “pseudo-enacted” (Vandelanotte 2009).</a:t>
            </a:r>
          </a:p>
          <a:p>
            <a:r>
              <a:rPr lang="en-FR" dirty="0">
                <a:solidFill>
                  <a:srgbClr val="002060"/>
                </a:solidFill>
              </a:rPr>
              <a:t>It is mockingly cited as if another person (the Other) had used it.</a:t>
            </a:r>
          </a:p>
          <a:p>
            <a:pPr marL="0" indent="0">
              <a:buNone/>
            </a:pPr>
            <a:r>
              <a:rPr lang="en-FR" dirty="0">
                <a:solidFill>
                  <a:srgbClr val="002060"/>
                </a:solidFill>
              </a:rPr>
              <a:t>   It is doubtful that the leader actually said “</a:t>
            </a:r>
            <a:r>
              <a:rPr lang="en-FR" dirty="0">
                <a:solidFill>
                  <a:srgbClr val="00B050"/>
                </a:solidFill>
              </a:rPr>
              <a:t>Oh, by the way we</a:t>
            </a:r>
          </a:p>
          <a:p>
            <a:pPr marL="0" indent="0">
              <a:buNone/>
            </a:pPr>
            <a:r>
              <a:rPr lang="en-FR" dirty="0">
                <a:solidFill>
                  <a:srgbClr val="00B050"/>
                </a:solidFill>
              </a:rPr>
              <a:t>   are giving a test on the manual</a:t>
            </a:r>
            <a:r>
              <a:rPr lang="en-FR" dirty="0">
                <a:solidFill>
                  <a:srgbClr val="002060"/>
                </a:solidFill>
              </a:rPr>
              <a:t>”. Rather, readers of (8) are to</a:t>
            </a:r>
          </a:p>
          <a:p>
            <a:pPr marL="0" indent="0">
              <a:buNone/>
            </a:pPr>
            <a:r>
              <a:rPr lang="en-FR" dirty="0">
                <a:solidFill>
                  <a:srgbClr val="002060"/>
                </a:solidFill>
              </a:rPr>
              <a:t>   understand that repeatedly calling up to give directives such as “</a:t>
            </a:r>
            <a:r>
              <a:rPr lang="en-FR" dirty="0">
                <a:solidFill>
                  <a:srgbClr val="00B050"/>
                </a:solidFill>
              </a:rPr>
              <a:t>we</a:t>
            </a:r>
          </a:p>
          <a:p>
            <a:pPr marL="0" indent="0">
              <a:buNone/>
            </a:pPr>
            <a:r>
              <a:rPr lang="en-FR" dirty="0">
                <a:solidFill>
                  <a:srgbClr val="00B050"/>
                </a:solidFill>
              </a:rPr>
              <a:t>   are giving a test on the manual</a:t>
            </a:r>
            <a:r>
              <a:rPr lang="en-FR" dirty="0">
                <a:solidFill>
                  <a:srgbClr val="002060"/>
                </a:solidFill>
              </a:rPr>
              <a:t>” was unacceptable.</a:t>
            </a:r>
          </a:p>
          <a:p>
            <a:pPr marL="0" indent="0">
              <a:buNone/>
            </a:pPr>
            <a:r>
              <a:rPr lang="en-FR" dirty="0">
                <a:solidFill>
                  <a:srgbClr val="002060"/>
                </a:solidFill>
              </a:rPr>
              <a:t>• Clear evidence of use of </a:t>
            </a:r>
            <a:r>
              <a:rPr lang="en-FR" i="1" dirty="0">
                <a:solidFill>
                  <a:srgbClr val="002060"/>
                </a:solidFill>
              </a:rPr>
              <a:t>Oh, by the way </a:t>
            </a:r>
            <a:r>
              <a:rPr lang="en-FR" dirty="0">
                <a:solidFill>
                  <a:srgbClr val="002060"/>
                </a:solidFill>
              </a:rPr>
              <a:t>to</a:t>
            </a:r>
          </a:p>
          <a:p>
            <a:pPr marL="0" indent="0">
              <a:buNone/>
            </a:pPr>
            <a:r>
              <a:rPr lang="en-FR" dirty="0">
                <a:solidFill>
                  <a:srgbClr val="002060"/>
                </a:solidFill>
              </a:rPr>
              <a:t>   signal that the SP/W is not faithful to what was</a:t>
            </a:r>
          </a:p>
          <a:p>
            <a:pPr marL="0" indent="0">
              <a:buNone/>
            </a:pPr>
            <a:r>
              <a:rPr lang="en-FR" dirty="0">
                <a:solidFill>
                  <a:srgbClr val="002060"/>
                </a:solidFill>
              </a:rPr>
              <a:t>   actually said comes from a TV show (individual speeches</a:t>
            </a:r>
          </a:p>
          <a:p>
            <a:pPr marL="0" indent="0">
              <a:buNone/>
            </a:pPr>
            <a:r>
              <a:rPr lang="en-FR" dirty="0">
                <a:solidFill>
                  <a:srgbClr val="002060"/>
                </a:solidFill>
              </a:rPr>
              <a:t>   are shown in different locations).</a:t>
            </a:r>
          </a:p>
        </p:txBody>
      </p:sp>
      <p:sp>
        <p:nvSpPr>
          <p:cNvPr id="4" name="Footer Placeholder 3">
            <a:extLst>
              <a:ext uri="{FF2B5EF4-FFF2-40B4-BE49-F238E27FC236}">
                <a16:creationId xmlns:a16="http://schemas.microsoft.com/office/drawing/2014/main" id="{9E315C16-9184-F444-AE9C-EC80639B4890}"/>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6D455AC-78F3-8047-987B-FEB52A2E7194}"/>
              </a:ext>
            </a:extLst>
          </p:cNvPr>
          <p:cNvSpPr>
            <a:spLocks noGrp="1"/>
          </p:cNvSpPr>
          <p:nvPr>
            <p:ph type="sldNum" sz="quarter" idx="12"/>
          </p:nvPr>
        </p:nvSpPr>
        <p:spPr/>
        <p:txBody>
          <a:bodyPr/>
          <a:lstStyle/>
          <a:p>
            <a:fld id="{5B68BAEC-7B05-1447-8B39-A30C83F4F450}" type="slidenum">
              <a:rPr lang="en-FR" smtClean="0"/>
              <a:t>43</a:t>
            </a:fld>
            <a:endParaRPr lang="en-FR"/>
          </a:p>
        </p:txBody>
      </p:sp>
      <p:pic>
        <p:nvPicPr>
          <p:cNvPr id="7" name="Picture 6" descr="A picture containing person, person, shirt, smiling&#10;&#10;Description automatically generated">
            <a:extLst>
              <a:ext uri="{FF2B5EF4-FFF2-40B4-BE49-F238E27FC236}">
                <a16:creationId xmlns:a16="http://schemas.microsoft.com/office/drawing/2014/main" id="{0F025BE5-6E55-5B4D-B46F-B681670BE8D7}"/>
              </a:ext>
            </a:extLst>
          </p:cNvPr>
          <p:cNvPicPr>
            <a:picLocks noChangeAspect="1"/>
          </p:cNvPicPr>
          <p:nvPr/>
        </p:nvPicPr>
        <p:blipFill>
          <a:blip r:embed="rId2"/>
          <a:stretch>
            <a:fillRect/>
          </a:stretch>
        </p:blipFill>
        <p:spPr>
          <a:xfrm>
            <a:off x="9339261" y="4245414"/>
            <a:ext cx="2014539" cy="2169056"/>
          </a:xfrm>
          <a:prstGeom prst="rect">
            <a:avLst/>
          </a:prstGeom>
        </p:spPr>
      </p:pic>
    </p:spTree>
    <p:extLst>
      <p:ext uri="{BB962C8B-B14F-4D97-AF65-F5344CB8AC3E}">
        <p14:creationId xmlns:p14="http://schemas.microsoft.com/office/powerpoint/2010/main" val="24198884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9763D-4A89-F74F-B17F-A1102DA788AC}"/>
              </a:ext>
            </a:extLst>
          </p:cNvPr>
          <p:cNvSpPr>
            <a:spLocks noGrp="1"/>
          </p:cNvSpPr>
          <p:nvPr>
            <p:ph type="title"/>
          </p:nvPr>
        </p:nvSpPr>
        <p:spPr>
          <a:xfrm>
            <a:off x="838200" y="271463"/>
            <a:ext cx="10515600" cy="900112"/>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p>
        </p:txBody>
      </p:sp>
      <p:sp>
        <p:nvSpPr>
          <p:cNvPr id="3" name="Content Placeholder 2">
            <a:extLst>
              <a:ext uri="{FF2B5EF4-FFF2-40B4-BE49-F238E27FC236}">
                <a16:creationId xmlns:a16="http://schemas.microsoft.com/office/drawing/2014/main" id="{6E31BB2E-83F9-DC4A-AC9D-4FACDB54515C}"/>
              </a:ext>
            </a:extLst>
          </p:cNvPr>
          <p:cNvSpPr>
            <a:spLocks noGrp="1"/>
          </p:cNvSpPr>
          <p:nvPr>
            <p:ph idx="1"/>
          </p:nvPr>
        </p:nvSpPr>
        <p:spPr>
          <a:xfrm>
            <a:off x="838200" y="1485900"/>
            <a:ext cx="10515600" cy="4691063"/>
          </a:xfrm>
        </p:spPr>
        <p:txBody>
          <a:bodyPr>
            <a:normAutofit fontScale="92500" lnSpcReduction="20000"/>
          </a:bodyPr>
          <a:lstStyle/>
          <a:p>
            <a:pPr marL="0" indent="0">
              <a:buNone/>
            </a:pPr>
            <a:r>
              <a:rPr lang="en-US" dirty="0">
                <a:solidFill>
                  <a:srgbClr val="00B050"/>
                </a:solidFill>
              </a:rPr>
              <a:t>(9) MIKE-DIXON: She was like, hey, do you want to put this [relationship]</a:t>
            </a:r>
          </a:p>
          <a:p>
            <a:pPr marL="0" indent="0">
              <a:buNone/>
            </a:pPr>
            <a:r>
              <a:rPr lang="en-US" dirty="0">
                <a:solidFill>
                  <a:srgbClr val="00B050"/>
                </a:solidFill>
              </a:rPr>
              <a:t>     back together? And I was like, yeah, I do. And so let's plan a</a:t>
            </a:r>
          </a:p>
          <a:p>
            <a:pPr marL="0" indent="0">
              <a:buNone/>
            </a:pPr>
            <a:r>
              <a:rPr lang="en-US" dirty="0">
                <a:solidFill>
                  <a:srgbClr val="00B050"/>
                </a:solidFill>
              </a:rPr>
              <a:t>     trip, blah, blah, blah. The next day she's like, hey, sorry, I'm in love with my</a:t>
            </a:r>
          </a:p>
          <a:p>
            <a:pPr marL="0" indent="0">
              <a:buNone/>
            </a:pPr>
            <a:r>
              <a:rPr lang="en-US" dirty="0">
                <a:solidFill>
                  <a:srgbClr val="00B050"/>
                </a:solidFill>
              </a:rPr>
              <a:t>     dance partner. ZACH JOHNSON: He still loves her. He's got a lot of feelings</a:t>
            </a:r>
          </a:p>
          <a:p>
            <a:pPr marL="0" indent="0">
              <a:buNone/>
            </a:pPr>
            <a:r>
              <a:rPr lang="en-US" dirty="0">
                <a:solidFill>
                  <a:srgbClr val="00B050"/>
                </a:solidFill>
              </a:rPr>
              <a:t>     for her. But boom, she drops the hammer on him and says, </a:t>
            </a:r>
            <a:r>
              <a:rPr lang="en-US" b="1" dirty="0">
                <a:solidFill>
                  <a:srgbClr val="00B050"/>
                </a:solidFill>
              </a:rPr>
              <a:t>oh, by the</a:t>
            </a:r>
          </a:p>
          <a:p>
            <a:pPr marL="0" indent="0">
              <a:buNone/>
            </a:pPr>
            <a:r>
              <a:rPr lang="en-US" b="1" dirty="0">
                <a:solidFill>
                  <a:srgbClr val="00B050"/>
                </a:solidFill>
              </a:rPr>
              <a:t>     way</a:t>
            </a:r>
            <a:r>
              <a:rPr lang="en-US" dirty="0">
                <a:solidFill>
                  <a:srgbClr val="00B050"/>
                </a:solidFill>
              </a:rPr>
              <a:t>, I'm in love with my dance partner. RYAN SMITH: (Off-camera) Some</a:t>
            </a:r>
          </a:p>
          <a:p>
            <a:pPr marL="0" indent="0">
              <a:buNone/>
            </a:pPr>
            <a:r>
              <a:rPr lang="en-US" dirty="0">
                <a:solidFill>
                  <a:srgbClr val="00B050"/>
                </a:solidFill>
              </a:rPr>
              <a:t>     would say, well, you're throwing it in his face a little bit. RICHELLE</a:t>
            </a:r>
          </a:p>
          <a:p>
            <a:pPr marL="0" indent="0">
              <a:buNone/>
            </a:pPr>
            <a:r>
              <a:rPr lang="en-US" dirty="0">
                <a:solidFill>
                  <a:srgbClr val="00B050"/>
                </a:solidFill>
              </a:rPr>
              <a:t>     SHETINA: Well, no, I wasn't throwing it in his face. There was, you know,</a:t>
            </a:r>
          </a:p>
          <a:p>
            <a:pPr marL="0" indent="0">
              <a:buNone/>
            </a:pPr>
            <a:r>
              <a:rPr lang="en-US" dirty="0">
                <a:solidFill>
                  <a:srgbClr val="00B050"/>
                </a:solidFill>
              </a:rPr>
              <a:t>     an ugliness from him to me. RYAN SMITH (Voiceover): Dixon seems like a</a:t>
            </a:r>
          </a:p>
          <a:p>
            <a:pPr marL="0" indent="0">
              <a:buNone/>
            </a:pPr>
            <a:r>
              <a:rPr lang="en-US" dirty="0">
                <a:solidFill>
                  <a:srgbClr val="00B050"/>
                </a:solidFill>
              </a:rPr>
              <a:t>     likely suspect, but he has an alibi the night of Sonnier's murder. </a:t>
            </a:r>
            <a:endParaRPr lang="en-FR" dirty="0">
              <a:solidFill>
                <a:srgbClr val="00B050"/>
              </a:solidFill>
            </a:endParaRPr>
          </a:p>
          <a:p>
            <a:pPr marL="0" indent="0">
              <a:buNone/>
            </a:pPr>
            <a:r>
              <a:rPr lang="en-US" sz="2600" dirty="0">
                <a:solidFill>
                  <a:srgbClr val="00B050"/>
                </a:solidFill>
              </a:rPr>
              <a:t>     (2016 </a:t>
            </a:r>
            <a:r>
              <a:rPr lang="en-US" sz="2600" i="1" dirty="0">
                <a:solidFill>
                  <a:srgbClr val="00B050"/>
                </a:solidFill>
              </a:rPr>
              <a:t>ABC 20/20</a:t>
            </a:r>
            <a:r>
              <a:rPr lang="en-US" sz="2600" dirty="0">
                <a:solidFill>
                  <a:srgbClr val="00B050"/>
                </a:solidFill>
              </a:rPr>
              <a:t> [COCA; Traugott 2020: Ex.15b]) </a:t>
            </a:r>
            <a:endParaRPr lang="en-FR" sz="2600" dirty="0">
              <a:solidFill>
                <a:srgbClr val="00B050"/>
              </a:solidFill>
            </a:endParaRPr>
          </a:p>
          <a:p>
            <a:endParaRPr lang="en-FR" dirty="0"/>
          </a:p>
        </p:txBody>
      </p:sp>
      <p:sp>
        <p:nvSpPr>
          <p:cNvPr id="4" name="Footer Placeholder 3">
            <a:extLst>
              <a:ext uri="{FF2B5EF4-FFF2-40B4-BE49-F238E27FC236}">
                <a16:creationId xmlns:a16="http://schemas.microsoft.com/office/drawing/2014/main" id="{FEAA8242-F6ED-D940-9A77-EC4C88784A11}"/>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D82F4EE4-F00B-2847-B537-B6F158346233}"/>
              </a:ext>
            </a:extLst>
          </p:cNvPr>
          <p:cNvSpPr>
            <a:spLocks noGrp="1"/>
          </p:cNvSpPr>
          <p:nvPr>
            <p:ph type="sldNum" sz="quarter" idx="12"/>
          </p:nvPr>
        </p:nvSpPr>
        <p:spPr/>
        <p:txBody>
          <a:bodyPr/>
          <a:lstStyle/>
          <a:p>
            <a:fld id="{5B68BAEC-7B05-1447-8B39-A30C83F4F450}" type="slidenum">
              <a:rPr lang="en-FR" smtClean="0"/>
              <a:t>44</a:t>
            </a:fld>
            <a:endParaRPr lang="en-FR"/>
          </a:p>
        </p:txBody>
      </p:sp>
    </p:spTree>
    <p:extLst>
      <p:ext uri="{BB962C8B-B14F-4D97-AF65-F5344CB8AC3E}">
        <p14:creationId xmlns:p14="http://schemas.microsoft.com/office/powerpoint/2010/main" val="2611927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2106D-2DD9-F145-8A14-8076220B9C68}"/>
              </a:ext>
            </a:extLst>
          </p:cNvPr>
          <p:cNvSpPr>
            <a:spLocks noGrp="1"/>
          </p:cNvSpPr>
          <p:nvPr>
            <p:ph type="title"/>
          </p:nvPr>
        </p:nvSpPr>
        <p:spPr>
          <a:xfrm>
            <a:off x="838200" y="136525"/>
            <a:ext cx="10515600" cy="863600"/>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p>
        </p:txBody>
      </p:sp>
      <p:sp>
        <p:nvSpPr>
          <p:cNvPr id="3" name="Content Placeholder 2">
            <a:extLst>
              <a:ext uri="{FF2B5EF4-FFF2-40B4-BE49-F238E27FC236}">
                <a16:creationId xmlns:a16="http://schemas.microsoft.com/office/drawing/2014/main" id="{D21CF7B5-51A4-8C47-9CAA-F6B845B2DAD3}"/>
              </a:ext>
            </a:extLst>
          </p:cNvPr>
          <p:cNvSpPr>
            <a:spLocks noGrp="1"/>
          </p:cNvSpPr>
          <p:nvPr>
            <p:ph idx="1"/>
          </p:nvPr>
        </p:nvSpPr>
        <p:spPr>
          <a:xfrm>
            <a:off x="838200" y="1300164"/>
            <a:ext cx="10515600" cy="4876800"/>
          </a:xfrm>
        </p:spPr>
        <p:txBody>
          <a:bodyPr>
            <a:normAutofit fontScale="85000" lnSpcReduction="20000"/>
          </a:bodyPr>
          <a:lstStyle/>
          <a:p>
            <a:r>
              <a:rPr lang="en-US" sz="3000" dirty="0">
                <a:solidFill>
                  <a:srgbClr val="002060"/>
                </a:solidFill>
              </a:rPr>
              <a:t>In this television news report the relevant participants are </a:t>
            </a:r>
          </a:p>
          <a:p>
            <a:pPr marL="0" indent="0">
              <a:buNone/>
            </a:pPr>
            <a:r>
              <a:rPr lang="en-US" sz="3000" dirty="0">
                <a:solidFill>
                  <a:srgbClr val="002060"/>
                </a:solidFill>
              </a:rPr>
              <a:t>   -  Dr. Mike Dixon, </a:t>
            </a:r>
          </a:p>
          <a:p>
            <a:pPr marL="0" indent="0">
              <a:buNone/>
            </a:pPr>
            <a:r>
              <a:rPr lang="en-US" sz="3000" dirty="0">
                <a:solidFill>
                  <a:srgbClr val="002060"/>
                </a:solidFill>
              </a:rPr>
              <a:t>   -  his ex-girlfriend Richelle </a:t>
            </a:r>
            <a:r>
              <a:rPr lang="en-US" sz="3000" dirty="0" err="1">
                <a:solidFill>
                  <a:srgbClr val="002060"/>
                </a:solidFill>
              </a:rPr>
              <a:t>Shetina</a:t>
            </a:r>
            <a:r>
              <a:rPr lang="en-US" sz="3000" dirty="0">
                <a:solidFill>
                  <a:srgbClr val="002060"/>
                </a:solidFill>
              </a:rPr>
              <a:t>, whose dance partner Joseph</a:t>
            </a:r>
          </a:p>
          <a:p>
            <a:pPr marL="0" indent="0">
              <a:buNone/>
            </a:pPr>
            <a:r>
              <a:rPr lang="en-US" sz="3000" dirty="0">
                <a:solidFill>
                  <a:srgbClr val="002060"/>
                </a:solidFill>
              </a:rPr>
              <a:t>      Sonnier has been murdered, </a:t>
            </a:r>
          </a:p>
          <a:p>
            <a:pPr marL="0" indent="0">
              <a:buNone/>
            </a:pPr>
            <a:r>
              <a:rPr lang="en-US" sz="3000" dirty="0">
                <a:solidFill>
                  <a:srgbClr val="002060"/>
                </a:solidFill>
              </a:rPr>
              <a:t>   -  Detective Zach Johnson,</a:t>
            </a:r>
          </a:p>
          <a:p>
            <a:pPr marL="0" indent="0">
              <a:buNone/>
            </a:pPr>
            <a:r>
              <a:rPr lang="en-US" sz="3000" dirty="0">
                <a:solidFill>
                  <a:srgbClr val="002060"/>
                </a:solidFill>
              </a:rPr>
              <a:t>   -  Ryan Smith, the TV anchor</a:t>
            </a:r>
          </a:p>
          <a:p>
            <a:pPr marL="0" indent="0">
              <a:buNone/>
            </a:pPr>
            <a:r>
              <a:rPr lang="en-US" sz="3000" dirty="0">
                <a:solidFill>
                  <a:srgbClr val="002060"/>
                </a:solidFill>
              </a:rPr>
              <a:t>• Dixon gives a bland, studiedly measured statement about what</a:t>
            </a:r>
          </a:p>
          <a:p>
            <a:pPr marL="0" indent="0">
              <a:buNone/>
            </a:pPr>
            <a:r>
              <a:rPr lang="en-US" sz="3000" dirty="0">
                <a:solidFill>
                  <a:srgbClr val="002060"/>
                </a:solidFill>
              </a:rPr>
              <a:t>   </a:t>
            </a:r>
            <a:r>
              <a:rPr lang="en-US" sz="3000" dirty="0" err="1">
                <a:solidFill>
                  <a:srgbClr val="002060"/>
                </a:solidFill>
              </a:rPr>
              <a:t>Shetina</a:t>
            </a:r>
            <a:r>
              <a:rPr lang="en-US" sz="3000" dirty="0">
                <a:solidFill>
                  <a:srgbClr val="002060"/>
                </a:solidFill>
              </a:rPr>
              <a:t> said to him. This is reported to Smith, who shows it to detective</a:t>
            </a:r>
          </a:p>
          <a:p>
            <a:pPr marL="0" indent="0">
              <a:buNone/>
            </a:pPr>
            <a:r>
              <a:rPr lang="en-US" sz="3000" dirty="0">
                <a:solidFill>
                  <a:srgbClr val="002060"/>
                </a:solidFill>
              </a:rPr>
              <a:t>   Johnson in a different clip.</a:t>
            </a:r>
          </a:p>
          <a:p>
            <a:pPr marL="0" indent="0">
              <a:buNone/>
            </a:pPr>
            <a:r>
              <a:rPr lang="en-US" sz="3000" dirty="0">
                <a:solidFill>
                  <a:srgbClr val="002060"/>
                </a:solidFill>
              </a:rPr>
              <a:t>• Johnson then reenacts this dramatically.</a:t>
            </a:r>
            <a:endParaRPr lang="en-FR" sz="3000" dirty="0">
              <a:solidFill>
                <a:srgbClr val="002060"/>
              </a:solidFill>
            </a:endParaRPr>
          </a:p>
          <a:p>
            <a:pPr marL="0" indent="0">
              <a:buNone/>
            </a:pPr>
            <a:r>
              <a:rPr lang="en-GB" sz="3000" dirty="0">
                <a:solidFill>
                  <a:srgbClr val="002060"/>
                </a:solidFill>
              </a:rPr>
              <a:t>   (Dixon was later convicted of having hired a friend to kill the dance-</a:t>
            </a:r>
          </a:p>
          <a:p>
            <a:pPr marL="0" indent="0">
              <a:buNone/>
            </a:pPr>
            <a:r>
              <a:rPr lang="en-GB" sz="3000" dirty="0">
                <a:solidFill>
                  <a:srgbClr val="002060"/>
                </a:solidFill>
              </a:rPr>
              <a:t>   partner, Sonnier.)</a:t>
            </a:r>
            <a:endParaRPr lang="en-FR" sz="3000" dirty="0">
              <a:solidFill>
                <a:srgbClr val="002060"/>
              </a:solidFill>
            </a:endParaRPr>
          </a:p>
          <a:p>
            <a:pPr marL="0" indent="0">
              <a:buNone/>
            </a:pPr>
            <a:endParaRPr lang="en-FR" dirty="0"/>
          </a:p>
        </p:txBody>
      </p:sp>
      <p:sp>
        <p:nvSpPr>
          <p:cNvPr id="4" name="Footer Placeholder 3">
            <a:extLst>
              <a:ext uri="{FF2B5EF4-FFF2-40B4-BE49-F238E27FC236}">
                <a16:creationId xmlns:a16="http://schemas.microsoft.com/office/drawing/2014/main" id="{3680199D-13CF-D94E-A76E-C57C63F4569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9E13883C-D6B8-1E4F-BB63-DC68267122BE}"/>
              </a:ext>
            </a:extLst>
          </p:cNvPr>
          <p:cNvSpPr>
            <a:spLocks noGrp="1"/>
          </p:cNvSpPr>
          <p:nvPr>
            <p:ph type="sldNum" sz="quarter" idx="12"/>
          </p:nvPr>
        </p:nvSpPr>
        <p:spPr/>
        <p:txBody>
          <a:bodyPr/>
          <a:lstStyle/>
          <a:p>
            <a:fld id="{5B68BAEC-7B05-1447-8B39-A30C83F4F450}" type="slidenum">
              <a:rPr lang="en-FR" smtClean="0"/>
              <a:t>45</a:t>
            </a:fld>
            <a:endParaRPr lang="en-FR"/>
          </a:p>
        </p:txBody>
      </p:sp>
    </p:spTree>
    <p:extLst>
      <p:ext uri="{BB962C8B-B14F-4D97-AF65-F5344CB8AC3E}">
        <p14:creationId xmlns:p14="http://schemas.microsoft.com/office/powerpoint/2010/main" val="35615839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5DD1D-DC28-D84F-A719-5A84A2EF5008}"/>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10EB1260-F9AC-8644-861A-97B6B0535497}"/>
              </a:ext>
            </a:extLst>
          </p:cNvPr>
          <p:cNvSpPr>
            <a:spLocks noGrp="1"/>
          </p:cNvSpPr>
          <p:nvPr>
            <p:ph idx="1"/>
          </p:nvPr>
        </p:nvSpPr>
        <p:spPr>
          <a:xfrm>
            <a:off x="838200" y="1528763"/>
            <a:ext cx="10515600" cy="4648200"/>
          </a:xfrm>
        </p:spPr>
        <p:txBody>
          <a:bodyPr>
            <a:normAutofit fontScale="92500" lnSpcReduction="10000"/>
          </a:bodyPr>
          <a:lstStyle/>
          <a:p>
            <a:r>
              <a:rPr lang="en-FR" dirty="0">
                <a:solidFill>
                  <a:srgbClr val="002060"/>
                </a:solidFill>
              </a:rPr>
              <a:t>Use of the OBTW2 pattern is in essence an exaggerated version of what Spronck &amp; Nikitina (2019) propose for reported speech in general, building on Güldemann (2012):</a:t>
            </a:r>
          </a:p>
          <a:p>
            <a:pPr marL="0" indent="0">
              <a:buNone/>
            </a:pPr>
            <a:r>
              <a:rPr lang="en-FR" dirty="0">
                <a:solidFill>
                  <a:srgbClr val="00B050"/>
                </a:solidFill>
              </a:rPr>
              <a:t>        “Reported discourse is the representation of a spoken or mental</a:t>
            </a:r>
          </a:p>
          <a:p>
            <a:pPr marL="0" indent="0">
              <a:buNone/>
            </a:pPr>
            <a:r>
              <a:rPr lang="en-FR" dirty="0">
                <a:solidFill>
                  <a:srgbClr val="00B050"/>
                </a:solidFill>
              </a:rPr>
              <a:t>         text from whi</a:t>
            </a:r>
            <a:r>
              <a:rPr lang="en-GB" dirty="0" err="1">
                <a:solidFill>
                  <a:srgbClr val="00B050"/>
                </a:solidFill>
              </a:rPr>
              <a:t>ch</a:t>
            </a:r>
            <a:r>
              <a:rPr lang="en-FR" dirty="0">
                <a:solidFill>
                  <a:srgbClr val="00B050"/>
                </a:solidFill>
              </a:rPr>
              <a:t> the reporter distances him/herself by indicating</a:t>
            </a:r>
          </a:p>
          <a:p>
            <a:pPr marL="0" indent="0">
              <a:buNone/>
            </a:pPr>
            <a:r>
              <a:rPr lang="en-FR" dirty="0">
                <a:solidFill>
                  <a:srgbClr val="00B050"/>
                </a:solidFill>
              </a:rPr>
              <a:t>         that it is produced by a source of </a:t>
            </a:r>
          </a:p>
          <a:p>
            <a:pPr marL="0" indent="0">
              <a:buNone/>
            </a:pPr>
            <a:r>
              <a:rPr lang="en-FR" dirty="0">
                <a:solidFill>
                  <a:srgbClr val="00B050"/>
                </a:solidFill>
              </a:rPr>
              <a:t>         consciousness in a pragmatic</a:t>
            </a:r>
          </a:p>
          <a:p>
            <a:pPr marL="0" indent="0">
              <a:buNone/>
            </a:pPr>
            <a:r>
              <a:rPr lang="en-FR" dirty="0">
                <a:solidFill>
                  <a:srgbClr val="00B050"/>
                </a:solidFill>
              </a:rPr>
              <a:t>         and deictic setting t</a:t>
            </a:r>
            <a:r>
              <a:rPr lang="en-GB" dirty="0">
                <a:solidFill>
                  <a:srgbClr val="00B050"/>
                </a:solidFill>
              </a:rPr>
              <a:t>ha</a:t>
            </a:r>
            <a:r>
              <a:rPr lang="en-FR" dirty="0">
                <a:solidFill>
                  <a:srgbClr val="00B050"/>
                </a:solidFill>
              </a:rPr>
              <a:t>t is different </a:t>
            </a:r>
          </a:p>
          <a:p>
            <a:pPr marL="0" indent="0">
              <a:buNone/>
            </a:pPr>
            <a:r>
              <a:rPr lang="en-FR" dirty="0">
                <a:solidFill>
                  <a:srgbClr val="00B050"/>
                </a:solidFill>
              </a:rPr>
              <a:t>         from that of the im</a:t>
            </a:r>
            <a:r>
              <a:rPr lang="en-GB" dirty="0">
                <a:solidFill>
                  <a:srgbClr val="00B050"/>
                </a:solidFill>
              </a:rPr>
              <a:t>m</a:t>
            </a:r>
            <a:r>
              <a:rPr lang="en-FR" dirty="0">
                <a:solidFill>
                  <a:srgbClr val="00B050"/>
                </a:solidFill>
              </a:rPr>
              <a:t>ediate</a:t>
            </a:r>
          </a:p>
          <a:p>
            <a:pPr marL="0" indent="0">
              <a:buNone/>
            </a:pPr>
            <a:r>
              <a:rPr lang="en-FR" dirty="0">
                <a:solidFill>
                  <a:srgbClr val="00B050"/>
                </a:solidFill>
              </a:rPr>
              <a:t>         discourse” (Güldemann 2012:118).</a:t>
            </a:r>
          </a:p>
          <a:p>
            <a:pPr marL="0" indent="0">
              <a:buNone/>
            </a:pPr>
            <a:r>
              <a:rPr lang="en-FR" sz="2200" dirty="0">
                <a:solidFill>
                  <a:srgbClr val="002060"/>
                </a:solidFill>
              </a:rPr>
              <a:t>								    Tom Güldemann</a:t>
            </a:r>
          </a:p>
          <a:p>
            <a:pPr marL="0" indent="0">
              <a:buNone/>
            </a:pPr>
            <a:endParaRPr lang="en-FR" dirty="0"/>
          </a:p>
        </p:txBody>
      </p:sp>
      <p:sp>
        <p:nvSpPr>
          <p:cNvPr id="4" name="Footer Placeholder 3">
            <a:extLst>
              <a:ext uri="{FF2B5EF4-FFF2-40B4-BE49-F238E27FC236}">
                <a16:creationId xmlns:a16="http://schemas.microsoft.com/office/drawing/2014/main" id="{4045873D-F6B6-474E-B945-09A393D1D2B4}"/>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EDCE81B6-1A38-8641-9727-0DA88F2EC612}"/>
              </a:ext>
            </a:extLst>
          </p:cNvPr>
          <p:cNvSpPr>
            <a:spLocks noGrp="1"/>
          </p:cNvSpPr>
          <p:nvPr>
            <p:ph type="sldNum" sz="quarter" idx="12"/>
          </p:nvPr>
        </p:nvSpPr>
        <p:spPr/>
        <p:txBody>
          <a:bodyPr/>
          <a:lstStyle/>
          <a:p>
            <a:fld id="{2F62E8FC-9E2B-9B4A-A527-3B291B1FD90F}" type="slidenum">
              <a:rPr lang="en-FR" smtClean="0"/>
              <a:t>46</a:t>
            </a:fld>
            <a:endParaRPr lang="en-FR"/>
          </a:p>
        </p:txBody>
      </p:sp>
      <p:pic>
        <p:nvPicPr>
          <p:cNvPr id="7" name="Picture 6" descr="A person smiling for the camera&#10;&#10;Description automatically generated with medium confidence">
            <a:extLst>
              <a:ext uri="{FF2B5EF4-FFF2-40B4-BE49-F238E27FC236}">
                <a16:creationId xmlns:a16="http://schemas.microsoft.com/office/drawing/2014/main" id="{BD04D4C7-41F7-F14F-BFC8-B3F89197AE73}"/>
              </a:ext>
            </a:extLst>
          </p:cNvPr>
          <p:cNvPicPr>
            <a:picLocks noChangeAspect="1"/>
          </p:cNvPicPr>
          <p:nvPr/>
        </p:nvPicPr>
        <p:blipFill>
          <a:blip r:embed="rId2"/>
          <a:stretch>
            <a:fillRect/>
          </a:stretch>
        </p:blipFill>
        <p:spPr>
          <a:xfrm>
            <a:off x="8153400" y="3429000"/>
            <a:ext cx="2486024" cy="2328863"/>
          </a:xfrm>
          <a:prstGeom prst="rect">
            <a:avLst/>
          </a:prstGeom>
        </p:spPr>
      </p:pic>
    </p:spTree>
    <p:extLst>
      <p:ext uri="{BB962C8B-B14F-4D97-AF65-F5344CB8AC3E}">
        <p14:creationId xmlns:p14="http://schemas.microsoft.com/office/powerpoint/2010/main" val="24677003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C6FB5-4483-2045-8DF3-F8351BDDC926}"/>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DFB6936A-A829-4643-9347-8CDB0CE0AF27}"/>
              </a:ext>
            </a:extLst>
          </p:cNvPr>
          <p:cNvSpPr>
            <a:spLocks noGrp="1"/>
          </p:cNvSpPr>
          <p:nvPr>
            <p:ph idx="1"/>
          </p:nvPr>
        </p:nvSpPr>
        <p:spPr/>
        <p:txBody>
          <a:bodyPr>
            <a:normAutofit/>
          </a:bodyPr>
          <a:lstStyle/>
          <a:p>
            <a:pPr marL="0" indent="0">
              <a:buNone/>
            </a:pPr>
            <a:r>
              <a:rPr lang="en-FR" dirty="0">
                <a:solidFill>
                  <a:srgbClr val="002060"/>
                </a:solidFill>
              </a:rPr>
              <a:t>• Spronck &amp; Nikitina (2019:145) point out that in reported speech</a:t>
            </a:r>
          </a:p>
          <a:p>
            <a:pPr marL="0" indent="0">
              <a:buNone/>
            </a:pPr>
            <a:r>
              <a:rPr lang="en-FR" dirty="0">
                <a:solidFill>
                  <a:srgbClr val="002060"/>
                </a:solidFill>
              </a:rPr>
              <a:t>   there is always a modal component, </a:t>
            </a:r>
            <a:r>
              <a:rPr lang="en-FR" dirty="0">
                <a:solidFill>
                  <a:srgbClr val="00B050"/>
                </a:solidFill>
              </a:rPr>
              <a:t>“an epistemic evaluation of the</a:t>
            </a:r>
          </a:p>
          <a:p>
            <a:pPr marL="0" indent="0">
              <a:buNone/>
            </a:pPr>
            <a:r>
              <a:rPr lang="en-FR" dirty="0">
                <a:solidFill>
                  <a:srgbClr val="00B050"/>
                </a:solidFill>
              </a:rPr>
              <a:t>   proposition as either credible </a:t>
            </a:r>
          </a:p>
          <a:p>
            <a:pPr marL="0" indent="0">
              <a:buNone/>
            </a:pPr>
            <a:r>
              <a:rPr lang="en-FR" dirty="0">
                <a:solidFill>
                  <a:srgbClr val="00B050"/>
                </a:solidFill>
              </a:rPr>
              <a:t>   or not”.</a:t>
            </a:r>
          </a:p>
          <a:p>
            <a:pPr marL="0" indent="0">
              <a:buNone/>
            </a:pPr>
            <a:endParaRPr lang="en-FR" dirty="0">
              <a:solidFill>
                <a:srgbClr val="002060"/>
              </a:solidFill>
            </a:endParaRPr>
          </a:p>
          <a:p>
            <a:pPr marL="0" indent="0">
              <a:buNone/>
            </a:pPr>
            <a:endParaRPr lang="en-FR" dirty="0"/>
          </a:p>
          <a:p>
            <a:pPr marL="0" indent="0">
              <a:buNone/>
            </a:pPr>
            <a:endParaRPr lang="en-FR" dirty="0"/>
          </a:p>
          <a:p>
            <a:pPr marL="0" indent="0">
              <a:buNone/>
            </a:pPr>
            <a:r>
              <a:rPr lang="en-FR" sz="2400" dirty="0"/>
              <a:t>						</a:t>
            </a:r>
            <a:r>
              <a:rPr lang="en-FR" sz="2000" dirty="0"/>
              <a:t>Stef Spronck 	          Tatiana Nikitina</a:t>
            </a:r>
          </a:p>
          <a:p>
            <a:pPr marL="0" indent="0">
              <a:buNone/>
            </a:pPr>
            <a:endParaRPr lang="en-FR" dirty="0"/>
          </a:p>
        </p:txBody>
      </p:sp>
      <p:sp>
        <p:nvSpPr>
          <p:cNvPr id="4" name="Footer Placeholder 3">
            <a:extLst>
              <a:ext uri="{FF2B5EF4-FFF2-40B4-BE49-F238E27FC236}">
                <a16:creationId xmlns:a16="http://schemas.microsoft.com/office/drawing/2014/main" id="{6D49560F-CBF4-5049-96D2-0B6BC4ECED71}"/>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DAC90128-9A53-9647-B122-A5DBCAA3A41A}"/>
              </a:ext>
            </a:extLst>
          </p:cNvPr>
          <p:cNvSpPr>
            <a:spLocks noGrp="1"/>
          </p:cNvSpPr>
          <p:nvPr>
            <p:ph type="sldNum" sz="quarter" idx="12"/>
          </p:nvPr>
        </p:nvSpPr>
        <p:spPr/>
        <p:txBody>
          <a:bodyPr/>
          <a:lstStyle/>
          <a:p>
            <a:fld id="{2F62E8FC-9E2B-9B4A-A527-3B291B1FD90F}" type="slidenum">
              <a:rPr lang="en-FR" smtClean="0"/>
              <a:t>47</a:t>
            </a:fld>
            <a:endParaRPr lang="en-FR"/>
          </a:p>
        </p:txBody>
      </p:sp>
      <p:pic>
        <p:nvPicPr>
          <p:cNvPr id="7" name="Picture 6">
            <a:extLst>
              <a:ext uri="{FF2B5EF4-FFF2-40B4-BE49-F238E27FC236}">
                <a16:creationId xmlns:a16="http://schemas.microsoft.com/office/drawing/2014/main" id="{5ECE13D8-C9FD-D840-8C1F-81B8F6D172AF}"/>
              </a:ext>
            </a:extLst>
          </p:cNvPr>
          <p:cNvPicPr>
            <a:picLocks noChangeAspect="1"/>
          </p:cNvPicPr>
          <p:nvPr/>
        </p:nvPicPr>
        <p:blipFill>
          <a:blip r:embed="rId2"/>
          <a:stretch>
            <a:fillRect/>
          </a:stretch>
        </p:blipFill>
        <p:spPr>
          <a:xfrm>
            <a:off x="5815013" y="3057524"/>
            <a:ext cx="2154943" cy="2372431"/>
          </a:xfrm>
          <a:prstGeom prst="rect">
            <a:avLst/>
          </a:prstGeom>
        </p:spPr>
      </p:pic>
      <p:pic>
        <p:nvPicPr>
          <p:cNvPr id="9" name="Picture 8" descr="A picture containing text, person, indoor, shelf&#10;&#10;Description automatically generated">
            <a:extLst>
              <a:ext uri="{FF2B5EF4-FFF2-40B4-BE49-F238E27FC236}">
                <a16:creationId xmlns:a16="http://schemas.microsoft.com/office/drawing/2014/main" id="{93D1FBFB-0818-FE48-9C5A-E8E20F23ECAA}"/>
              </a:ext>
            </a:extLst>
          </p:cNvPr>
          <p:cNvPicPr>
            <a:picLocks noChangeAspect="1"/>
          </p:cNvPicPr>
          <p:nvPr/>
        </p:nvPicPr>
        <p:blipFill>
          <a:blip r:embed="rId3"/>
          <a:stretch>
            <a:fillRect/>
          </a:stretch>
        </p:blipFill>
        <p:spPr>
          <a:xfrm>
            <a:off x="8610600" y="3183466"/>
            <a:ext cx="1958623" cy="2246489"/>
          </a:xfrm>
          <a:prstGeom prst="rect">
            <a:avLst/>
          </a:prstGeom>
        </p:spPr>
      </p:pic>
    </p:spTree>
    <p:extLst>
      <p:ext uri="{BB962C8B-B14F-4D97-AF65-F5344CB8AC3E}">
        <p14:creationId xmlns:p14="http://schemas.microsoft.com/office/powerpoint/2010/main" val="16618212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709FA-C1BE-5F47-8F36-B521062F1C24}"/>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C97120A5-DFA8-F94C-980C-2C545EF47EA1}"/>
              </a:ext>
            </a:extLst>
          </p:cNvPr>
          <p:cNvSpPr>
            <a:spLocks noGrp="1"/>
          </p:cNvSpPr>
          <p:nvPr>
            <p:ph idx="1"/>
          </p:nvPr>
        </p:nvSpPr>
        <p:spPr/>
        <p:txBody>
          <a:bodyPr/>
          <a:lstStyle/>
          <a:p>
            <a:r>
              <a:rPr lang="en-FR" dirty="0">
                <a:solidFill>
                  <a:srgbClr val="002060"/>
                </a:solidFill>
              </a:rPr>
              <a:t>The OBTW1 patterns are ordinary cases of reported discourse as characterized by  Güldemann and Spronck &amp; Nikitina. </a:t>
            </a:r>
          </a:p>
          <a:p>
            <a:r>
              <a:rPr lang="en-FR" dirty="0">
                <a:solidFill>
                  <a:srgbClr val="002060"/>
                </a:solidFill>
              </a:rPr>
              <a:t>OBTW1 does not mark distance; it is part of what the represented</a:t>
            </a:r>
          </a:p>
          <a:p>
            <a:pPr marL="0" indent="0">
              <a:buNone/>
            </a:pPr>
            <a:r>
              <a:rPr lang="en-FR" dirty="0">
                <a:solidFill>
                  <a:srgbClr val="002060"/>
                </a:solidFill>
              </a:rPr>
              <a:t>   speaker said.</a:t>
            </a:r>
          </a:p>
          <a:p>
            <a:r>
              <a:rPr lang="en-FR" dirty="0">
                <a:solidFill>
                  <a:srgbClr val="002060"/>
                </a:solidFill>
              </a:rPr>
              <a:t>The OBTW2 patterns, however, are extreme cases of distancing,</a:t>
            </a:r>
          </a:p>
          <a:p>
            <a:pPr marL="0" indent="0">
              <a:buNone/>
            </a:pPr>
            <a:r>
              <a:rPr lang="en-FR" dirty="0">
                <a:solidFill>
                  <a:srgbClr val="002060"/>
                </a:solidFill>
              </a:rPr>
              <a:t>   and mark it as such.</a:t>
            </a:r>
          </a:p>
          <a:p>
            <a:r>
              <a:rPr lang="en-FR" dirty="0">
                <a:solidFill>
                  <a:srgbClr val="002060"/>
                </a:solidFill>
              </a:rPr>
              <a:t>A special feature of OBTW2 patterns is that the epistemic evaluation is not so much about credibility, but about moral accountability.</a:t>
            </a:r>
          </a:p>
          <a:p>
            <a:pPr marL="0" indent="0">
              <a:buNone/>
            </a:pPr>
            <a:endParaRPr lang="en-FR" dirty="0">
              <a:solidFill>
                <a:srgbClr val="002060"/>
              </a:solidFill>
            </a:endParaRPr>
          </a:p>
          <a:p>
            <a:pPr marL="0" indent="0">
              <a:buNone/>
            </a:pPr>
            <a:endParaRPr lang="en-FR" dirty="0"/>
          </a:p>
        </p:txBody>
      </p:sp>
      <p:sp>
        <p:nvSpPr>
          <p:cNvPr id="4" name="Footer Placeholder 3">
            <a:extLst>
              <a:ext uri="{FF2B5EF4-FFF2-40B4-BE49-F238E27FC236}">
                <a16:creationId xmlns:a16="http://schemas.microsoft.com/office/drawing/2014/main" id="{EA1A81F6-2684-464A-BF79-AF5ECCB0BCB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1C3A5607-3C46-DF45-BA2B-7AF8B4BF7520}"/>
              </a:ext>
            </a:extLst>
          </p:cNvPr>
          <p:cNvSpPr>
            <a:spLocks noGrp="1"/>
          </p:cNvSpPr>
          <p:nvPr>
            <p:ph type="sldNum" sz="quarter" idx="12"/>
          </p:nvPr>
        </p:nvSpPr>
        <p:spPr/>
        <p:txBody>
          <a:bodyPr/>
          <a:lstStyle/>
          <a:p>
            <a:fld id="{2F62E8FC-9E2B-9B4A-A527-3B291B1FD90F}" type="slidenum">
              <a:rPr lang="en-FR" smtClean="0"/>
              <a:t>48</a:t>
            </a:fld>
            <a:endParaRPr lang="en-FR"/>
          </a:p>
        </p:txBody>
      </p:sp>
    </p:spTree>
    <p:extLst>
      <p:ext uri="{BB962C8B-B14F-4D97-AF65-F5344CB8AC3E}">
        <p14:creationId xmlns:p14="http://schemas.microsoft.com/office/powerpoint/2010/main" val="22720112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F40EA-9F5F-CD45-85C9-5A3C16BC2E2A}"/>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7DCE4D48-0BF1-F04E-AAAB-B78395DD5421}"/>
              </a:ext>
            </a:extLst>
          </p:cNvPr>
          <p:cNvSpPr>
            <a:spLocks noGrp="1"/>
          </p:cNvSpPr>
          <p:nvPr>
            <p:ph idx="1"/>
          </p:nvPr>
        </p:nvSpPr>
        <p:spPr>
          <a:xfrm>
            <a:off x="838200" y="1690688"/>
            <a:ext cx="10515600" cy="4486275"/>
          </a:xfrm>
        </p:spPr>
        <p:txBody>
          <a:bodyPr>
            <a:normAutofit/>
          </a:bodyPr>
          <a:lstStyle/>
          <a:p>
            <a:r>
              <a:rPr lang="en-GB" dirty="0">
                <a:solidFill>
                  <a:srgbClr val="002060"/>
                </a:solidFill>
              </a:rPr>
              <a:t>I</a:t>
            </a:r>
            <a:r>
              <a:rPr lang="en-FR" dirty="0">
                <a:solidFill>
                  <a:srgbClr val="002060"/>
                </a:solidFill>
              </a:rPr>
              <a:t>n </a:t>
            </a:r>
            <a:r>
              <a:rPr lang="en-FR" i="1" dirty="0">
                <a:solidFill>
                  <a:srgbClr val="002060"/>
                </a:solidFill>
              </a:rPr>
              <a:t>Time Magazine </a:t>
            </a:r>
            <a:r>
              <a:rPr lang="en-FR" dirty="0">
                <a:solidFill>
                  <a:srgbClr val="002060"/>
                </a:solidFill>
              </a:rPr>
              <a:t>of 1925 we find example (10).</a:t>
            </a:r>
          </a:p>
          <a:p>
            <a:r>
              <a:rPr lang="en-FR" dirty="0">
                <a:solidFill>
                  <a:srgbClr val="002060"/>
                </a:solidFill>
              </a:rPr>
              <a:t>It comes from an article about </a:t>
            </a:r>
            <a:r>
              <a:rPr lang="en-US" dirty="0">
                <a:solidFill>
                  <a:srgbClr val="002060"/>
                </a:solidFill>
              </a:rPr>
              <a:t>about US senators voting themselves a significant salary raise.</a:t>
            </a:r>
          </a:p>
          <a:p>
            <a:pPr marL="0" indent="0">
              <a:buNone/>
            </a:pPr>
            <a:r>
              <a:rPr lang="en-US" dirty="0">
                <a:solidFill>
                  <a:srgbClr val="00B050"/>
                </a:solidFill>
              </a:rPr>
              <a:t>(10) The whole affair was carried off in the most offhand manner, as if</a:t>
            </a:r>
          </a:p>
          <a:p>
            <a:pPr marL="0" indent="0">
              <a:buNone/>
            </a:pPr>
            <a:r>
              <a:rPr lang="en-US" dirty="0">
                <a:solidFill>
                  <a:srgbClr val="00B050"/>
                </a:solidFill>
              </a:rPr>
              <a:t>         the Senate were remarking: "</a:t>
            </a:r>
            <a:r>
              <a:rPr lang="en-US" b="1" dirty="0">
                <a:solidFill>
                  <a:srgbClr val="00B050"/>
                </a:solidFill>
              </a:rPr>
              <a:t>oh, by the way</a:t>
            </a:r>
            <a:r>
              <a:rPr lang="en-US" dirty="0">
                <a:solidFill>
                  <a:srgbClr val="00B050"/>
                </a:solidFill>
              </a:rPr>
              <a:t>, of course we</a:t>
            </a:r>
          </a:p>
          <a:p>
            <a:pPr marL="0" indent="0">
              <a:buNone/>
            </a:pPr>
            <a:r>
              <a:rPr lang="en-US" dirty="0">
                <a:solidFill>
                  <a:srgbClr val="00B050"/>
                </a:solidFill>
              </a:rPr>
              <a:t>         deserve more pay”.</a:t>
            </a:r>
          </a:p>
          <a:p>
            <a:pPr marL="0" indent="0">
              <a:buNone/>
            </a:pPr>
            <a:r>
              <a:rPr lang="en-US" sz="2400" dirty="0">
                <a:solidFill>
                  <a:srgbClr val="00B050"/>
                </a:solidFill>
              </a:rPr>
              <a:t>          (1925/03/03 </a:t>
            </a:r>
            <a:r>
              <a:rPr lang="en-US" sz="2400" i="1" dirty="0">
                <a:solidFill>
                  <a:srgbClr val="00B050"/>
                </a:solidFill>
              </a:rPr>
              <a:t>Time</a:t>
            </a:r>
            <a:r>
              <a:rPr lang="en-US" sz="2400" dirty="0">
                <a:solidFill>
                  <a:srgbClr val="00B050"/>
                </a:solidFill>
              </a:rPr>
              <a:t> </a:t>
            </a:r>
            <a:r>
              <a:rPr lang="en-US" sz="2400" i="1" dirty="0">
                <a:solidFill>
                  <a:srgbClr val="00B050"/>
                </a:solidFill>
              </a:rPr>
              <a:t>Magazine</a:t>
            </a:r>
            <a:r>
              <a:rPr lang="en-US" sz="2400" dirty="0">
                <a:solidFill>
                  <a:srgbClr val="00B050"/>
                </a:solidFill>
              </a:rPr>
              <a:t> [TIME])</a:t>
            </a:r>
            <a:r>
              <a:rPr lang="en-FR" sz="2400" dirty="0">
                <a:solidFill>
                  <a:srgbClr val="00B050"/>
                </a:solidFill>
              </a:rPr>
              <a:t> </a:t>
            </a:r>
          </a:p>
        </p:txBody>
      </p:sp>
      <p:sp>
        <p:nvSpPr>
          <p:cNvPr id="4" name="Footer Placeholder 3">
            <a:extLst>
              <a:ext uri="{FF2B5EF4-FFF2-40B4-BE49-F238E27FC236}">
                <a16:creationId xmlns:a16="http://schemas.microsoft.com/office/drawing/2014/main" id="{3FD27D99-2C1F-C343-A8EF-FCD89B276A6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2454B545-EF84-A047-80FD-988910306227}"/>
              </a:ext>
            </a:extLst>
          </p:cNvPr>
          <p:cNvSpPr>
            <a:spLocks noGrp="1"/>
          </p:cNvSpPr>
          <p:nvPr>
            <p:ph type="sldNum" sz="quarter" idx="12"/>
          </p:nvPr>
        </p:nvSpPr>
        <p:spPr/>
        <p:txBody>
          <a:bodyPr/>
          <a:lstStyle/>
          <a:p>
            <a:fld id="{5B68BAEC-7B05-1447-8B39-A30C83F4F450}" type="slidenum">
              <a:rPr lang="en-FR" smtClean="0"/>
              <a:t>49</a:t>
            </a:fld>
            <a:endParaRPr lang="en-FR"/>
          </a:p>
        </p:txBody>
      </p:sp>
    </p:spTree>
    <p:extLst>
      <p:ext uri="{BB962C8B-B14F-4D97-AF65-F5344CB8AC3E}">
        <p14:creationId xmlns:p14="http://schemas.microsoft.com/office/powerpoint/2010/main" val="185566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498D4-DE27-5A4D-BE5E-9878A7BF4FAA}"/>
              </a:ext>
            </a:extLst>
          </p:cNvPr>
          <p:cNvSpPr>
            <a:spLocks noGrp="1"/>
          </p:cNvSpPr>
          <p:nvPr>
            <p:ph type="title"/>
          </p:nvPr>
        </p:nvSpPr>
        <p:spPr>
          <a:xfrm>
            <a:off x="838200" y="365126"/>
            <a:ext cx="10515600" cy="729896"/>
          </a:xfrm>
        </p:spPr>
        <p:txBody>
          <a:bodyPr>
            <a:normAutofit/>
          </a:bodyPr>
          <a:lstStyle/>
          <a:p>
            <a:pPr algn="ctr"/>
            <a:r>
              <a:rPr lang="en-FR" sz="4000" i="1" dirty="0">
                <a:solidFill>
                  <a:srgbClr val="7030A0"/>
                </a:solidFill>
                <a:latin typeface="Arial" panose="020B0604020202020204" pitchFamily="34" charset="0"/>
                <a:cs typeface="Arial" panose="020B0604020202020204" pitchFamily="34" charset="0"/>
              </a:rPr>
              <a:t>By the way </a:t>
            </a:r>
            <a:r>
              <a:rPr lang="en-FR" sz="4000" dirty="0">
                <a:solidFill>
                  <a:srgbClr val="7030A0"/>
                </a:solidFill>
                <a:latin typeface="Arial" panose="020B0604020202020204" pitchFamily="34" charset="0"/>
                <a:cs typeface="Arial" panose="020B0604020202020204" pitchFamily="34" charset="0"/>
              </a:rPr>
              <a:t>in PDE</a:t>
            </a:r>
          </a:p>
        </p:txBody>
      </p:sp>
      <p:sp>
        <p:nvSpPr>
          <p:cNvPr id="3" name="Content Placeholder 2">
            <a:extLst>
              <a:ext uri="{FF2B5EF4-FFF2-40B4-BE49-F238E27FC236}">
                <a16:creationId xmlns:a16="http://schemas.microsoft.com/office/drawing/2014/main" id="{591D152A-FE49-4B4C-B8F9-9B0318CA47C1}"/>
              </a:ext>
            </a:extLst>
          </p:cNvPr>
          <p:cNvSpPr>
            <a:spLocks noGrp="1"/>
          </p:cNvSpPr>
          <p:nvPr>
            <p:ph idx="1"/>
          </p:nvPr>
        </p:nvSpPr>
        <p:spPr>
          <a:xfrm>
            <a:off x="838200" y="1343378"/>
            <a:ext cx="10515600" cy="4833585"/>
          </a:xfrm>
        </p:spPr>
        <p:txBody>
          <a:bodyPr>
            <a:normAutofit/>
          </a:bodyPr>
          <a:lstStyle/>
          <a:p>
            <a:pPr marL="0" indent="0">
              <a:buNone/>
            </a:pPr>
            <a:r>
              <a:rPr lang="en-FR" i="1" dirty="0">
                <a:solidFill>
                  <a:srgbClr val="002060"/>
                </a:solidFill>
              </a:rPr>
              <a:t>By the way </a:t>
            </a:r>
            <a:r>
              <a:rPr lang="en-FR" dirty="0">
                <a:solidFill>
                  <a:srgbClr val="002060"/>
                </a:solidFill>
              </a:rPr>
              <a:t>is a DM with</a:t>
            </a:r>
            <a:r>
              <a:rPr lang="en-FR" i="1" dirty="0">
                <a:solidFill>
                  <a:srgbClr val="002060"/>
                </a:solidFill>
              </a:rPr>
              <a:t> </a:t>
            </a:r>
            <a:r>
              <a:rPr lang="en-FR" dirty="0">
                <a:solidFill>
                  <a:srgbClr val="002060"/>
                </a:solidFill>
              </a:rPr>
              <a:t>a number of uses in PDE. Among them:</a:t>
            </a:r>
          </a:p>
          <a:p>
            <a:pPr marL="0" indent="0">
              <a:buNone/>
            </a:pPr>
            <a:r>
              <a:rPr lang="en-FR" dirty="0">
                <a:solidFill>
                  <a:srgbClr val="002060"/>
                </a:solidFill>
              </a:rPr>
              <a:t>   (i)  To add a casual comment that is not strictly relevant to what</a:t>
            </a:r>
          </a:p>
          <a:p>
            <a:pPr marL="0" indent="0">
              <a:buNone/>
            </a:pPr>
            <a:r>
              <a:rPr lang="en-FR" dirty="0">
                <a:solidFill>
                  <a:srgbClr val="002060"/>
                </a:solidFill>
              </a:rPr>
              <a:t>         precedes.</a:t>
            </a:r>
          </a:p>
          <a:p>
            <a:pPr marL="0" indent="0">
              <a:buNone/>
            </a:pPr>
            <a:r>
              <a:rPr lang="en-FR" dirty="0">
                <a:solidFill>
                  <a:srgbClr val="002060"/>
                </a:solidFill>
              </a:rPr>
              <a:t>         This is the default use.</a:t>
            </a:r>
          </a:p>
          <a:p>
            <a:pPr marL="514350" indent="-514350">
              <a:buAutoNum type="arabicParenBoth"/>
            </a:pPr>
            <a:r>
              <a:rPr lang="en-GB" dirty="0">
                <a:solidFill>
                  <a:srgbClr val="00B050"/>
                </a:solidFill>
              </a:rPr>
              <a:t>She has done a great job. And she is different than her husband. </a:t>
            </a:r>
          </a:p>
          <a:p>
            <a:pPr marL="0" indent="0">
              <a:buNone/>
            </a:pPr>
            <a:r>
              <a:rPr lang="en-GB" dirty="0">
                <a:solidFill>
                  <a:srgbClr val="00B050"/>
                </a:solidFill>
              </a:rPr>
              <a:t>      </a:t>
            </a:r>
            <a:r>
              <a:rPr lang="en-GB" i="1" dirty="0">
                <a:solidFill>
                  <a:srgbClr val="00B050"/>
                </a:solidFill>
              </a:rPr>
              <a:t>By the way</a:t>
            </a:r>
            <a:r>
              <a:rPr lang="en-GB" dirty="0">
                <a:solidFill>
                  <a:srgbClr val="00B050"/>
                </a:solidFill>
              </a:rPr>
              <a:t>, her husband is a very positive in many ways.</a:t>
            </a:r>
          </a:p>
          <a:p>
            <a:pPr marL="0" indent="0">
              <a:buNone/>
            </a:pPr>
            <a:r>
              <a:rPr lang="en-FR" sz="2400" dirty="0">
                <a:solidFill>
                  <a:srgbClr val="00B050"/>
                </a:solidFill>
              </a:rPr>
              <a:t>       (2014 NBC_</a:t>
            </a:r>
            <a:r>
              <a:rPr lang="en-FR" sz="2400" i="1" dirty="0">
                <a:solidFill>
                  <a:srgbClr val="00B050"/>
                </a:solidFill>
              </a:rPr>
              <a:t>Meet the Press </a:t>
            </a:r>
            <a:r>
              <a:rPr lang="en-FR" sz="2400" dirty="0">
                <a:solidFill>
                  <a:srgbClr val="00B050"/>
                </a:solidFill>
              </a:rPr>
              <a:t>[COCA])</a:t>
            </a:r>
          </a:p>
        </p:txBody>
      </p:sp>
      <p:sp>
        <p:nvSpPr>
          <p:cNvPr id="4" name="Footer Placeholder 3">
            <a:extLst>
              <a:ext uri="{FF2B5EF4-FFF2-40B4-BE49-F238E27FC236}">
                <a16:creationId xmlns:a16="http://schemas.microsoft.com/office/drawing/2014/main" id="{5B3CF114-CA7B-4D43-8643-DB561D3D406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B89BDFC7-496B-9B45-878A-0A57264533A0}"/>
              </a:ext>
            </a:extLst>
          </p:cNvPr>
          <p:cNvSpPr>
            <a:spLocks noGrp="1"/>
          </p:cNvSpPr>
          <p:nvPr>
            <p:ph type="sldNum" sz="quarter" idx="12"/>
          </p:nvPr>
        </p:nvSpPr>
        <p:spPr/>
        <p:txBody>
          <a:bodyPr/>
          <a:lstStyle/>
          <a:p>
            <a:fld id="{2F62E8FC-9E2B-9B4A-A527-3B291B1FD90F}" type="slidenum">
              <a:rPr lang="en-FR" smtClean="0"/>
              <a:t>5</a:t>
            </a:fld>
            <a:endParaRPr lang="en-FR"/>
          </a:p>
        </p:txBody>
      </p:sp>
    </p:spTree>
    <p:extLst>
      <p:ext uri="{BB962C8B-B14F-4D97-AF65-F5344CB8AC3E}">
        <p14:creationId xmlns:p14="http://schemas.microsoft.com/office/powerpoint/2010/main" val="13132085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85CE6-3175-D547-9E90-348F13F5866D}"/>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6B62A631-FDB9-4A41-9930-747BE3B59EAB}"/>
              </a:ext>
            </a:extLst>
          </p:cNvPr>
          <p:cNvSpPr>
            <a:spLocks noGrp="1"/>
          </p:cNvSpPr>
          <p:nvPr>
            <p:ph idx="1"/>
          </p:nvPr>
        </p:nvSpPr>
        <p:spPr/>
        <p:txBody>
          <a:bodyPr/>
          <a:lstStyle/>
          <a:p>
            <a:r>
              <a:rPr lang="en-FR" dirty="0">
                <a:solidFill>
                  <a:srgbClr val="002060"/>
                </a:solidFill>
              </a:rPr>
              <a:t>Note that in (10):</a:t>
            </a:r>
          </a:p>
          <a:p>
            <a:pPr marL="0" indent="0">
              <a:buNone/>
            </a:pPr>
            <a:r>
              <a:rPr lang="en-FR" dirty="0">
                <a:solidFill>
                  <a:srgbClr val="002060"/>
                </a:solidFill>
              </a:rPr>
              <a:t>   -  The alledgedly casual remark is attributed to a 3rd peron “Other”, </a:t>
            </a:r>
          </a:p>
          <a:p>
            <a:pPr marL="0" indent="0">
              <a:buNone/>
            </a:pPr>
            <a:r>
              <a:rPr lang="en-FR" dirty="0">
                <a:solidFill>
                  <a:srgbClr val="002060"/>
                </a:solidFill>
              </a:rPr>
              <a:t>       but it marks/“indexes” the SP/W’s mockery of the Other.</a:t>
            </a:r>
          </a:p>
          <a:p>
            <a:pPr marL="0" indent="0">
              <a:buNone/>
            </a:pPr>
            <a:r>
              <a:rPr lang="en-FR" dirty="0">
                <a:solidFill>
                  <a:srgbClr val="002060"/>
                </a:solidFill>
              </a:rPr>
              <a:t>   -   SP/W doe</a:t>
            </a:r>
            <a:r>
              <a:rPr lang="en-GB" dirty="0">
                <a:solidFill>
                  <a:srgbClr val="002060"/>
                </a:solidFill>
              </a:rPr>
              <a:t>s </a:t>
            </a:r>
            <a:r>
              <a:rPr lang="en-FR" dirty="0">
                <a:solidFill>
                  <a:srgbClr val="002060"/>
                </a:solidFill>
              </a:rPr>
              <a:t>not expect the AD/R to understand that the senators</a:t>
            </a:r>
          </a:p>
          <a:p>
            <a:pPr marL="0" indent="0">
              <a:buNone/>
            </a:pPr>
            <a:r>
              <a:rPr lang="en-FR" dirty="0">
                <a:solidFill>
                  <a:srgbClr val="002060"/>
                </a:solidFill>
              </a:rPr>
              <a:t>       actually said </a:t>
            </a:r>
            <a:r>
              <a:rPr lang="en-FR" i="1" dirty="0">
                <a:solidFill>
                  <a:srgbClr val="002060"/>
                </a:solidFill>
              </a:rPr>
              <a:t>oh, by the way, </a:t>
            </a:r>
            <a:r>
              <a:rPr lang="en-FR" dirty="0">
                <a:solidFill>
                  <a:srgbClr val="002060"/>
                </a:solidFill>
              </a:rPr>
              <a:t>least of all used it individually!</a:t>
            </a:r>
          </a:p>
          <a:p>
            <a:pPr marL="0" indent="0">
              <a:buNone/>
            </a:pPr>
            <a:r>
              <a:rPr lang="en-FR" dirty="0">
                <a:solidFill>
                  <a:srgbClr val="002060"/>
                </a:solidFill>
              </a:rPr>
              <a:t>    -  This is made explicit by the “as if”, which cues pseudo-enactment.</a:t>
            </a:r>
          </a:p>
          <a:p>
            <a:pPr marL="0" indent="0">
              <a:buNone/>
            </a:pPr>
            <a:r>
              <a:rPr lang="en-FR" dirty="0">
                <a:solidFill>
                  <a:srgbClr val="002060"/>
                </a:solidFill>
              </a:rPr>
              <a:t>    -  ‘Remark’ is a verb of locution. </a:t>
            </a:r>
          </a:p>
          <a:p>
            <a:endParaRPr lang="en-FR" dirty="0">
              <a:solidFill>
                <a:srgbClr val="002060"/>
              </a:solidFill>
            </a:endParaRPr>
          </a:p>
          <a:p>
            <a:endParaRPr lang="en-FR" dirty="0">
              <a:solidFill>
                <a:srgbClr val="002060"/>
              </a:solidFill>
            </a:endParaRPr>
          </a:p>
          <a:p>
            <a:endParaRPr lang="en-FR" dirty="0"/>
          </a:p>
        </p:txBody>
      </p:sp>
      <p:sp>
        <p:nvSpPr>
          <p:cNvPr id="4" name="Footer Placeholder 3">
            <a:extLst>
              <a:ext uri="{FF2B5EF4-FFF2-40B4-BE49-F238E27FC236}">
                <a16:creationId xmlns:a16="http://schemas.microsoft.com/office/drawing/2014/main" id="{311F2D68-240F-BD44-AD56-5EBBF433FB25}"/>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7E6D8F9B-616A-544F-88C9-7095F58894B7}"/>
              </a:ext>
            </a:extLst>
          </p:cNvPr>
          <p:cNvSpPr>
            <a:spLocks noGrp="1"/>
          </p:cNvSpPr>
          <p:nvPr>
            <p:ph type="sldNum" sz="quarter" idx="12"/>
          </p:nvPr>
        </p:nvSpPr>
        <p:spPr/>
        <p:txBody>
          <a:bodyPr/>
          <a:lstStyle/>
          <a:p>
            <a:fld id="{5B68BAEC-7B05-1447-8B39-A30C83F4F450}" type="slidenum">
              <a:rPr lang="en-FR" smtClean="0"/>
              <a:t>50</a:t>
            </a:fld>
            <a:endParaRPr lang="en-FR"/>
          </a:p>
        </p:txBody>
      </p:sp>
    </p:spTree>
    <p:extLst>
      <p:ext uri="{BB962C8B-B14F-4D97-AF65-F5344CB8AC3E}">
        <p14:creationId xmlns:p14="http://schemas.microsoft.com/office/powerpoint/2010/main" val="34368562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ABD6-7C3B-2C4B-9DD8-4C84E3CEE193}"/>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E0141F34-9FD3-494B-9AA1-8B63E6FA5CA3}"/>
              </a:ext>
            </a:extLst>
          </p:cNvPr>
          <p:cNvSpPr>
            <a:spLocks noGrp="1"/>
          </p:cNvSpPr>
          <p:nvPr>
            <p:ph idx="1"/>
          </p:nvPr>
        </p:nvSpPr>
        <p:spPr/>
        <p:txBody>
          <a:bodyPr>
            <a:normAutofit fontScale="92500" lnSpcReduction="10000"/>
          </a:bodyPr>
          <a:lstStyle/>
          <a:p>
            <a:pPr marL="0" indent="0">
              <a:buNone/>
            </a:pPr>
            <a:r>
              <a:rPr lang="en-FR" sz="3000" dirty="0">
                <a:solidFill>
                  <a:srgbClr val="002060"/>
                </a:solidFill>
              </a:rPr>
              <a:t>I </a:t>
            </a:r>
            <a:r>
              <a:rPr lang="en-US" sz="3000" dirty="0">
                <a:solidFill>
                  <a:srgbClr val="002060"/>
                </a:solidFill>
              </a:rPr>
              <a:t>refer to this kind of use of OBTW </a:t>
            </a:r>
            <a:r>
              <a:rPr lang="en-FR" sz="3000" dirty="0">
                <a:solidFill>
                  <a:srgbClr val="002060"/>
                </a:solidFill>
              </a:rPr>
              <a:t>as OBTW2 because: </a:t>
            </a:r>
          </a:p>
          <a:p>
            <a:pPr marL="0" indent="0">
              <a:buNone/>
            </a:pPr>
            <a:r>
              <a:rPr lang="en-FR" sz="3000" dirty="0">
                <a:solidFill>
                  <a:srgbClr val="002060"/>
                </a:solidFill>
              </a:rPr>
              <a:t>   -  it developed a century later than the casual kind of use  </a:t>
            </a:r>
          </a:p>
          <a:p>
            <a:pPr marL="0" indent="0">
              <a:buNone/>
            </a:pPr>
            <a:r>
              <a:rPr lang="en-FR" sz="3000" dirty="0">
                <a:solidFill>
                  <a:srgbClr val="002060"/>
                </a:solidFill>
              </a:rPr>
              <a:t>      exemplified by </a:t>
            </a:r>
            <a:r>
              <a:rPr lang="en-FR" sz="3000" dirty="0">
                <a:solidFill>
                  <a:srgbClr val="00B050"/>
                </a:solidFill>
              </a:rPr>
              <a:t>(</a:t>
            </a:r>
            <a:r>
              <a:rPr lang="en-GB" sz="3000" i="1" dirty="0">
                <a:solidFill>
                  <a:srgbClr val="00B050"/>
                </a:solidFill>
              </a:rPr>
              <a:t>O, by the way</a:t>
            </a:r>
            <a:r>
              <a:rPr lang="en-GB" sz="3000" dirty="0">
                <a:solidFill>
                  <a:srgbClr val="00B050"/>
                </a:solidFill>
              </a:rPr>
              <a:t>, did you ever hear the</a:t>
            </a:r>
          </a:p>
          <a:p>
            <a:pPr marL="0" indent="0">
              <a:buNone/>
            </a:pPr>
            <a:r>
              <a:rPr lang="en-GB" sz="3000" dirty="0">
                <a:solidFill>
                  <a:srgbClr val="00B050"/>
                </a:solidFill>
              </a:rPr>
              <a:t>      reason? (1823)) </a:t>
            </a:r>
            <a:r>
              <a:rPr lang="en-GB" sz="3000" dirty="0">
                <a:solidFill>
                  <a:srgbClr val="002060"/>
                </a:solidFill>
              </a:rPr>
              <a:t>(Ex.4).</a:t>
            </a:r>
          </a:p>
          <a:p>
            <a:pPr marL="0" indent="0">
              <a:buNone/>
            </a:pPr>
            <a:r>
              <a:rPr lang="en-GB" sz="3000" dirty="0">
                <a:solidFill>
                  <a:srgbClr val="002060"/>
                </a:solidFill>
              </a:rPr>
              <a:t>   -  by hypothesis it is a </a:t>
            </a:r>
            <a:r>
              <a:rPr lang="en-FR" sz="3000" dirty="0">
                <a:solidFill>
                  <a:srgbClr val="002060"/>
                </a:solidFill>
              </a:rPr>
              <a:t>constructionally highly specific variant </a:t>
            </a:r>
          </a:p>
          <a:p>
            <a:pPr marL="0" indent="0">
              <a:buNone/>
            </a:pPr>
            <a:r>
              <a:rPr lang="en-FR" sz="3000" dirty="0">
                <a:solidFill>
                  <a:srgbClr val="002060"/>
                </a:solidFill>
              </a:rPr>
              <a:t>      of OBTW1 used to pseudo-enact a face-threatening D2. </a:t>
            </a:r>
          </a:p>
          <a:p>
            <a:pPr marL="0" indent="0">
              <a:buNone/>
            </a:pPr>
            <a:r>
              <a:rPr lang="en-FR" sz="3000" dirty="0">
                <a:solidFill>
                  <a:srgbClr val="002060"/>
                </a:solidFill>
              </a:rPr>
              <a:t>   -  by hypothesis its source is in use of falsely casual routinized hedges</a:t>
            </a:r>
          </a:p>
          <a:p>
            <a:pPr marL="0" indent="0">
              <a:buNone/>
            </a:pPr>
            <a:r>
              <a:rPr lang="en-FR" sz="3000" dirty="0">
                <a:solidFill>
                  <a:srgbClr val="002060"/>
                </a:solidFill>
              </a:rPr>
              <a:t>      of the kind in </a:t>
            </a:r>
            <a:r>
              <a:rPr lang="en-FR" sz="3000" dirty="0">
                <a:solidFill>
                  <a:srgbClr val="00B050"/>
                </a:solidFill>
              </a:rPr>
              <a:t>“</a:t>
            </a:r>
            <a:r>
              <a:rPr lang="en-US" sz="3000" b="1" dirty="0">
                <a:solidFill>
                  <a:srgbClr val="00B050"/>
                </a:solidFill>
              </a:rPr>
              <a:t>Oh, by the way</a:t>
            </a:r>
            <a:r>
              <a:rPr lang="en-US" sz="3000" dirty="0">
                <a:solidFill>
                  <a:srgbClr val="00B050"/>
                </a:solidFill>
              </a:rPr>
              <a:t>, you are never  to mention me </a:t>
            </a:r>
          </a:p>
          <a:p>
            <a:pPr marL="0" indent="0">
              <a:buNone/>
            </a:pPr>
            <a:r>
              <a:rPr lang="en-US" sz="3000" dirty="0">
                <a:solidFill>
                  <a:srgbClr val="00B050"/>
                </a:solidFill>
              </a:rPr>
              <a:t>      to this Luke Walton” (1889) </a:t>
            </a:r>
            <a:r>
              <a:rPr lang="en-US" sz="3000" dirty="0">
                <a:solidFill>
                  <a:srgbClr val="002060"/>
                </a:solidFill>
              </a:rPr>
              <a:t>(Ex. 5) and OBTW routines.</a:t>
            </a:r>
            <a:endParaRPr lang="en-FR" dirty="0"/>
          </a:p>
          <a:p>
            <a:pPr marL="0" indent="0">
              <a:buNone/>
            </a:pPr>
            <a:endParaRPr lang="en-FR" dirty="0"/>
          </a:p>
        </p:txBody>
      </p:sp>
      <p:sp>
        <p:nvSpPr>
          <p:cNvPr id="4" name="Footer Placeholder 3">
            <a:extLst>
              <a:ext uri="{FF2B5EF4-FFF2-40B4-BE49-F238E27FC236}">
                <a16:creationId xmlns:a16="http://schemas.microsoft.com/office/drawing/2014/main" id="{9B977804-FFED-234D-B234-92A4BC26725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404F953F-B026-D949-92D7-1762044BE062}"/>
              </a:ext>
            </a:extLst>
          </p:cNvPr>
          <p:cNvSpPr>
            <a:spLocks noGrp="1"/>
          </p:cNvSpPr>
          <p:nvPr>
            <p:ph type="sldNum" sz="quarter" idx="12"/>
          </p:nvPr>
        </p:nvSpPr>
        <p:spPr/>
        <p:txBody>
          <a:bodyPr/>
          <a:lstStyle/>
          <a:p>
            <a:fld id="{5B68BAEC-7B05-1447-8B39-A30C83F4F450}" type="slidenum">
              <a:rPr lang="en-FR" smtClean="0"/>
              <a:t>51</a:t>
            </a:fld>
            <a:endParaRPr lang="en-FR"/>
          </a:p>
        </p:txBody>
      </p:sp>
    </p:spTree>
    <p:extLst>
      <p:ext uri="{BB962C8B-B14F-4D97-AF65-F5344CB8AC3E}">
        <p14:creationId xmlns:p14="http://schemas.microsoft.com/office/powerpoint/2010/main" val="22551213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5CE0C-45D3-F149-8EC5-9397A90499C1}"/>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14D938FA-A63E-524F-AD4B-7B31F93E8F80}"/>
              </a:ext>
            </a:extLst>
          </p:cNvPr>
          <p:cNvSpPr>
            <a:spLocks noGrp="1"/>
          </p:cNvSpPr>
          <p:nvPr>
            <p:ph idx="1"/>
          </p:nvPr>
        </p:nvSpPr>
        <p:spPr>
          <a:xfrm>
            <a:off x="838200" y="1528763"/>
            <a:ext cx="10515600" cy="4648200"/>
          </a:xfrm>
        </p:spPr>
        <p:txBody>
          <a:bodyPr>
            <a:normAutofit lnSpcReduction="10000"/>
          </a:bodyPr>
          <a:lstStyle/>
          <a:p>
            <a:r>
              <a:rPr lang="en-FR" dirty="0">
                <a:solidFill>
                  <a:srgbClr val="002060"/>
                </a:solidFill>
              </a:rPr>
              <a:t>Over the 20thC a semi-formulaic 2-part construction arose.</a:t>
            </a:r>
          </a:p>
          <a:p>
            <a:r>
              <a:rPr lang="en-FR" dirty="0">
                <a:solidFill>
                  <a:srgbClr val="002060"/>
                </a:solidFill>
              </a:rPr>
              <a:t>It is used by SP/W to disaffiliate from a group or authority figure such as a parent, who S/W claims has turned around and contradicted an</a:t>
            </a:r>
          </a:p>
          <a:p>
            <a:pPr marL="0" indent="0">
              <a:buNone/>
            </a:pPr>
            <a:r>
              <a:rPr lang="en-FR" dirty="0">
                <a:solidFill>
                  <a:srgbClr val="002060"/>
                </a:solidFill>
              </a:rPr>
              <a:t>   earlier, usually ethical, statement or action:</a:t>
            </a:r>
          </a:p>
          <a:p>
            <a:pPr marL="0" indent="0">
              <a:buNone/>
            </a:pPr>
            <a:r>
              <a:rPr lang="en-FR" dirty="0">
                <a:solidFill>
                  <a:srgbClr val="00B050"/>
                </a:solidFill>
              </a:rPr>
              <a:t>(11) a. (= (5) in 8A)</a:t>
            </a:r>
          </a:p>
          <a:p>
            <a:pPr marL="0" indent="0">
              <a:buNone/>
            </a:pPr>
            <a:r>
              <a:rPr lang="en-FR" dirty="0">
                <a:solidFill>
                  <a:srgbClr val="00B050"/>
                </a:solidFill>
              </a:rPr>
              <a:t>            </a:t>
            </a:r>
            <a:r>
              <a:rPr lang="en-US" dirty="0">
                <a:solidFill>
                  <a:srgbClr val="00B050"/>
                </a:solidFill>
              </a:rPr>
              <a:t>Then I went to the Orthodox rabbis and said, " Will you come to</a:t>
            </a:r>
          </a:p>
          <a:p>
            <a:pPr marL="0" indent="0">
              <a:buNone/>
            </a:pPr>
            <a:r>
              <a:rPr lang="en-US" dirty="0">
                <a:solidFill>
                  <a:srgbClr val="00B050"/>
                </a:solidFill>
              </a:rPr>
              <a:t>            the table? " And they said, " We'd love to come to the table.”</a:t>
            </a:r>
          </a:p>
          <a:p>
            <a:pPr marL="0" indent="0">
              <a:buNone/>
            </a:pPr>
            <a:r>
              <a:rPr lang="en-US" dirty="0">
                <a:solidFill>
                  <a:srgbClr val="00B050"/>
                </a:solidFill>
              </a:rPr>
              <a:t>            Then they added, “</a:t>
            </a:r>
            <a:r>
              <a:rPr lang="en-US" b="1" dirty="0">
                <a:solidFill>
                  <a:srgbClr val="00B050"/>
                </a:solidFill>
              </a:rPr>
              <a:t>Oh, by the way</a:t>
            </a:r>
            <a:r>
              <a:rPr lang="en-US" dirty="0">
                <a:solidFill>
                  <a:srgbClr val="00B050"/>
                </a:solidFill>
              </a:rPr>
              <a:t>, if the Reform are coming to</a:t>
            </a:r>
          </a:p>
          <a:p>
            <a:pPr marL="0" indent="0">
              <a:buNone/>
            </a:pPr>
            <a:r>
              <a:rPr lang="en-US" dirty="0">
                <a:solidFill>
                  <a:srgbClr val="00B050"/>
                </a:solidFill>
              </a:rPr>
              <a:t>            the table, we're not coming to the table. " </a:t>
            </a:r>
            <a:endParaRPr lang="en-FR" dirty="0">
              <a:solidFill>
                <a:srgbClr val="00B050"/>
              </a:solidFill>
            </a:endParaRPr>
          </a:p>
          <a:p>
            <a:pPr marL="0" indent="0">
              <a:buNone/>
            </a:pPr>
            <a:r>
              <a:rPr lang="en-US" dirty="0">
                <a:solidFill>
                  <a:srgbClr val="00B050"/>
                </a:solidFill>
              </a:rPr>
              <a:t>            (1997 </a:t>
            </a:r>
            <a:r>
              <a:rPr lang="en-US" i="1" dirty="0">
                <a:solidFill>
                  <a:srgbClr val="00B050"/>
                </a:solidFill>
              </a:rPr>
              <a:t>San Francisco Chronicle </a:t>
            </a:r>
            <a:r>
              <a:rPr lang="en-US" dirty="0">
                <a:solidFill>
                  <a:srgbClr val="00B050"/>
                </a:solidFill>
              </a:rPr>
              <a:t>[COHA])</a:t>
            </a:r>
            <a:endParaRPr lang="en-FR" dirty="0">
              <a:solidFill>
                <a:srgbClr val="00B050"/>
              </a:solidFill>
            </a:endParaRPr>
          </a:p>
          <a:p>
            <a:pPr marL="0" indent="0">
              <a:buNone/>
            </a:pPr>
            <a:endParaRPr lang="en-FR" dirty="0"/>
          </a:p>
          <a:p>
            <a:pPr marL="0" indent="0">
              <a:buNone/>
            </a:pPr>
            <a:endParaRPr lang="en-FR" dirty="0"/>
          </a:p>
        </p:txBody>
      </p:sp>
      <p:sp>
        <p:nvSpPr>
          <p:cNvPr id="4" name="Footer Placeholder 3">
            <a:extLst>
              <a:ext uri="{FF2B5EF4-FFF2-40B4-BE49-F238E27FC236}">
                <a16:creationId xmlns:a16="http://schemas.microsoft.com/office/drawing/2014/main" id="{B634F44C-B0E9-F149-8054-2BCEA675FDA7}"/>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BD387D60-BBC1-9F4A-912E-8704604AE24B}"/>
              </a:ext>
            </a:extLst>
          </p:cNvPr>
          <p:cNvSpPr>
            <a:spLocks noGrp="1"/>
          </p:cNvSpPr>
          <p:nvPr>
            <p:ph type="sldNum" sz="quarter" idx="12"/>
          </p:nvPr>
        </p:nvSpPr>
        <p:spPr/>
        <p:txBody>
          <a:bodyPr/>
          <a:lstStyle/>
          <a:p>
            <a:fld id="{5B68BAEC-7B05-1447-8B39-A30C83F4F450}" type="slidenum">
              <a:rPr lang="en-FR" smtClean="0"/>
              <a:t>52</a:t>
            </a:fld>
            <a:endParaRPr lang="en-FR"/>
          </a:p>
        </p:txBody>
      </p:sp>
    </p:spTree>
    <p:extLst>
      <p:ext uri="{BB962C8B-B14F-4D97-AF65-F5344CB8AC3E}">
        <p14:creationId xmlns:p14="http://schemas.microsoft.com/office/powerpoint/2010/main" val="27682739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B3CEE-CF1A-034A-B96D-9E1874A1BC0A}"/>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F6E039A5-7C5E-3A41-B7EF-758998ECAE5D}"/>
              </a:ext>
            </a:extLst>
          </p:cNvPr>
          <p:cNvSpPr>
            <a:spLocks noGrp="1"/>
          </p:cNvSpPr>
          <p:nvPr>
            <p:ph idx="1"/>
          </p:nvPr>
        </p:nvSpPr>
        <p:spPr/>
        <p:txBody>
          <a:bodyPr>
            <a:normAutofit/>
          </a:bodyPr>
          <a:lstStyle/>
          <a:p>
            <a:pPr marL="0" indent="0">
              <a:buNone/>
            </a:pPr>
            <a:r>
              <a:rPr lang="en-FR" dirty="0">
                <a:solidFill>
                  <a:srgbClr val="00B050"/>
                </a:solidFill>
              </a:rPr>
              <a:t>(11) b. </a:t>
            </a:r>
            <a:r>
              <a:rPr lang="en-US" dirty="0">
                <a:solidFill>
                  <a:srgbClr val="00B050"/>
                </a:solidFill>
              </a:rPr>
              <a:t>You can't say - on one hand say how evil these private equity</a:t>
            </a:r>
          </a:p>
          <a:p>
            <a:pPr marL="0" indent="0">
              <a:buNone/>
            </a:pPr>
            <a:r>
              <a:rPr lang="en-US" dirty="0">
                <a:solidFill>
                  <a:srgbClr val="00B050"/>
                </a:solidFill>
              </a:rPr>
              <a:t>            firms are and how bad they are and how bad they are for the</a:t>
            </a:r>
          </a:p>
          <a:p>
            <a:pPr marL="0" indent="0">
              <a:buNone/>
            </a:pPr>
            <a:r>
              <a:rPr lang="en-US" dirty="0">
                <a:solidFill>
                  <a:srgbClr val="00B050"/>
                </a:solidFill>
              </a:rPr>
              <a:t>            country and then say, </a:t>
            </a:r>
            <a:r>
              <a:rPr lang="en-US" b="1" dirty="0">
                <a:solidFill>
                  <a:srgbClr val="00B050"/>
                </a:solidFill>
              </a:rPr>
              <a:t>oh, by the way</a:t>
            </a:r>
            <a:r>
              <a:rPr lang="en-US" dirty="0">
                <a:solidFill>
                  <a:srgbClr val="00B050"/>
                </a:solidFill>
              </a:rPr>
              <a:t>, because I'm doing good</a:t>
            </a:r>
          </a:p>
          <a:p>
            <a:pPr marL="0" indent="0">
              <a:buNone/>
            </a:pPr>
            <a:r>
              <a:rPr lang="en-US" dirty="0">
                <a:solidFill>
                  <a:srgbClr val="00B050"/>
                </a:solidFill>
              </a:rPr>
              <a:t>            for the  country, I'm going to take money from them.</a:t>
            </a:r>
          </a:p>
          <a:p>
            <a:pPr marL="0" indent="0">
              <a:buNone/>
            </a:pPr>
            <a:r>
              <a:rPr lang="en-FR" sz="2400" dirty="0">
                <a:solidFill>
                  <a:srgbClr val="00B050"/>
                </a:solidFill>
              </a:rPr>
              <a:t>      </a:t>
            </a:r>
            <a:r>
              <a:rPr lang="en-US" sz="2400" dirty="0">
                <a:solidFill>
                  <a:srgbClr val="00B050"/>
                </a:solidFill>
              </a:rPr>
              <a:t>        (2012 </a:t>
            </a:r>
            <a:r>
              <a:rPr lang="en-US" sz="2400" dirty="0" err="1">
                <a:solidFill>
                  <a:srgbClr val="00B050"/>
                </a:solidFill>
              </a:rPr>
              <a:t>ABC_ThisWeek</a:t>
            </a:r>
            <a:r>
              <a:rPr lang="en-US" sz="2400" dirty="0">
                <a:solidFill>
                  <a:srgbClr val="00B050"/>
                </a:solidFill>
              </a:rPr>
              <a:t> [COCA])</a:t>
            </a:r>
          </a:p>
          <a:p>
            <a:pPr marL="0" indent="0">
              <a:buNone/>
            </a:pPr>
            <a:r>
              <a:rPr lang="en-US" dirty="0">
                <a:solidFill>
                  <a:srgbClr val="002060"/>
                </a:solidFill>
              </a:rPr>
              <a:t>•  </a:t>
            </a:r>
            <a:r>
              <a:rPr lang="en-US" i="1" dirty="0">
                <a:solidFill>
                  <a:srgbClr val="002060"/>
                </a:solidFill>
              </a:rPr>
              <a:t>X can’t say Y …. and then say Z </a:t>
            </a:r>
            <a:r>
              <a:rPr lang="en-US" dirty="0">
                <a:solidFill>
                  <a:srgbClr val="002060"/>
                </a:solidFill>
              </a:rPr>
              <a:t>is a replicated preface to OBTW2</a:t>
            </a:r>
          </a:p>
          <a:p>
            <a:pPr marL="0" indent="0">
              <a:buNone/>
            </a:pPr>
            <a:r>
              <a:rPr lang="en-US" dirty="0">
                <a:solidFill>
                  <a:srgbClr val="002060"/>
                </a:solidFill>
              </a:rPr>
              <a:t>    representations.</a:t>
            </a:r>
          </a:p>
          <a:p>
            <a:pPr marL="0" indent="0">
              <a:buNone/>
            </a:pPr>
            <a:endParaRPr lang="en-FR" dirty="0"/>
          </a:p>
          <a:p>
            <a:endParaRPr lang="en-FR" dirty="0"/>
          </a:p>
          <a:p>
            <a:endParaRPr lang="en-FR" dirty="0"/>
          </a:p>
        </p:txBody>
      </p:sp>
      <p:sp>
        <p:nvSpPr>
          <p:cNvPr id="4" name="Footer Placeholder 3">
            <a:extLst>
              <a:ext uri="{FF2B5EF4-FFF2-40B4-BE49-F238E27FC236}">
                <a16:creationId xmlns:a16="http://schemas.microsoft.com/office/drawing/2014/main" id="{458F5AB0-8AED-C64C-93B4-64E355491D10}"/>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893B7944-720E-7D4E-95DF-4E54C455F594}"/>
              </a:ext>
            </a:extLst>
          </p:cNvPr>
          <p:cNvSpPr>
            <a:spLocks noGrp="1"/>
          </p:cNvSpPr>
          <p:nvPr>
            <p:ph type="sldNum" sz="quarter" idx="12"/>
          </p:nvPr>
        </p:nvSpPr>
        <p:spPr/>
        <p:txBody>
          <a:bodyPr/>
          <a:lstStyle/>
          <a:p>
            <a:fld id="{5B68BAEC-7B05-1447-8B39-A30C83F4F450}" type="slidenum">
              <a:rPr lang="en-FR" smtClean="0"/>
              <a:t>53</a:t>
            </a:fld>
            <a:endParaRPr lang="en-FR"/>
          </a:p>
        </p:txBody>
      </p:sp>
    </p:spTree>
    <p:extLst>
      <p:ext uri="{BB962C8B-B14F-4D97-AF65-F5344CB8AC3E}">
        <p14:creationId xmlns:p14="http://schemas.microsoft.com/office/powerpoint/2010/main" val="8927432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68594-3563-5842-94B9-88E3ADB8F117}"/>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020BCB50-3204-4345-8F4E-5E3F6B2E215E}"/>
              </a:ext>
            </a:extLst>
          </p:cNvPr>
          <p:cNvSpPr>
            <a:spLocks noGrp="1"/>
          </p:cNvSpPr>
          <p:nvPr>
            <p:ph idx="1"/>
          </p:nvPr>
        </p:nvSpPr>
        <p:spPr/>
        <p:txBody>
          <a:bodyPr>
            <a:normAutofit/>
          </a:bodyPr>
          <a:lstStyle/>
          <a:p>
            <a:r>
              <a:rPr lang="en-FR" dirty="0"/>
              <a:t>In most exs. of OBTW2 the represenetd SP is a third person, but</a:t>
            </a:r>
          </a:p>
          <a:p>
            <a:pPr marL="0" indent="0">
              <a:buNone/>
            </a:pPr>
            <a:r>
              <a:rPr lang="en-FR" dirty="0"/>
              <a:t>   in some cases it is a well-known public figure (president or predisential</a:t>
            </a:r>
          </a:p>
          <a:p>
            <a:pPr marL="0" indent="0">
              <a:buNone/>
            </a:pPr>
            <a:r>
              <a:rPr lang="en-FR" dirty="0"/>
              <a:t>   candidate). There are scattered exs. wi</a:t>
            </a:r>
            <a:r>
              <a:rPr lang="en-GB" dirty="0" err="1"/>
              <a:t>th</a:t>
            </a:r>
            <a:r>
              <a:rPr lang="en-FR" dirty="0"/>
              <a:t> generic </a:t>
            </a:r>
            <a:r>
              <a:rPr lang="en-FR" i="1" dirty="0"/>
              <a:t>we </a:t>
            </a:r>
            <a:r>
              <a:rPr lang="en-FR" dirty="0"/>
              <a:t>and </a:t>
            </a:r>
            <a:r>
              <a:rPr lang="en-FR" i="1" dirty="0"/>
              <a:t>you</a:t>
            </a:r>
            <a:r>
              <a:rPr lang="en-FR" dirty="0"/>
              <a:t>, e.g.:</a:t>
            </a:r>
          </a:p>
          <a:p>
            <a:pPr marL="0" indent="0">
              <a:buNone/>
            </a:pPr>
            <a:r>
              <a:rPr lang="en-US" dirty="0">
                <a:solidFill>
                  <a:srgbClr val="00B050"/>
                </a:solidFill>
              </a:rPr>
              <a:t>(12)  </a:t>
            </a:r>
            <a:r>
              <a:rPr lang="en-US" b="1" dirty="0">
                <a:solidFill>
                  <a:srgbClr val="00B050"/>
                </a:solidFill>
              </a:rPr>
              <a:t>You</a:t>
            </a:r>
            <a:r>
              <a:rPr lang="en-US" dirty="0">
                <a:solidFill>
                  <a:srgbClr val="00B050"/>
                </a:solidFill>
              </a:rPr>
              <a:t> don't just dump these (seniors) and say, </a:t>
            </a:r>
            <a:r>
              <a:rPr lang="en-US" b="1" dirty="0">
                <a:solidFill>
                  <a:srgbClr val="00B050"/>
                </a:solidFill>
              </a:rPr>
              <a:t>'Oh, by the way</a:t>
            </a:r>
            <a:r>
              <a:rPr lang="en-US" dirty="0">
                <a:solidFill>
                  <a:srgbClr val="00B050"/>
                </a:solidFill>
              </a:rPr>
              <a:t>,</a:t>
            </a:r>
          </a:p>
          <a:p>
            <a:pPr marL="0" indent="0">
              <a:buNone/>
            </a:pPr>
            <a:r>
              <a:rPr lang="en-US" dirty="0">
                <a:solidFill>
                  <a:srgbClr val="00B050"/>
                </a:solidFill>
              </a:rPr>
              <a:t>          you've got to be out'... </a:t>
            </a:r>
            <a:r>
              <a:rPr lang="en-US" sz="2000" dirty="0">
                <a:solidFill>
                  <a:srgbClr val="00B050"/>
                </a:solidFill>
              </a:rPr>
              <a:t>(2016 Detroit Free Press [COCA])</a:t>
            </a:r>
          </a:p>
          <a:p>
            <a:pPr marL="0" indent="0">
              <a:buNone/>
            </a:pPr>
            <a:r>
              <a:rPr lang="en-US" dirty="0">
                <a:solidFill>
                  <a:srgbClr val="002060"/>
                </a:solidFill>
              </a:rPr>
              <a:t>• This use of OBTW2 is negatively evaluative of the Other, and is usually</a:t>
            </a:r>
          </a:p>
          <a:p>
            <a:pPr marL="0" indent="0">
              <a:buNone/>
            </a:pPr>
            <a:r>
              <a:rPr lang="en-US" dirty="0">
                <a:solidFill>
                  <a:srgbClr val="002060"/>
                </a:solidFill>
              </a:rPr>
              <a:t>   ideologically based in views of right and wrong.</a:t>
            </a:r>
            <a:endParaRPr lang="en-FR" dirty="0"/>
          </a:p>
          <a:p>
            <a:endParaRPr lang="en-FR" dirty="0"/>
          </a:p>
        </p:txBody>
      </p:sp>
      <p:sp>
        <p:nvSpPr>
          <p:cNvPr id="4" name="Footer Placeholder 3">
            <a:extLst>
              <a:ext uri="{FF2B5EF4-FFF2-40B4-BE49-F238E27FC236}">
                <a16:creationId xmlns:a16="http://schemas.microsoft.com/office/drawing/2014/main" id="{7C867467-690C-A94B-BE9D-6E088DFB553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BD239304-B67E-A846-A808-921ECF56B731}"/>
              </a:ext>
            </a:extLst>
          </p:cNvPr>
          <p:cNvSpPr>
            <a:spLocks noGrp="1"/>
          </p:cNvSpPr>
          <p:nvPr>
            <p:ph type="sldNum" sz="quarter" idx="12"/>
          </p:nvPr>
        </p:nvSpPr>
        <p:spPr/>
        <p:txBody>
          <a:bodyPr/>
          <a:lstStyle/>
          <a:p>
            <a:fld id="{2F62E8FC-9E2B-9B4A-A527-3B291B1FD90F}" type="slidenum">
              <a:rPr lang="en-FR" smtClean="0"/>
              <a:t>54</a:t>
            </a:fld>
            <a:endParaRPr lang="en-FR"/>
          </a:p>
        </p:txBody>
      </p:sp>
    </p:spTree>
    <p:extLst>
      <p:ext uri="{BB962C8B-B14F-4D97-AF65-F5344CB8AC3E}">
        <p14:creationId xmlns:p14="http://schemas.microsoft.com/office/powerpoint/2010/main" val="7655770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6BE69-6548-F24F-8909-21E3CCC431F0}"/>
              </a:ext>
            </a:extLst>
          </p:cNvPr>
          <p:cNvSpPr>
            <a:spLocks noGrp="1"/>
          </p:cNvSpPr>
          <p:nvPr>
            <p:ph type="title"/>
          </p:nvPr>
        </p:nvSpPr>
        <p:spPr>
          <a:xfrm>
            <a:off x="838200" y="365125"/>
            <a:ext cx="10515600" cy="729897"/>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C55CAA72-78F9-C845-9592-7336EB1C9AF6}"/>
              </a:ext>
            </a:extLst>
          </p:cNvPr>
          <p:cNvSpPr>
            <a:spLocks noGrp="1"/>
          </p:cNvSpPr>
          <p:nvPr>
            <p:ph idx="1"/>
          </p:nvPr>
        </p:nvSpPr>
        <p:spPr>
          <a:xfrm>
            <a:off x="759177" y="1682044"/>
            <a:ext cx="10515600" cy="4280430"/>
          </a:xfrm>
        </p:spPr>
        <p:txBody>
          <a:bodyPr>
            <a:normAutofit/>
          </a:bodyPr>
          <a:lstStyle/>
          <a:p>
            <a:r>
              <a:rPr lang="en-FR" dirty="0">
                <a:solidFill>
                  <a:srgbClr val="002060"/>
                </a:solidFill>
              </a:rPr>
              <a:t>There are variants with less tight structure, but a general template of the kind in (13) can be posited. </a:t>
            </a:r>
          </a:p>
          <a:p>
            <a:pPr marL="0" indent="0">
              <a:buNone/>
            </a:pPr>
            <a:r>
              <a:rPr lang="en-FR" sz="2400" dirty="0">
                <a:solidFill>
                  <a:srgbClr val="00B050"/>
                </a:solidFill>
              </a:rPr>
              <a:t>(13) [[[An entity X does Y]</a:t>
            </a:r>
            <a:r>
              <a:rPr lang="en-FR" sz="2400" baseline="-25000" dirty="0">
                <a:solidFill>
                  <a:srgbClr val="00B050"/>
                </a:solidFill>
              </a:rPr>
              <a:t>D1</a:t>
            </a:r>
            <a:r>
              <a:rPr lang="en-FR" sz="2400" dirty="0">
                <a:solidFill>
                  <a:srgbClr val="00B050"/>
                </a:solidFill>
              </a:rPr>
              <a:t> [and then Vlocution [</a:t>
            </a:r>
            <a:r>
              <a:rPr lang="en-FR" sz="2400" i="1" dirty="0">
                <a:solidFill>
                  <a:srgbClr val="00B050"/>
                </a:solidFill>
              </a:rPr>
              <a:t>Oh, by the way </a:t>
            </a:r>
            <a:r>
              <a:rPr lang="en-FR" sz="2400" dirty="0">
                <a:solidFill>
                  <a:srgbClr val="00B050"/>
                </a:solidFill>
              </a:rPr>
              <a:t>Z]</a:t>
            </a:r>
            <a:r>
              <a:rPr lang="en-FR" sz="2400" baseline="-25000" dirty="0">
                <a:solidFill>
                  <a:srgbClr val="00B050"/>
                </a:solidFill>
              </a:rPr>
              <a:t>D2</a:t>
            </a:r>
            <a:r>
              <a:rPr lang="en-FR" sz="2400" dirty="0">
                <a:solidFill>
                  <a:srgbClr val="00B050"/>
                </a:solidFill>
              </a:rPr>
              <a:t>]</a:t>
            </a:r>
          </a:p>
          <a:p>
            <a:pPr marL="0" indent="0">
              <a:buNone/>
            </a:pPr>
            <a:r>
              <a:rPr lang="en-FR" sz="2400" dirty="0">
                <a:solidFill>
                  <a:srgbClr val="00B050"/>
                </a:solidFill>
              </a:rPr>
              <a:t> 	 </a:t>
            </a:r>
            <a:r>
              <a:rPr lang="fr-FR" sz="2400" dirty="0">
                <a:solidFill>
                  <a:srgbClr val="00B050"/>
                </a:solidFill>
              </a:rPr>
              <a:t>↔ </a:t>
            </a:r>
            <a:r>
              <a:rPr lang="en-FR" sz="2400" dirty="0">
                <a:solidFill>
                  <a:srgbClr val="00B050"/>
                </a:solidFill>
              </a:rPr>
              <a:t> [X is 3rd person/generic]  . . .  [Z is contradictory to Y, </a:t>
            </a:r>
          </a:p>
          <a:p>
            <a:pPr marL="0" indent="0">
              <a:buNone/>
            </a:pPr>
            <a:r>
              <a:rPr lang="en-FR" sz="2400" dirty="0">
                <a:solidFill>
                  <a:srgbClr val="00B050"/>
                </a:solidFill>
              </a:rPr>
              <a:t>                      SP/W disaffiliates from Z, and by implication, from X]]]</a:t>
            </a:r>
          </a:p>
          <a:p>
            <a:pPr marL="0" indent="0">
              <a:buNone/>
            </a:pPr>
            <a:r>
              <a:rPr lang="en-FR" dirty="0">
                <a:solidFill>
                  <a:srgbClr val="002060"/>
                </a:solidFill>
              </a:rPr>
              <a:t>• In this case [D1__D2] is to be understood as a complex discourse unit </a:t>
            </a:r>
          </a:p>
          <a:p>
            <a:pPr marL="0" indent="0">
              <a:buNone/>
            </a:pPr>
            <a:r>
              <a:rPr lang="en-FR" dirty="0">
                <a:solidFill>
                  <a:srgbClr val="002060"/>
                </a:solidFill>
              </a:rPr>
              <a:t>   that is presented from SP/W’s perspective.</a:t>
            </a:r>
          </a:p>
        </p:txBody>
      </p:sp>
      <p:sp>
        <p:nvSpPr>
          <p:cNvPr id="4" name="Footer Placeholder 3">
            <a:extLst>
              <a:ext uri="{FF2B5EF4-FFF2-40B4-BE49-F238E27FC236}">
                <a16:creationId xmlns:a16="http://schemas.microsoft.com/office/drawing/2014/main" id="{019A200E-A733-B240-AD61-80D86E546A2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415D0D18-2A71-5C4E-A30B-3F79E7C5D195}"/>
              </a:ext>
            </a:extLst>
          </p:cNvPr>
          <p:cNvSpPr>
            <a:spLocks noGrp="1"/>
          </p:cNvSpPr>
          <p:nvPr>
            <p:ph type="sldNum" sz="quarter" idx="12"/>
          </p:nvPr>
        </p:nvSpPr>
        <p:spPr/>
        <p:txBody>
          <a:bodyPr/>
          <a:lstStyle/>
          <a:p>
            <a:fld id="{5B68BAEC-7B05-1447-8B39-A30C83F4F450}" type="slidenum">
              <a:rPr lang="en-FR" smtClean="0"/>
              <a:t>55</a:t>
            </a:fld>
            <a:endParaRPr lang="en-FR"/>
          </a:p>
        </p:txBody>
      </p:sp>
    </p:spTree>
    <p:extLst>
      <p:ext uri="{BB962C8B-B14F-4D97-AF65-F5344CB8AC3E}">
        <p14:creationId xmlns:p14="http://schemas.microsoft.com/office/powerpoint/2010/main" val="31538045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4F2E-DC81-9548-A785-2059A2E37784}"/>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2518D72B-1DA5-0244-8D7C-F967FAA35410}"/>
              </a:ext>
            </a:extLst>
          </p:cNvPr>
          <p:cNvSpPr>
            <a:spLocks noGrp="1"/>
          </p:cNvSpPr>
          <p:nvPr>
            <p:ph idx="1"/>
          </p:nvPr>
        </p:nvSpPr>
        <p:spPr/>
        <p:txBody>
          <a:bodyPr>
            <a:normAutofit lnSpcReduction="10000"/>
          </a:bodyPr>
          <a:lstStyle/>
          <a:p>
            <a:pPr marL="0" indent="0">
              <a:buNone/>
            </a:pPr>
            <a:r>
              <a:rPr lang="en-FR" dirty="0">
                <a:solidFill>
                  <a:srgbClr val="002060"/>
                </a:solidFill>
              </a:rPr>
              <a:t>•  What was once a polite hedge marker consisting of a combination of</a:t>
            </a:r>
          </a:p>
          <a:p>
            <a:pPr marL="0" indent="0">
              <a:buNone/>
            </a:pPr>
            <a:r>
              <a:rPr lang="en-FR" dirty="0">
                <a:solidFill>
                  <a:srgbClr val="002060"/>
                </a:solidFill>
              </a:rPr>
              <a:t>    DMs has come to be used in a deliberately impolite way as a single</a:t>
            </a:r>
          </a:p>
          <a:p>
            <a:pPr marL="0" indent="0">
              <a:buNone/>
            </a:pPr>
            <a:r>
              <a:rPr lang="en-FR" dirty="0">
                <a:solidFill>
                  <a:srgbClr val="002060"/>
                </a:solidFill>
              </a:rPr>
              <a:t>    DM. </a:t>
            </a:r>
          </a:p>
          <a:p>
            <a:pPr marL="0" indent="0">
              <a:buNone/>
            </a:pPr>
            <a:r>
              <a:rPr lang="en-FR" dirty="0">
                <a:solidFill>
                  <a:srgbClr val="002060"/>
                </a:solidFill>
              </a:rPr>
              <a:t>•  It is used to mark a pejorative pragmatic rhetorical strategy.</a:t>
            </a:r>
          </a:p>
          <a:p>
            <a:pPr marL="0" indent="0">
              <a:buNone/>
            </a:pPr>
            <a:r>
              <a:rPr lang="en-FR" dirty="0">
                <a:solidFill>
                  <a:srgbClr val="002060"/>
                </a:solidFill>
              </a:rPr>
              <a:t>•  This strategy introduces two voices (see Goffman 1981)</a:t>
            </a:r>
          </a:p>
          <a:p>
            <a:pPr marL="0" indent="0">
              <a:buNone/>
            </a:pPr>
            <a:r>
              <a:rPr lang="en-FR" dirty="0">
                <a:solidFill>
                  <a:srgbClr val="002060"/>
                </a:solidFill>
              </a:rPr>
              <a:t>     - that of the Other (who is alledged to use </a:t>
            </a:r>
            <a:r>
              <a:rPr lang="en-FR" i="1" dirty="0">
                <a:solidFill>
                  <a:srgbClr val="002060"/>
                </a:solidFill>
              </a:rPr>
              <a:t>Oh, by the way </a:t>
            </a:r>
            <a:r>
              <a:rPr lang="en-FR" dirty="0">
                <a:solidFill>
                  <a:srgbClr val="002060"/>
                </a:solidFill>
              </a:rPr>
              <a:t>to</a:t>
            </a:r>
          </a:p>
          <a:p>
            <a:pPr marL="0" indent="0">
              <a:buNone/>
            </a:pPr>
            <a:r>
              <a:rPr lang="en-FR" dirty="0">
                <a:solidFill>
                  <a:srgbClr val="002060"/>
                </a:solidFill>
              </a:rPr>
              <a:t>       introduce D2) </a:t>
            </a:r>
          </a:p>
          <a:p>
            <a:pPr marL="0" indent="0">
              <a:buNone/>
            </a:pPr>
            <a:r>
              <a:rPr lang="en-FR" dirty="0">
                <a:solidFill>
                  <a:srgbClr val="002060"/>
                </a:solidFill>
              </a:rPr>
              <a:t>     - that of SP/W, who uses it to index disaffiliation from D2 and </a:t>
            </a:r>
          </a:p>
          <a:p>
            <a:pPr marL="0" indent="0">
              <a:buNone/>
            </a:pPr>
            <a:r>
              <a:rPr lang="en-FR" dirty="0">
                <a:solidFill>
                  <a:srgbClr val="002060"/>
                </a:solidFill>
              </a:rPr>
              <a:t>       the Other in general.</a:t>
            </a:r>
          </a:p>
        </p:txBody>
      </p:sp>
      <p:sp>
        <p:nvSpPr>
          <p:cNvPr id="4" name="Footer Placeholder 3">
            <a:extLst>
              <a:ext uri="{FF2B5EF4-FFF2-40B4-BE49-F238E27FC236}">
                <a16:creationId xmlns:a16="http://schemas.microsoft.com/office/drawing/2014/main" id="{D5A98681-E4D9-F146-873B-AA200AAF67C0}"/>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234E409D-00A5-D745-A1F9-748426182D95}"/>
              </a:ext>
            </a:extLst>
          </p:cNvPr>
          <p:cNvSpPr>
            <a:spLocks noGrp="1"/>
          </p:cNvSpPr>
          <p:nvPr>
            <p:ph type="sldNum" sz="quarter" idx="12"/>
          </p:nvPr>
        </p:nvSpPr>
        <p:spPr/>
        <p:txBody>
          <a:bodyPr/>
          <a:lstStyle/>
          <a:p>
            <a:fld id="{5B68BAEC-7B05-1447-8B39-A30C83F4F450}" type="slidenum">
              <a:rPr lang="en-FR" smtClean="0"/>
              <a:t>56</a:t>
            </a:fld>
            <a:endParaRPr lang="en-FR"/>
          </a:p>
        </p:txBody>
      </p:sp>
    </p:spTree>
    <p:extLst>
      <p:ext uri="{BB962C8B-B14F-4D97-AF65-F5344CB8AC3E}">
        <p14:creationId xmlns:p14="http://schemas.microsoft.com/office/powerpoint/2010/main" val="34536040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1CD37-98B7-804D-842B-00BB5E1D958E}"/>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56F376FA-6E36-F54B-BB3C-319E14F0D5F6}"/>
              </a:ext>
            </a:extLst>
          </p:cNvPr>
          <p:cNvSpPr>
            <a:spLocks noGrp="1"/>
          </p:cNvSpPr>
          <p:nvPr>
            <p:ph idx="1"/>
          </p:nvPr>
        </p:nvSpPr>
        <p:spPr/>
        <p:txBody>
          <a:bodyPr>
            <a:normAutofit/>
          </a:bodyPr>
          <a:lstStyle/>
          <a:p>
            <a:pPr marL="0" indent="0">
              <a:buNone/>
            </a:pPr>
            <a:r>
              <a:rPr lang="en-US" dirty="0">
                <a:solidFill>
                  <a:srgbClr val="002060"/>
                </a:solidFill>
              </a:rPr>
              <a:t>• OBTW2 is a quotative. It signals:</a:t>
            </a:r>
          </a:p>
          <a:p>
            <a:pPr marL="0" indent="0">
              <a:buNone/>
            </a:pPr>
            <a:r>
              <a:rPr lang="en-US" dirty="0">
                <a:solidFill>
                  <a:srgbClr val="002060"/>
                </a:solidFill>
              </a:rPr>
              <a:t>   -  polyphony (</a:t>
            </a:r>
            <a:r>
              <a:rPr lang="en-US" dirty="0" err="1">
                <a:solidFill>
                  <a:srgbClr val="002060"/>
                </a:solidFill>
              </a:rPr>
              <a:t>Nølke</a:t>
            </a:r>
            <a:r>
              <a:rPr lang="en-US" dirty="0">
                <a:solidFill>
                  <a:srgbClr val="002060"/>
                </a:solidFill>
              </a:rPr>
              <a:t> 2017)</a:t>
            </a:r>
          </a:p>
          <a:p>
            <a:pPr marL="0" indent="0">
              <a:buNone/>
            </a:pPr>
            <a:r>
              <a:rPr lang="en-US" dirty="0">
                <a:solidFill>
                  <a:srgbClr val="002060"/>
                </a:solidFill>
              </a:rPr>
              <a:t>   -  modally evaluative distancing from the content of D2,</a:t>
            </a:r>
          </a:p>
          <a:p>
            <a:pPr marL="0" indent="0">
              <a:buNone/>
            </a:pPr>
            <a:r>
              <a:rPr lang="en-US" dirty="0">
                <a:solidFill>
                  <a:srgbClr val="002060"/>
                </a:solidFill>
              </a:rPr>
              <a:t>   -  the content of D2 is evaluated as falsely casual. </a:t>
            </a:r>
          </a:p>
          <a:p>
            <a:pPr marL="0" indent="0">
              <a:buNone/>
            </a:pPr>
            <a:r>
              <a:rPr lang="en-US" dirty="0">
                <a:solidFill>
                  <a:srgbClr val="002060"/>
                </a:solidFill>
              </a:rPr>
              <a:t>• As a pseudo-quotation, D2 </a:t>
            </a:r>
          </a:p>
          <a:p>
            <a:pPr marL="0" indent="0">
              <a:buNone/>
            </a:pPr>
            <a:r>
              <a:rPr lang="en-US" dirty="0">
                <a:solidFill>
                  <a:srgbClr val="002060"/>
                </a:solidFill>
              </a:rPr>
              <a:t>   (and sometimes D1) is enacted,</a:t>
            </a:r>
          </a:p>
          <a:p>
            <a:pPr marL="0" indent="0">
              <a:buNone/>
            </a:pPr>
            <a:r>
              <a:rPr lang="en-US" dirty="0">
                <a:solidFill>
                  <a:srgbClr val="002060"/>
                </a:solidFill>
              </a:rPr>
              <a:t>   performed.</a:t>
            </a:r>
          </a:p>
          <a:p>
            <a:pPr marL="0" indent="0">
              <a:buNone/>
            </a:pPr>
            <a:endParaRPr lang="en-FR" dirty="0"/>
          </a:p>
        </p:txBody>
      </p:sp>
      <p:sp>
        <p:nvSpPr>
          <p:cNvPr id="4" name="Footer Placeholder 3">
            <a:extLst>
              <a:ext uri="{FF2B5EF4-FFF2-40B4-BE49-F238E27FC236}">
                <a16:creationId xmlns:a16="http://schemas.microsoft.com/office/drawing/2014/main" id="{67775B71-6C84-1F47-83D3-6CAC0D55A863}"/>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2D08182A-1DE6-8A40-BAAA-0C3F097B75AE}"/>
              </a:ext>
            </a:extLst>
          </p:cNvPr>
          <p:cNvSpPr>
            <a:spLocks noGrp="1"/>
          </p:cNvSpPr>
          <p:nvPr>
            <p:ph type="sldNum" sz="quarter" idx="12"/>
          </p:nvPr>
        </p:nvSpPr>
        <p:spPr/>
        <p:txBody>
          <a:bodyPr/>
          <a:lstStyle/>
          <a:p>
            <a:fld id="{2F62E8FC-9E2B-9B4A-A527-3B291B1FD90F}" type="slidenum">
              <a:rPr lang="en-FR" smtClean="0"/>
              <a:t>57</a:t>
            </a:fld>
            <a:endParaRPr lang="en-FR"/>
          </a:p>
        </p:txBody>
      </p:sp>
      <p:pic>
        <p:nvPicPr>
          <p:cNvPr id="7" name="Picture 6" descr="A person wearing glasses&#10;&#10;Description automatically generated with medium confidence">
            <a:extLst>
              <a:ext uri="{FF2B5EF4-FFF2-40B4-BE49-F238E27FC236}">
                <a16:creationId xmlns:a16="http://schemas.microsoft.com/office/drawing/2014/main" id="{56D54084-2571-DF46-997B-EF621D7171EE}"/>
              </a:ext>
            </a:extLst>
          </p:cNvPr>
          <p:cNvPicPr>
            <a:picLocks noChangeAspect="1"/>
          </p:cNvPicPr>
          <p:nvPr/>
        </p:nvPicPr>
        <p:blipFill>
          <a:blip r:embed="rId2"/>
          <a:stretch>
            <a:fillRect/>
          </a:stretch>
        </p:blipFill>
        <p:spPr>
          <a:xfrm>
            <a:off x="7429500" y="3757612"/>
            <a:ext cx="1943100" cy="2200275"/>
          </a:xfrm>
          <a:prstGeom prst="rect">
            <a:avLst/>
          </a:prstGeom>
        </p:spPr>
      </p:pic>
    </p:spTree>
    <p:extLst>
      <p:ext uri="{BB962C8B-B14F-4D97-AF65-F5344CB8AC3E}">
        <p14:creationId xmlns:p14="http://schemas.microsoft.com/office/powerpoint/2010/main" val="2565928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86DDB-3118-6B47-82F7-544E1C48752E}"/>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46E6A9DE-6EA1-F147-BD2F-9702C0C1485B}"/>
              </a:ext>
            </a:extLst>
          </p:cNvPr>
          <p:cNvSpPr>
            <a:spLocks noGrp="1"/>
          </p:cNvSpPr>
          <p:nvPr>
            <p:ph idx="1"/>
          </p:nvPr>
        </p:nvSpPr>
        <p:spPr/>
        <p:txBody>
          <a:bodyPr/>
          <a:lstStyle/>
          <a:p>
            <a:pPr marL="0" indent="0">
              <a:buNone/>
            </a:pPr>
            <a:r>
              <a:rPr lang="en-US" dirty="0">
                <a:solidFill>
                  <a:srgbClr val="002060"/>
                </a:solidFill>
              </a:rPr>
              <a:t>• OBTW2 has much in common with </a:t>
            </a:r>
            <a:r>
              <a:rPr lang="en-US" dirty="0" err="1">
                <a:solidFill>
                  <a:srgbClr val="002060"/>
                </a:solidFill>
              </a:rPr>
              <a:t>expressives</a:t>
            </a:r>
            <a:r>
              <a:rPr lang="en-US" dirty="0">
                <a:solidFill>
                  <a:srgbClr val="002060"/>
                </a:solidFill>
              </a:rPr>
              <a:t> as characterized</a:t>
            </a:r>
          </a:p>
          <a:p>
            <a:pPr marL="0" indent="0">
              <a:buNone/>
            </a:pPr>
            <a:r>
              <a:rPr lang="en-US" dirty="0">
                <a:solidFill>
                  <a:srgbClr val="002060"/>
                </a:solidFill>
              </a:rPr>
              <a:t>   in Potts (2007:165), which are said to be “performative,</a:t>
            </a:r>
          </a:p>
          <a:p>
            <a:pPr marL="0" indent="0">
              <a:buNone/>
            </a:pPr>
            <a:r>
              <a:rPr lang="en-US" dirty="0">
                <a:solidFill>
                  <a:srgbClr val="002060"/>
                </a:solidFill>
              </a:rPr>
              <a:t>   often destructively so”.</a:t>
            </a:r>
          </a:p>
          <a:p>
            <a:pPr marL="0" indent="0">
              <a:buNone/>
            </a:pPr>
            <a:r>
              <a:rPr lang="en-US" dirty="0">
                <a:solidFill>
                  <a:srgbClr val="002060"/>
                </a:solidFill>
              </a:rPr>
              <a:t>• His examples are </a:t>
            </a:r>
            <a:r>
              <a:rPr lang="en-US" i="1" dirty="0">
                <a:solidFill>
                  <a:srgbClr val="002060"/>
                </a:solidFill>
              </a:rPr>
              <a:t>bastard</a:t>
            </a:r>
            <a:r>
              <a:rPr lang="en-US" dirty="0">
                <a:solidFill>
                  <a:srgbClr val="002060"/>
                </a:solidFill>
              </a:rPr>
              <a:t> and </a:t>
            </a:r>
            <a:r>
              <a:rPr lang="en-US" i="1" dirty="0">
                <a:solidFill>
                  <a:srgbClr val="002060"/>
                </a:solidFill>
              </a:rPr>
              <a:t>damn </a:t>
            </a:r>
          </a:p>
          <a:p>
            <a:pPr marL="0" indent="0">
              <a:buNone/>
            </a:pPr>
            <a:r>
              <a:rPr lang="en-US" i="1" dirty="0">
                <a:solidFill>
                  <a:srgbClr val="002060"/>
                </a:solidFill>
              </a:rPr>
              <a:t>   </a:t>
            </a:r>
            <a:r>
              <a:rPr lang="en-US" dirty="0">
                <a:solidFill>
                  <a:srgbClr val="002060"/>
                </a:solidFill>
              </a:rPr>
              <a:t>(Adj), both lexical. Hess (2018)</a:t>
            </a:r>
          </a:p>
          <a:p>
            <a:pPr marL="0" indent="0">
              <a:buNone/>
            </a:pPr>
            <a:r>
              <a:rPr lang="en-US" dirty="0">
                <a:solidFill>
                  <a:srgbClr val="002060"/>
                </a:solidFill>
              </a:rPr>
              <a:t>   calls these “pejorative </a:t>
            </a:r>
            <a:r>
              <a:rPr lang="en-US" dirty="0" err="1">
                <a:solidFill>
                  <a:srgbClr val="002060"/>
                </a:solidFill>
              </a:rPr>
              <a:t>expressives</a:t>
            </a:r>
            <a:r>
              <a:rPr lang="en-US" dirty="0">
                <a:solidFill>
                  <a:srgbClr val="002060"/>
                </a:solidFill>
              </a:rPr>
              <a:t>”. </a:t>
            </a:r>
          </a:p>
          <a:p>
            <a:pPr marL="0" indent="0">
              <a:buNone/>
            </a:pPr>
            <a:endParaRPr lang="en-US" dirty="0">
              <a:solidFill>
                <a:srgbClr val="002060"/>
              </a:solidFill>
            </a:endParaRPr>
          </a:p>
          <a:p>
            <a:pPr marL="0" indent="0">
              <a:buNone/>
            </a:pPr>
            <a:r>
              <a:rPr lang="en-US" dirty="0">
                <a:solidFill>
                  <a:srgbClr val="002060"/>
                </a:solidFill>
              </a:rPr>
              <a:t>								</a:t>
            </a:r>
            <a:r>
              <a:rPr lang="en-US" sz="2000" dirty="0">
                <a:solidFill>
                  <a:srgbClr val="002060"/>
                </a:solidFill>
              </a:rPr>
              <a:t>Chris Potts</a:t>
            </a:r>
          </a:p>
          <a:p>
            <a:pPr marL="0" indent="0">
              <a:buNone/>
            </a:pPr>
            <a:endParaRPr lang="en-FR" dirty="0"/>
          </a:p>
        </p:txBody>
      </p:sp>
      <p:sp>
        <p:nvSpPr>
          <p:cNvPr id="4" name="Footer Placeholder 3">
            <a:extLst>
              <a:ext uri="{FF2B5EF4-FFF2-40B4-BE49-F238E27FC236}">
                <a16:creationId xmlns:a16="http://schemas.microsoft.com/office/drawing/2014/main" id="{02B4D9D9-5375-0446-9920-205DDBD247E1}"/>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11474B8D-45A1-594E-8ABC-E1E2BB4A6702}"/>
              </a:ext>
            </a:extLst>
          </p:cNvPr>
          <p:cNvSpPr>
            <a:spLocks noGrp="1"/>
          </p:cNvSpPr>
          <p:nvPr>
            <p:ph type="sldNum" sz="quarter" idx="12"/>
          </p:nvPr>
        </p:nvSpPr>
        <p:spPr/>
        <p:txBody>
          <a:bodyPr/>
          <a:lstStyle/>
          <a:p>
            <a:fld id="{2F62E8FC-9E2B-9B4A-A527-3B291B1FD90F}" type="slidenum">
              <a:rPr lang="en-FR" smtClean="0"/>
              <a:t>58</a:t>
            </a:fld>
            <a:endParaRPr lang="en-FR"/>
          </a:p>
        </p:txBody>
      </p:sp>
      <p:pic>
        <p:nvPicPr>
          <p:cNvPr id="7" name="Picture 6" descr="A person wearing glasses&#10;&#10;Description automatically generated with medium confidence">
            <a:extLst>
              <a:ext uri="{FF2B5EF4-FFF2-40B4-BE49-F238E27FC236}">
                <a16:creationId xmlns:a16="http://schemas.microsoft.com/office/drawing/2014/main" id="{32DA46AE-7CE1-A948-AA42-9B4A56A92FE0}"/>
              </a:ext>
            </a:extLst>
          </p:cNvPr>
          <p:cNvPicPr>
            <a:picLocks noChangeAspect="1"/>
          </p:cNvPicPr>
          <p:nvPr/>
        </p:nvPicPr>
        <p:blipFill>
          <a:blip r:embed="rId2"/>
          <a:stretch>
            <a:fillRect/>
          </a:stretch>
        </p:blipFill>
        <p:spPr>
          <a:xfrm>
            <a:off x="7743825" y="3071813"/>
            <a:ext cx="2214563" cy="2100261"/>
          </a:xfrm>
          <a:prstGeom prst="rect">
            <a:avLst/>
          </a:prstGeom>
        </p:spPr>
      </p:pic>
    </p:spTree>
    <p:extLst>
      <p:ext uri="{BB962C8B-B14F-4D97-AF65-F5344CB8AC3E}">
        <p14:creationId xmlns:p14="http://schemas.microsoft.com/office/powerpoint/2010/main" val="19030536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E40B0-C693-5D47-A665-C20F56CABACC}"/>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The development of OBTW2</a:t>
            </a:r>
            <a:endParaRPr lang="en-FR" sz="4000" dirty="0"/>
          </a:p>
        </p:txBody>
      </p:sp>
      <p:sp>
        <p:nvSpPr>
          <p:cNvPr id="3" name="Content Placeholder 2">
            <a:extLst>
              <a:ext uri="{FF2B5EF4-FFF2-40B4-BE49-F238E27FC236}">
                <a16:creationId xmlns:a16="http://schemas.microsoft.com/office/drawing/2014/main" id="{21361243-C296-E149-8D67-36BFDE1B42CF}"/>
              </a:ext>
            </a:extLst>
          </p:cNvPr>
          <p:cNvSpPr>
            <a:spLocks noGrp="1"/>
          </p:cNvSpPr>
          <p:nvPr>
            <p:ph idx="1"/>
          </p:nvPr>
        </p:nvSpPr>
        <p:spPr/>
        <p:txBody>
          <a:bodyPr>
            <a:normAutofit fontScale="92500" lnSpcReduction="20000"/>
          </a:bodyPr>
          <a:lstStyle/>
          <a:p>
            <a:r>
              <a:rPr lang="en-US" dirty="0">
                <a:solidFill>
                  <a:srgbClr val="002060"/>
                </a:solidFill>
              </a:rPr>
              <a:t>Potts’s (2007) account of </a:t>
            </a:r>
            <a:r>
              <a:rPr lang="en-US" dirty="0" err="1">
                <a:solidFill>
                  <a:srgbClr val="002060"/>
                </a:solidFill>
              </a:rPr>
              <a:t>expressives</a:t>
            </a:r>
            <a:r>
              <a:rPr lang="en-US" dirty="0">
                <a:solidFill>
                  <a:srgbClr val="002060"/>
                </a:solidFill>
              </a:rPr>
              <a:t> has much in common  </a:t>
            </a:r>
          </a:p>
          <a:p>
            <a:pPr marL="0" indent="0">
              <a:buNone/>
            </a:pPr>
            <a:r>
              <a:rPr lang="en-US" dirty="0">
                <a:solidFill>
                  <a:srgbClr val="002060"/>
                </a:solidFill>
              </a:rPr>
              <a:t>   with pragmatic markers, e.g.: </a:t>
            </a:r>
          </a:p>
          <a:p>
            <a:pPr marL="0" indent="0">
              <a:buNone/>
            </a:pPr>
            <a:r>
              <a:rPr lang="en-US" dirty="0">
                <a:solidFill>
                  <a:srgbClr val="002060"/>
                </a:solidFill>
              </a:rPr>
              <a:t>   -  they do not add content,</a:t>
            </a:r>
          </a:p>
          <a:p>
            <a:pPr marL="0" indent="0">
              <a:buNone/>
            </a:pPr>
            <a:r>
              <a:rPr lang="en-US" dirty="0">
                <a:solidFill>
                  <a:srgbClr val="002060"/>
                </a:solidFill>
              </a:rPr>
              <a:t>   -  they are not part of the argument structure of the clause.</a:t>
            </a:r>
          </a:p>
          <a:p>
            <a:pPr marL="0" indent="0">
              <a:buNone/>
            </a:pPr>
            <a:r>
              <a:rPr lang="en-US" dirty="0">
                <a:solidFill>
                  <a:srgbClr val="002060"/>
                </a:solidFill>
              </a:rPr>
              <a:t>• What is specific to </a:t>
            </a:r>
            <a:r>
              <a:rPr lang="en-US" dirty="0" err="1">
                <a:solidFill>
                  <a:srgbClr val="002060"/>
                </a:solidFill>
              </a:rPr>
              <a:t>expressives</a:t>
            </a:r>
            <a:r>
              <a:rPr lang="en-US" dirty="0">
                <a:solidFill>
                  <a:srgbClr val="002060"/>
                </a:solidFill>
              </a:rPr>
              <a:t> is that they show:</a:t>
            </a:r>
            <a:endParaRPr lang="fr-FR" dirty="0">
              <a:solidFill>
                <a:srgbClr val="002060"/>
              </a:solidFill>
            </a:endParaRPr>
          </a:p>
          <a:p>
            <a:pPr marL="0" indent="0">
              <a:buNone/>
            </a:pPr>
            <a:r>
              <a:rPr lang="en-US" dirty="0">
                <a:solidFill>
                  <a:srgbClr val="002060"/>
                </a:solidFill>
              </a:rPr>
              <a:t>   -  immediacy (performative altering of current context): </a:t>
            </a:r>
            <a:r>
              <a:rPr lang="en-US" dirty="0">
                <a:solidFill>
                  <a:srgbClr val="00B050"/>
                </a:solidFill>
              </a:rPr>
              <a:t>“like</a:t>
            </a:r>
          </a:p>
          <a:p>
            <a:pPr marL="0" indent="0">
              <a:buNone/>
            </a:pPr>
            <a:r>
              <a:rPr lang="en-US" dirty="0">
                <a:solidFill>
                  <a:srgbClr val="00B050"/>
                </a:solidFill>
              </a:rPr>
              <a:t>      performatives, </a:t>
            </a:r>
            <a:r>
              <a:rPr lang="en-US" dirty="0" err="1">
                <a:solidFill>
                  <a:srgbClr val="00B050"/>
                </a:solidFill>
              </a:rPr>
              <a:t>expressives</a:t>
            </a:r>
            <a:r>
              <a:rPr lang="en-US" dirty="0">
                <a:solidFill>
                  <a:srgbClr val="00B050"/>
                </a:solidFill>
              </a:rPr>
              <a:t> achieve their intended act simply by</a:t>
            </a:r>
          </a:p>
          <a:p>
            <a:pPr marL="0" indent="0">
              <a:buNone/>
            </a:pPr>
            <a:r>
              <a:rPr lang="en-US" dirty="0">
                <a:solidFill>
                  <a:srgbClr val="00B050"/>
                </a:solidFill>
              </a:rPr>
              <a:t>      being uttered”</a:t>
            </a:r>
            <a:r>
              <a:rPr lang="en-US" dirty="0">
                <a:solidFill>
                  <a:srgbClr val="002060"/>
                </a:solidFill>
              </a:rPr>
              <a:t> (Potts 2007:167).</a:t>
            </a:r>
          </a:p>
          <a:p>
            <a:r>
              <a:rPr lang="en-US" dirty="0">
                <a:solidFill>
                  <a:srgbClr val="002060"/>
                </a:solidFill>
              </a:rPr>
              <a:t>OBTW2 can be said to be a “pejorative expressive quotative”.</a:t>
            </a:r>
          </a:p>
          <a:p>
            <a:r>
              <a:rPr lang="en-US" dirty="0">
                <a:solidFill>
                  <a:srgbClr val="002060"/>
                </a:solidFill>
              </a:rPr>
              <a:t>Performatively it serves to “other” the represented speaker.</a:t>
            </a:r>
          </a:p>
          <a:p>
            <a:endParaRPr lang="en-FR" dirty="0"/>
          </a:p>
        </p:txBody>
      </p:sp>
      <p:sp>
        <p:nvSpPr>
          <p:cNvPr id="4" name="Footer Placeholder 3">
            <a:extLst>
              <a:ext uri="{FF2B5EF4-FFF2-40B4-BE49-F238E27FC236}">
                <a16:creationId xmlns:a16="http://schemas.microsoft.com/office/drawing/2014/main" id="{B40D3ED2-A537-4B41-AAE8-0CA2125B1583}"/>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35DDC68B-1766-7F4D-98CF-33B0EF5851AB}"/>
              </a:ext>
            </a:extLst>
          </p:cNvPr>
          <p:cNvSpPr>
            <a:spLocks noGrp="1"/>
          </p:cNvSpPr>
          <p:nvPr>
            <p:ph type="sldNum" sz="quarter" idx="12"/>
          </p:nvPr>
        </p:nvSpPr>
        <p:spPr/>
        <p:txBody>
          <a:bodyPr/>
          <a:lstStyle/>
          <a:p>
            <a:fld id="{2F62E8FC-9E2B-9B4A-A527-3B291B1FD90F}" type="slidenum">
              <a:rPr lang="en-FR" smtClean="0"/>
              <a:t>59</a:t>
            </a:fld>
            <a:endParaRPr lang="en-FR"/>
          </a:p>
        </p:txBody>
      </p:sp>
    </p:spTree>
    <p:extLst>
      <p:ext uri="{BB962C8B-B14F-4D97-AF65-F5344CB8AC3E}">
        <p14:creationId xmlns:p14="http://schemas.microsoft.com/office/powerpoint/2010/main" val="1782131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4D359-AA1A-3C47-A646-9BD677CF76A8}"/>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Digressives</a:t>
            </a:r>
          </a:p>
        </p:txBody>
      </p:sp>
      <p:sp>
        <p:nvSpPr>
          <p:cNvPr id="3" name="Content Placeholder 2">
            <a:extLst>
              <a:ext uri="{FF2B5EF4-FFF2-40B4-BE49-F238E27FC236}">
                <a16:creationId xmlns:a16="http://schemas.microsoft.com/office/drawing/2014/main" id="{00679CF7-79F0-E643-A02B-57903C87CAF4}"/>
              </a:ext>
            </a:extLst>
          </p:cNvPr>
          <p:cNvSpPr>
            <a:spLocks noGrp="1"/>
          </p:cNvSpPr>
          <p:nvPr>
            <p:ph idx="1"/>
          </p:nvPr>
        </p:nvSpPr>
        <p:spPr/>
        <p:txBody>
          <a:bodyPr/>
          <a:lstStyle/>
          <a:p>
            <a:pPr marL="0" indent="0">
              <a:buNone/>
            </a:pPr>
            <a:r>
              <a:rPr lang="en-FR" dirty="0">
                <a:solidFill>
                  <a:srgbClr val="002060"/>
                </a:solidFill>
              </a:rPr>
              <a:t>•   In clause-final position </a:t>
            </a:r>
            <a:r>
              <a:rPr lang="en-GB" dirty="0">
                <a:solidFill>
                  <a:srgbClr val="002060"/>
                </a:solidFill>
              </a:rPr>
              <a:t>it can appear to render D2 especially casual.</a:t>
            </a:r>
          </a:p>
          <a:p>
            <a:pPr marL="0" indent="0">
              <a:buNone/>
            </a:pPr>
            <a:r>
              <a:rPr lang="en-GB" dirty="0">
                <a:solidFill>
                  <a:srgbClr val="002060"/>
                </a:solidFill>
              </a:rPr>
              <a:t>     D2 is retrospectively presented as a kind of throw-way (but it is</a:t>
            </a:r>
          </a:p>
          <a:p>
            <a:pPr marL="0" indent="0">
              <a:buNone/>
            </a:pPr>
            <a:r>
              <a:rPr lang="en-GB" dirty="0">
                <a:solidFill>
                  <a:srgbClr val="002060"/>
                </a:solidFill>
              </a:rPr>
              <a:t>     often planned and can in fact be the main point!)</a:t>
            </a:r>
          </a:p>
          <a:p>
            <a:pPr marL="0" indent="0">
              <a:buNone/>
            </a:pPr>
            <a:r>
              <a:rPr lang="en-GB" dirty="0">
                <a:solidFill>
                  <a:srgbClr val="00B050"/>
                </a:solidFill>
              </a:rPr>
              <a:t>(2) So we opened three stores. We are raising money to do that, </a:t>
            </a:r>
            <a:r>
              <a:rPr lang="en-GB" b="1" dirty="0">
                <a:solidFill>
                  <a:srgbClr val="00B050"/>
                </a:solidFill>
              </a:rPr>
              <a:t>by the</a:t>
            </a:r>
          </a:p>
          <a:p>
            <a:pPr marL="0" indent="0">
              <a:buNone/>
            </a:pPr>
            <a:r>
              <a:rPr lang="en-GB" b="1" dirty="0">
                <a:solidFill>
                  <a:srgbClr val="00B050"/>
                </a:solidFill>
              </a:rPr>
              <a:t>      way.        </a:t>
            </a:r>
          </a:p>
          <a:p>
            <a:pPr marL="0" indent="0">
              <a:buNone/>
            </a:pPr>
            <a:r>
              <a:rPr lang="en-GB" sz="2600" b="1" dirty="0">
                <a:solidFill>
                  <a:srgbClr val="00B050"/>
                </a:solidFill>
              </a:rPr>
              <a:t>      </a:t>
            </a:r>
            <a:r>
              <a:rPr lang="en-GB" sz="2600" dirty="0">
                <a:solidFill>
                  <a:srgbClr val="00B050"/>
                </a:solidFill>
              </a:rPr>
              <a:t>(2017 NPR: </a:t>
            </a:r>
            <a:r>
              <a:rPr lang="en-GB" sz="2600" i="1" dirty="0">
                <a:solidFill>
                  <a:srgbClr val="00B050"/>
                </a:solidFill>
              </a:rPr>
              <a:t>How I built this </a:t>
            </a:r>
            <a:r>
              <a:rPr lang="en-GB" sz="2600" dirty="0">
                <a:solidFill>
                  <a:srgbClr val="00B050"/>
                </a:solidFill>
              </a:rPr>
              <a:t>[COCA])</a:t>
            </a:r>
            <a:endParaRPr lang="en-FR" sz="2600" dirty="0">
              <a:solidFill>
                <a:srgbClr val="00B050"/>
              </a:solidFill>
            </a:endParaRPr>
          </a:p>
          <a:p>
            <a:endParaRPr lang="en-FR" dirty="0"/>
          </a:p>
        </p:txBody>
      </p:sp>
      <p:sp>
        <p:nvSpPr>
          <p:cNvPr id="4" name="Footer Placeholder 3">
            <a:extLst>
              <a:ext uri="{FF2B5EF4-FFF2-40B4-BE49-F238E27FC236}">
                <a16:creationId xmlns:a16="http://schemas.microsoft.com/office/drawing/2014/main" id="{3D3CDED0-E843-FB4A-AF3A-09F27483DE73}"/>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B552E111-FC8D-B347-B4A6-EFC260EE380A}"/>
              </a:ext>
            </a:extLst>
          </p:cNvPr>
          <p:cNvSpPr>
            <a:spLocks noGrp="1"/>
          </p:cNvSpPr>
          <p:nvPr>
            <p:ph type="sldNum" sz="quarter" idx="12"/>
          </p:nvPr>
        </p:nvSpPr>
        <p:spPr/>
        <p:txBody>
          <a:bodyPr/>
          <a:lstStyle/>
          <a:p>
            <a:fld id="{2F62E8FC-9E2B-9B4A-A527-3B291B1FD90F}" type="slidenum">
              <a:rPr lang="en-FR" smtClean="0"/>
              <a:t>6</a:t>
            </a:fld>
            <a:endParaRPr lang="en-FR"/>
          </a:p>
        </p:txBody>
      </p:sp>
    </p:spTree>
    <p:extLst>
      <p:ext uri="{BB962C8B-B14F-4D97-AF65-F5344CB8AC3E}">
        <p14:creationId xmlns:p14="http://schemas.microsoft.com/office/powerpoint/2010/main" val="340176162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386C8-3E5E-6B46-BBDC-919D7CB93027}"/>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Pejoration</a:t>
            </a:r>
            <a:endParaRPr lang="en-FR" sz="4000" dirty="0"/>
          </a:p>
        </p:txBody>
      </p:sp>
      <p:sp>
        <p:nvSpPr>
          <p:cNvPr id="3" name="Content Placeholder 2">
            <a:extLst>
              <a:ext uri="{FF2B5EF4-FFF2-40B4-BE49-F238E27FC236}">
                <a16:creationId xmlns:a16="http://schemas.microsoft.com/office/drawing/2014/main" id="{85FF116C-8EFB-164C-96E5-5F7590E535CF}"/>
              </a:ext>
            </a:extLst>
          </p:cNvPr>
          <p:cNvSpPr>
            <a:spLocks noGrp="1"/>
          </p:cNvSpPr>
          <p:nvPr>
            <p:ph idx="1"/>
          </p:nvPr>
        </p:nvSpPr>
        <p:spPr/>
        <p:txBody>
          <a:bodyPr/>
          <a:lstStyle/>
          <a:p>
            <a:pPr marL="0" indent="0">
              <a:buNone/>
            </a:pPr>
            <a:r>
              <a:rPr lang="en-FR" dirty="0">
                <a:solidFill>
                  <a:srgbClr val="002060"/>
                </a:solidFill>
              </a:rPr>
              <a:t>•  Recall examples of pejoration that appear in typologies</a:t>
            </a:r>
            <a:r>
              <a:rPr lang="en-GB" dirty="0">
                <a:solidFill>
                  <a:srgbClr val="002060"/>
                </a:solidFill>
              </a:rPr>
              <a:t> o</a:t>
            </a:r>
            <a:r>
              <a:rPr lang="en-FR" dirty="0">
                <a:solidFill>
                  <a:srgbClr val="002060"/>
                </a:solidFill>
              </a:rPr>
              <a:t>f semantic</a:t>
            </a:r>
          </a:p>
          <a:p>
            <a:pPr marL="0" indent="0">
              <a:buNone/>
            </a:pPr>
            <a:r>
              <a:rPr lang="en-FR" dirty="0">
                <a:solidFill>
                  <a:srgbClr val="002060"/>
                </a:solidFill>
              </a:rPr>
              <a:t>    change such as </a:t>
            </a:r>
            <a:r>
              <a:rPr lang="en-FR" i="1" dirty="0">
                <a:solidFill>
                  <a:srgbClr val="002060"/>
                </a:solidFill>
              </a:rPr>
              <a:t>villain </a:t>
            </a:r>
            <a:r>
              <a:rPr lang="en-FR" dirty="0">
                <a:solidFill>
                  <a:srgbClr val="002060"/>
                </a:solidFill>
              </a:rPr>
              <a:t>&lt; Medieval Latin </a:t>
            </a:r>
            <a:r>
              <a:rPr lang="en-FR" i="1" dirty="0">
                <a:solidFill>
                  <a:srgbClr val="002060"/>
                </a:solidFill>
              </a:rPr>
              <a:t>villanus</a:t>
            </a:r>
            <a:r>
              <a:rPr lang="en-FR" dirty="0">
                <a:solidFill>
                  <a:srgbClr val="002060"/>
                </a:solidFill>
              </a:rPr>
              <a:t> ‘farm-hand’,</a:t>
            </a:r>
          </a:p>
          <a:p>
            <a:pPr marL="0" indent="0">
              <a:buNone/>
            </a:pPr>
            <a:r>
              <a:rPr lang="en-FR" dirty="0">
                <a:solidFill>
                  <a:srgbClr val="002060"/>
                </a:solidFill>
              </a:rPr>
              <a:t>    via French, </a:t>
            </a:r>
            <a:r>
              <a:rPr lang="en-FR" i="1" dirty="0">
                <a:solidFill>
                  <a:srgbClr val="002060"/>
                </a:solidFill>
              </a:rPr>
              <a:t>silly</a:t>
            </a:r>
            <a:r>
              <a:rPr lang="en-FR" dirty="0">
                <a:solidFill>
                  <a:srgbClr val="002060"/>
                </a:solidFill>
              </a:rPr>
              <a:t> &lt; </a:t>
            </a:r>
            <a:r>
              <a:rPr lang="en-FR" i="1" dirty="0">
                <a:solidFill>
                  <a:srgbClr val="002060"/>
                </a:solidFill>
              </a:rPr>
              <a:t>selig</a:t>
            </a:r>
            <a:r>
              <a:rPr lang="en-FR" dirty="0">
                <a:solidFill>
                  <a:srgbClr val="002060"/>
                </a:solidFill>
              </a:rPr>
              <a:t> ‘blessed’.</a:t>
            </a:r>
          </a:p>
          <a:p>
            <a:pPr marL="0" indent="0">
              <a:buNone/>
            </a:pPr>
            <a:r>
              <a:rPr lang="en-FR" dirty="0">
                <a:solidFill>
                  <a:srgbClr val="002060"/>
                </a:solidFill>
              </a:rPr>
              <a:t>•  These examples are unmistakably clear.</a:t>
            </a:r>
          </a:p>
          <a:p>
            <a:pPr marL="0" indent="0">
              <a:buNone/>
            </a:pPr>
            <a:r>
              <a:rPr lang="en-FR" dirty="0">
                <a:solidFill>
                  <a:srgbClr val="002060"/>
                </a:solidFill>
              </a:rPr>
              <a:t>•  Other examples are more subtle.</a:t>
            </a:r>
          </a:p>
          <a:p>
            <a:pPr marL="0" indent="0">
              <a:buNone/>
            </a:pPr>
            <a:endParaRPr lang="en-FR" dirty="0">
              <a:solidFill>
                <a:srgbClr val="002060"/>
              </a:solidFill>
            </a:endParaRPr>
          </a:p>
          <a:p>
            <a:endParaRPr lang="en-FR" dirty="0"/>
          </a:p>
        </p:txBody>
      </p:sp>
      <p:sp>
        <p:nvSpPr>
          <p:cNvPr id="4" name="Footer Placeholder 3">
            <a:extLst>
              <a:ext uri="{FF2B5EF4-FFF2-40B4-BE49-F238E27FC236}">
                <a16:creationId xmlns:a16="http://schemas.microsoft.com/office/drawing/2014/main" id="{6438F5FD-4FD7-1B48-9A62-4F064527F60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4BF1344C-D8A7-4444-9110-B5CF5E7D1D9D}"/>
              </a:ext>
            </a:extLst>
          </p:cNvPr>
          <p:cNvSpPr>
            <a:spLocks noGrp="1"/>
          </p:cNvSpPr>
          <p:nvPr>
            <p:ph type="sldNum" sz="quarter" idx="12"/>
          </p:nvPr>
        </p:nvSpPr>
        <p:spPr/>
        <p:txBody>
          <a:bodyPr/>
          <a:lstStyle/>
          <a:p>
            <a:fld id="{5B68BAEC-7B05-1447-8B39-A30C83F4F450}" type="slidenum">
              <a:rPr lang="en-FR" smtClean="0"/>
              <a:t>60</a:t>
            </a:fld>
            <a:endParaRPr lang="en-FR"/>
          </a:p>
        </p:txBody>
      </p:sp>
    </p:spTree>
    <p:extLst>
      <p:ext uri="{BB962C8B-B14F-4D97-AF65-F5344CB8AC3E}">
        <p14:creationId xmlns:p14="http://schemas.microsoft.com/office/powerpoint/2010/main" val="22765843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8AC08-66E4-974F-A13A-F265C36E9B91}"/>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Pejoration</a:t>
            </a:r>
            <a:endParaRPr lang="en-FR" sz="4000" dirty="0"/>
          </a:p>
        </p:txBody>
      </p:sp>
      <p:sp>
        <p:nvSpPr>
          <p:cNvPr id="3" name="Content Placeholder 2">
            <a:extLst>
              <a:ext uri="{FF2B5EF4-FFF2-40B4-BE49-F238E27FC236}">
                <a16:creationId xmlns:a16="http://schemas.microsoft.com/office/drawing/2014/main" id="{05CF9AFB-E7AE-DB40-B495-599C28D1A652}"/>
              </a:ext>
            </a:extLst>
          </p:cNvPr>
          <p:cNvSpPr>
            <a:spLocks noGrp="1"/>
          </p:cNvSpPr>
          <p:nvPr>
            <p:ph idx="1"/>
          </p:nvPr>
        </p:nvSpPr>
        <p:spPr/>
        <p:txBody>
          <a:bodyPr>
            <a:normAutofit lnSpcReduction="10000"/>
          </a:bodyPr>
          <a:lstStyle/>
          <a:p>
            <a:r>
              <a:rPr lang="en-FR" dirty="0">
                <a:solidFill>
                  <a:srgbClr val="002060"/>
                </a:solidFill>
              </a:rPr>
              <a:t>Acton (2019) shows that </a:t>
            </a:r>
            <a:r>
              <a:rPr lang="en-FR" i="1" dirty="0">
                <a:solidFill>
                  <a:srgbClr val="002060"/>
                </a:solidFill>
              </a:rPr>
              <a:t>the</a:t>
            </a:r>
            <a:r>
              <a:rPr lang="en-FR" dirty="0">
                <a:solidFill>
                  <a:srgbClr val="002060"/>
                </a:solidFill>
              </a:rPr>
              <a:t>, when used to talk about typical members of a group, often implicates that SP/W is not a member </a:t>
            </a:r>
          </a:p>
          <a:p>
            <a:pPr marL="0" indent="0">
              <a:buNone/>
            </a:pPr>
            <a:r>
              <a:rPr lang="en-FR" dirty="0">
                <a:solidFill>
                  <a:srgbClr val="002060"/>
                </a:solidFill>
              </a:rPr>
              <a:t>   of that group and indexes the group as Other.</a:t>
            </a:r>
          </a:p>
          <a:p>
            <a:r>
              <a:rPr lang="en-FR" dirty="0">
                <a:solidFill>
                  <a:srgbClr val="002060"/>
                </a:solidFill>
              </a:rPr>
              <a:t>Consider (14a) from an actual ad for a presidential bid by Bernie Sanders in 2016 and compare it with the potential, unused variant (14b) (Acton 2019:39):</a:t>
            </a:r>
          </a:p>
          <a:p>
            <a:pPr marL="514350" indent="-514350">
              <a:buAutoNum type="arabicParenBoth" startAt="13"/>
            </a:pPr>
            <a:r>
              <a:rPr lang="en-FR" dirty="0">
                <a:solidFill>
                  <a:srgbClr val="00B050"/>
                </a:solidFill>
              </a:rPr>
              <a:t>  a. Paid for by Bernie 2016 (not </a:t>
            </a:r>
            <a:r>
              <a:rPr lang="en-FR" b="1" dirty="0">
                <a:solidFill>
                  <a:srgbClr val="00B050"/>
                </a:solidFill>
              </a:rPr>
              <a:t>the billionaires</a:t>
            </a:r>
            <a:r>
              <a:rPr lang="en-FR" dirty="0">
                <a:solidFill>
                  <a:srgbClr val="00B050"/>
                </a:solidFill>
              </a:rPr>
              <a:t>) </a:t>
            </a:r>
          </a:p>
          <a:p>
            <a:pPr marL="0" indent="0">
              <a:buNone/>
            </a:pPr>
            <a:r>
              <a:rPr lang="en-FR" dirty="0">
                <a:solidFill>
                  <a:srgbClr val="00B050"/>
                </a:solidFill>
              </a:rPr>
              <a:t>         b. Paid for by Bernie 2016 (not </a:t>
            </a:r>
            <a:r>
              <a:rPr lang="en-FR" b="1" dirty="0">
                <a:solidFill>
                  <a:srgbClr val="00B050"/>
                </a:solidFill>
              </a:rPr>
              <a:t>billionaires</a:t>
            </a:r>
            <a:r>
              <a:rPr lang="en-FR" dirty="0">
                <a:solidFill>
                  <a:srgbClr val="00B050"/>
                </a:solidFill>
              </a:rPr>
              <a:t>).</a:t>
            </a:r>
          </a:p>
          <a:p>
            <a:pPr marL="0" indent="0">
              <a:buNone/>
            </a:pPr>
            <a:r>
              <a:rPr lang="en-FR" sz="2000" dirty="0">
                <a:solidFill>
                  <a:srgbClr val="002060"/>
                </a:solidFill>
              </a:rPr>
              <a:t>							</a:t>
            </a:r>
          </a:p>
          <a:p>
            <a:pPr marL="0" indent="0">
              <a:buNone/>
            </a:pPr>
            <a:r>
              <a:rPr lang="en-FR" sz="2000" dirty="0">
                <a:solidFill>
                  <a:srgbClr val="002060"/>
                </a:solidFill>
              </a:rPr>
              <a:t>							  Eric Action</a:t>
            </a:r>
          </a:p>
        </p:txBody>
      </p:sp>
      <p:sp>
        <p:nvSpPr>
          <p:cNvPr id="4" name="Footer Placeholder 3">
            <a:extLst>
              <a:ext uri="{FF2B5EF4-FFF2-40B4-BE49-F238E27FC236}">
                <a16:creationId xmlns:a16="http://schemas.microsoft.com/office/drawing/2014/main" id="{9FF1CA58-8EC6-374B-827E-6498EF482198}"/>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D0678DC4-FC09-B542-A5CF-EB02220560B3}"/>
              </a:ext>
            </a:extLst>
          </p:cNvPr>
          <p:cNvSpPr>
            <a:spLocks noGrp="1"/>
          </p:cNvSpPr>
          <p:nvPr>
            <p:ph type="sldNum" sz="quarter" idx="12"/>
          </p:nvPr>
        </p:nvSpPr>
        <p:spPr/>
        <p:txBody>
          <a:bodyPr/>
          <a:lstStyle/>
          <a:p>
            <a:fld id="{5B68BAEC-7B05-1447-8B39-A30C83F4F450}" type="slidenum">
              <a:rPr lang="en-FR" smtClean="0"/>
              <a:t>61</a:t>
            </a:fld>
            <a:endParaRPr lang="en-FR"/>
          </a:p>
        </p:txBody>
      </p:sp>
      <p:pic>
        <p:nvPicPr>
          <p:cNvPr id="7" name="Picture 6" descr="A person smiling for the camera&#10;&#10;Description automatically generated with medium confidence">
            <a:extLst>
              <a:ext uri="{FF2B5EF4-FFF2-40B4-BE49-F238E27FC236}">
                <a16:creationId xmlns:a16="http://schemas.microsoft.com/office/drawing/2014/main" id="{A4872FDE-F5B0-5B4A-9F14-3E95713A2339}"/>
              </a:ext>
            </a:extLst>
          </p:cNvPr>
          <p:cNvPicPr>
            <a:picLocks noChangeAspect="1"/>
          </p:cNvPicPr>
          <p:nvPr/>
        </p:nvPicPr>
        <p:blipFill>
          <a:blip r:embed="rId2"/>
          <a:stretch>
            <a:fillRect/>
          </a:stretch>
        </p:blipFill>
        <p:spPr>
          <a:xfrm>
            <a:off x="8715375" y="3900486"/>
            <a:ext cx="2314574" cy="2085976"/>
          </a:xfrm>
          <a:prstGeom prst="rect">
            <a:avLst/>
          </a:prstGeom>
        </p:spPr>
      </p:pic>
    </p:spTree>
    <p:extLst>
      <p:ext uri="{BB962C8B-B14F-4D97-AF65-F5344CB8AC3E}">
        <p14:creationId xmlns:p14="http://schemas.microsoft.com/office/powerpoint/2010/main" val="57916630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0A932-F19F-B744-BC72-693D708B93EE}"/>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Pejoration</a:t>
            </a:r>
            <a:endParaRPr lang="en-FR" sz="4000" dirty="0"/>
          </a:p>
        </p:txBody>
      </p:sp>
      <p:sp>
        <p:nvSpPr>
          <p:cNvPr id="3" name="Content Placeholder 2">
            <a:extLst>
              <a:ext uri="{FF2B5EF4-FFF2-40B4-BE49-F238E27FC236}">
                <a16:creationId xmlns:a16="http://schemas.microsoft.com/office/drawing/2014/main" id="{B32363C5-D058-CD43-B470-FBF955ABB30D}"/>
              </a:ext>
            </a:extLst>
          </p:cNvPr>
          <p:cNvSpPr>
            <a:spLocks noGrp="1"/>
          </p:cNvSpPr>
          <p:nvPr>
            <p:ph idx="1"/>
          </p:nvPr>
        </p:nvSpPr>
        <p:spPr/>
        <p:txBody>
          <a:bodyPr/>
          <a:lstStyle/>
          <a:p>
            <a:r>
              <a:rPr lang="en-FR" dirty="0">
                <a:solidFill>
                  <a:srgbClr val="002060"/>
                </a:solidFill>
              </a:rPr>
              <a:t>Acton discusses how the title of a 1958 book by a Swiss-born photographer backfired. Called </a:t>
            </a:r>
            <a:r>
              <a:rPr lang="en-FR" i="1" dirty="0">
                <a:solidFill>
                  <a:srgbClr val="002060"/>
                </a:solidFill>
              </a:rPr>
              <a:t>The Americans</a:t>
            </a:r>
            <a:r>
              <a:rPr lang="en-FR" dirty="0">
                <a:solidFill>
                  <a:srgbClr val="002060"/>
                </a:solidFill>
              </a:rPr>
              <a:t>, it was a book of photographs of life in the US. Initially, the book received very </a:t>
            </a:r>
          </a:p>
          <a:p>
            <a:pPr marL="0" indent="0">
              <a:buNone/>
            </a:pPr>
            <a:r>
              <a:rPr lang="en-FR" dirty="0">
                <a:solidFill>
                  <a:srgbClr val="002060"/>
                </a:solidFill>
              </a:rPr>
              <a:t>   negative reviews.</a:t>
            </a:r>
          </a:p>
          <a:p>
            <a:r>
              <a:rPr lang="en-FR" dirty="0">
                <a:solidFill>
                  <a:srgbClr val="002060"/>
                </a:solidFill>
              </a:rPr>
              <a:t>It was initially dismissed as the “jaundiced work of an unpatriotic cynic”, “it is as though the people in his pages were an alien species and he a more evolved anthropologist” (Acton 2019: 39).</a:t>
            </a:r>
          </a:p>
          <a:p>
            <a:r>
              <a:rPr lang="en-FR" dirty="0">
                <a:solidFill>
                  <a:srgbClr val="002060"/>
                </a:solidFill>
              </a:rPr>
              <a:t>In part because </a:t>
            </a:r>
            <a:r>
              <a:rPr lang="en-FR" i="1" dirty="0">
                <a:solidFill>
                  <a:srgbClr val="002060"/>
                </a:solidFill>
              </a:rPr>
              <a:t>the</a:t>
            </a:r>
            <a:r>
              <a:rPr lang="en-FR" dirty="0">
                <a:solidFill>
                  <a:srgbClr val="002060"/>
                </a:solidFill>
              </a:rPr>
              <a:t> was used in the title!</a:t>
            </a:r>
          </a:p>
          <a:p>
            <a:endParaRPr lang="en-FR" dirty="0"/>
          </a:p>
        </p:txBody>
      </p:sp>
      <p:sp>
        <p:nvSpPr>
          <p:cNvPr id="4" name="Footer Placeholder 3">
            <a:extLst>
              <a:ext uri="{FF2B5EF4-FFF2-40B4-BE49-F238E27FC236}">
                <a16:creationId xmlns:a16="http://schemas.microsoft.com/office/drawing/2014/main" id="{8F72FE12-F4B0-CF4C-81E0-397C6725AF1D}"/>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2D54BE93-EB3C-BF4B-9E5A-BD4370BBE2E1}"/>
              </a:ext>
            </a:extLst>
          </p:cNvPr>
          <p:cNvSpPr>
            <a:spLocks noGrp="1"/>
          </p:cNvSpPr>
          <p:nvPr>
            <p:ph type="sldNum" sz="quarter" idx="12"/>
          </p:nvPr>
        </p:nvSpPr>
        <p:spPr/>
        <p:txBody>
          <a:bodyPr/>
          <a:lstStyle/>
          <a:p>
            <a:fld id="{5B68BAEC-7B05-1447-8B39-A30C83F4F450}" type="slidenum">
              <a:rPr lang="en-FR" smtClean="0"/>
              <a:t>62</a:t>
            </a:fld>
            <a:endParaRPr lang="en-FR"/>
          </a:p>
        </p:txBody>
      </p:sp>
    </p:spTree>
    <p:extLst>
      <p:ext uri="{BB962C8B-B14F-4D97-AF65-F5344CB8AC3E}">
        <p14:creationId xmlns:p14="http://schemas.microsoft.com/office/powerpoint/2010/main" val="21489712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2BFAF-5BF3-5446-B2A4-F4AA3C4A9310}"/>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Pejoration</a:t>
            </a:r>
            <a:endParaRPr lang="en-FR" sz="4000" dirty="0"/>
          </a:p>
        </p:txBody>
      </p:sp>
      <p:sp>
        <p:nvSpPr>
          <p:cNvPr id="3" name="Content Placeholder 2">
            <a:extLst>
              <a:ext uri="{FF2B5EF4-FFF2-40B4-BE49-F238E27FC236}">
                <a16:creationId xmlns:a16="http://schemas.microsoft.com/office/drawing/2014/main" id="{C96DCF49-301A-AA4E-931E-0A306BA977C2}"/>
              </a:ext>
            </a:extLst>
          </p:cNvPr>
          <p:cNvSpPr>
            <a:spLocks noGrp="1"/>
          </p:cNvSpPr>
          <p:nvPr>
            <p:ph idx="1"/>
          </p:nvPr>
        </p:nvSpPr>
        <p:spPr/>
        <p:txBody>
          <a:bodyPr/>
          <a:lstStyle/>
          <a:p>
            <a:r>
              <a:rPr lang="en-FR" dirty="0">
                <a:solidFill>
                  <a:srgbClr val="002060"/>
                </a:solidFill>
              </a:rPr>
              <a:t>There is a long, cross-linguistic history of distancing, famously known as T-V prononominal use in European languages (</a:t>
            </a:r>
            <a:r>
              <a:rPr lang="en-FR" i="1" dirty="0">
                <a:solidFill>
                  <a:srgbClr val="002060"/>
                </a:solidFill>
              </a:rPr>
              <a:t>thou-you</a:t>
            </a:r>
            <a:r>
              <a:rPr lang="en-FR" dirty="0">
                <a:solidFill>
                  <a:srgbClr val="002060"/>
                </a:solidFill>
              </a:rPr>
              <a:t> in earlier English, </a:t>
            </a:r>
            <a:r>
              <a:rPr lang="en-FR" i="1" dirty="0">
                <a:solidFill>
                  <a:srgbClr val="002060"/>
                </a:solidFill>
              </a:rPr>
              <a:t>tu-vous</a:t>
            </a:r>
            <a:r>
              <a:rPr lang="en-FR" dirty="0">
                <a:solidFill>
                  <a:srgbClr val="002060"/>
                </a:solidFill>
              </a:rPr>
              <a:t> in contemporary French). </a:t>
            </a:r>
          </a:p>
          <a:p>
            <a:r>
              <a:rPr lang="en-FR" dirty="0">
                <a:solidFill>
                  <a:srgbClr val="002060"/>
                </a:solidFill>
              </a:rPr>
              <a:t>They can be used in derogatory ways.</a:t>
            </a:r>
          </a:p>
          <a:p>
            <a:r>
              <a:rPr lang="en-FR" dirty="0">
                <a:solidFill>
                  <a:srgbClr val="002060"/>
                </a:solidFill>
              </a:rPr>
              <a:t>The transition from polite hedge to derogatory mocking, even insult, </a:t>
            </a:r>
          </a:p>
          <a:p>
            <a:pPr marL="0" indent="0">
              <a:buNone/>
            </a:pPr>
            <a:r>
              <a:rPr lang="en-FR" dirty="0">
                <a:solidFill>
                  <a:srgbClr val="002060"/>
                </a:solidFill>
              </a:rPr>
              <a:t>   can be traced in the case of </a:t>
            </a:r>
            <a:r>
              <a:rPr lang="en-FR" i="1" dirty="0">
                <a:solidFill>
                  <a:srgbClr val="002060"/>
                </a:solidFill>
              </a:rPr>
              <a:t>Oh, by the way</a:t>
            </a:r>
            <a:r>
              <a:rPr lang="en-FR" dirty="0">
                <a:solidFill>
                  <a:srgbClr val="002060"/>
                </a:solidFill>
              </a:rPr>
              <a:t>, to false politeness.</a:t>
            </a:r>
          </a:p>
          <a:p>
            <a:pPr marL="0" indent="0">
              <a:buNone/>
            </a:pPr>
            <a:r>
              <a:rPr lang="en-FR" dirty="0">
                <a:solidFill>
                  <a:srgbClr val="002060"/>
                </a:solidFill>
              </a:rPr>
              <a:t>• Note in this case, the impoliteness is </a:t>
            </a:r>
            <a:r>
              <a:rPr lang="en-FR" b="1" dirty="0">
                <a:solidFill>
                  <a:srgbClr val="002060"/>
                </a:solidFill>
              </a:rPr>
              <a:t>about</a:t>
            </a:r>
            <a:r>
              <a:rPr lang="en-FR" dirty="0">
                <a:solidFill>
                  <a:srgbClr val="002060"/>
                </a:solidFill>
              </a:rPr>
              <a:t> an Other, not </a:t>
            </a:r>
            <a:r>
              <a:rPr lang="en-FR" b="1" dirty="0">
                <a:solidFill>
                  <a:srgbClr val="002060"/>
                </a:solidFill>
              </a:rPr>
              <a:t>to</a:t>
            </a:r>
            <a:r>
              <a:rPr lang="en-FR" dirty="0">
                <a:solidFill>
                  <a:srgbClr val="002060"/>
                </a:solidFill>
              </a:rPr>
              <a:t> an</a:t>
            </a:r>
          </a:p>
          <a:p>
            <a:pPr marL="0" indent="0">
              <a:buNone/>
            </a:pPr>
            <a:r>
              <a:rPr lang="en-FR" dirty="0">
                <a:solidFill>
                  <a:srgbClr val="002060"/>
                </a:solidFill>
              </a:rPr>
              <a:t>   Other. </a:t>
            </a:r>
          </a:p>
          <a:p>
            <a:pPr marL="0" indent="0">
              <a:buNone/>
            </a:pPr>
            <a:r>
              <a:rPr lang="en-FR" dirty="0">
                <a:solidFill>
                  <a:srgbClr val="002060"/>
                </a:solidFill>
              </a:rPr>
              <a:t>• It is used to evaluate someone else, often a group, negatively.</a:t>
            </a:r>
          </a:p>
          <a:p>
            <a:pPr marL="0" indent="0">
              <a:buNone/>
            </a:pPr>
            <a:endParaRPr lang="en-FR" dirty="0">
              <a:solidFill>
                <a:srgbClr val="002060"/>
              </a:solidFill>
            </a:endParaRPr>
          </a:p>
        </p:txBody>
      </p:sp>
      <p:sp>
        <p:nvSpPr>
          <p:cNvPr id="4" name="Footer Placeholder 3">
            <a:extLst>
              <a:ext uri="{FF2B5EF4-FFF2-40B4-BE49-F238E27FC236}">
                <a16:creationId xmlns:a16="http://schemas.microsoft.com/office/drawing/2014/main" id="{4FC702DD-0C57-004A-8355-8F63DA22ADEE}"/>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82766047-6DB7-EE46-96EA-4C5934B3E875}"/>
              </a:ext>
            </a:extLst>
          </p:cNvPr>
          <p:cNvSpPr>
            <a:spLocks noGrp="1"/>
          </p:cNvSpPr>
          <p:nvPr>
            <p:ph type="sldNum" sz="quarter" idx="12"/>
          </p:nvPr>
        </p:nvSpPr>
        <p:spPr/>
        <p:txBody>
          <a:bodyPr/>
          <a:lstStyle/>
          <a:p>
            <a:fld id="{5B68BAEC-7B05-1447-8B39-A30C83F4F450}" type="slidenum">
              <a:rPr lang="en-FR" smtClean="0"/>
              <a:t>63</a:t>
            </a:fld>
            <a:endParaRPr lang="en-FR"/>
          </a:p>
        </p:txBody>
      </p:sp>
    </p:spTree>
    <p:extLst>
      <p:ext uri="{BB962C8B-B14F-4D97-AF65-F5344CB8AC3E}">
        <p14:creationId xmlns:p14="http://schemas.microsoft.com/office/powerpoint/2010/main" val="20413602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EB368-995C-1246-A18E-0ABBCB0B0CF9}"/>
              </a:ext>
            </a:extLst>
          </p:cNvPr>
          <p:cNvSpPr>
            <a:spLocks noGrp="1"/>
          </p:cNvSpPr>
          <p:nvPr>
            <p:ph type="title"/>
          </p:nvPr>
        </p:nvSpPr>
        <p:spPr>
          <a:xfrm>
            <a:off x="838200" y="136525"/>
            <a:ext cx="10515600" cy="936625"/>
          </a:xfrm>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Summary</a:t>
            </a:r>
          </a:p>
        </p:txBody>
      </p:sp>
      <p:sp>
        <p:nvSpPr>
          <p:cNvPr id="3" name="Content Placeholder 2">
            <a:extLst>
              <a:ext uri="{FF2B5EF4-FFF2-40B4-BE49-F238E27FC236}">
                <a16:creationId xmlns:a16="http://schemas.microsoft.com/office/drawing/2014/main" id="{CA11E0D0-0995-4444-ABC2-EB94F9A30CC1}"/>
              </a:ext>
            </a:extLst>
          </p:cNvPr>
          <p:cNvSpPr>
            <a:spLocks noGrp="1"/>
          </p:cNvSpPr>
          <p:nvPr>
            <p:ph idx="1"/>
          </p:nvPr>
        </p:nvSpPr>
        <p:spPr>
          <a:xfrm>
            <a:off x="838200" y="1328738"/>
            <a:ext cx="10515600" cy="4848225"/>
          </a:xfrm>
        </p:spPr>
        <p:txBody>
          <a:bodyPr>
            <a:normAutofit fontScale="92500"/>
          </a:bodyPr>
          <a:lstStyle/>
          <a:p>
            <a:r>
              <a:rPr lang="en-FR" dirty="0">
                <a:solidFill>
                  <a:srgbClr val="002060"/>
                </a:solidFill>
              </a:rPr>
              <a:t>Early 19thC: </a:t>
            </a:r>
            <a:r>
              <a:rPr lang="en-FR" i="1" dirty="0">
                <a:solidFill>
                  <a:srgbClr val="002060"/>
                </a:solidFill>
              </a:rPr>
              <a:t>Oh, by the way </a:t>
            </a:r>
            <a:r>
              <a:rPr lang="en-FR" dirty="0">
                <a:solidFill>
                  <a:srgbClr val="002060"/>
                </a:solidFill>
              </a:rPr>
              <a:t>was a DM sequence that could be used as a polite hedge on D2.</a:t>
            </a:r>
          </a:p>
          <a:p>
            <a:r>
              <a:rPr lang="en-FR" dirty="0">
                <a:solidFill>
                  <a:srgbClr val="002060"/>
                </a:solidFill>
              </a:rPr>
              <a:t>Over the 19thC it came to be used with increasingly face-threatening D2s.</a:t>
            </a:r>
          </a:p>
          <a:p>
            <a:r>
              <a:rPr lang="en-FR" dirty="0">
                <a:solidFill>
                  <a:srgbClr val="002060"/>
                </a:solidFill>
              </a:rPr>
              <a:t>It came to be associated with false politeness.</a:t>
            </a:r>
          </a:p>
          <a:p>
            <a:r>
              <a:rPr lang="en-FR" dirty="0">
                <a:solidFill>
                  <a:srgbClr val="002060"/>
                </a:solidFill>
              </a:rPr>
              <a:t>It came to be a not entirely fixed unit (scattered instances of </a:t>
            </a:r>
            <a:r>
              <a:rPr lang="en-FR" i="1" dirty="0">
                <a:solidFill>
                  <a:srgbClr val="002060"/>
                </a:solidFill>
              </a:rPr>
              <a:t>Oh, and by the way </a:t>
            </a:r>
            <a:r>
              <a:rPr lang="en-FR" dirty="0">
                <a:solidFill>
                  <a:srgbClr val="002060"/>
                </a:solidFill>
              </a:rPr>
              <a:t>are attested, and continue to be attested with OBTW2).</a:t>
            </a:r>
          </a:p>
          <a:p>
            <a:r>
              <a:rPr lang="en-FR" dirty="0">
                <a:solidFill>
                  <a:srgbClr val="002060"/>
                </a:solidFill>
              </a:rPr>
              <a:t>I regard this stage as a Cxzn.</a:t>
            </a:r>
          </a:p>
          <a:p>
            <a:r>
              <a:rPr lang="en-FR" dirty="0">
                <a:solidFill>
                  <a:srgbClr val="002060"/>
                </a:solidFill>
              </a:rPr>
              <a:t>Early 20thC in reports about the behavior of others, it came to be used as a marker of ideological self-distancing from Others.</a:t>
            </a:r>
          </a:p>
          <a:p>
            <a:r>
              <a:rPr lang="en-FR" dirty="0">
                <a:solidFill>
                  <a:srgbClr val="002060"/>
                </a:solidFill>
              </a:rPr>
              <a:t>I regard  this as a highly context-constrained, pejorative pragmatic enrichment, a CC.</a:t>
            </a:r>
          </a:p>
        </p:txBody>
      </p:sp>
      <p:sp>
        <p:nvSpPr>
          <p:cNvPr id="4" name="Footer Placeholder 3">
            <a:extLst>
              <a:ext uri="{FF2B5EF4-FFF2-40B4-BE49-F238E27FC236}">
                <a16:creationId xmlns:a16="http://schemas.microsoft.com/office/drawing/2014/main" id="{7E06A2BF-2747-ED4F-96FB-FF34986F2991}"/>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62EF95E-F0AB-274C-8CA2-FD5EF601E4B6}"/>
              </a:ext>
            </a:extLst>
          </p:cNvPr>
          <p:cNvSpPr>
            <a:spLocks noGrp="1"/>
          </p:cNvSpPr>
          <p:nvPr>
            <p:ph type="sldNum" sz="quarter" idx="12"/>
          </p:nvPr>
        </p:nvSpPr>
        <p:spPr/>
        <p:txBody>
          <a:bodyPr/>
          <a:lstStyle/>
          <a:p>
            <a:fld id="{5B68BAEC-7B05-1447-8B39-A30C83F4F450}" type="slidenum">
              <a:rPr lang="en-FR" smtClean="0"/>
              <a:t>64</a:t>
            </a:fld>
            <a:endParaRPr lang="en-FR"/>
          </a:p>
        </p:txBody>
      </p:sp>
    </p:spTree>
    <p:extLst>
      <p:ext uri="{BB962C8B-B14F-4D97-AF65-F5344CB8AC3E}">
        <p14:creationId xmlns:p14="http://schemas.microsoft.com/office/powerpoint/2010/main" val="139482248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48B9C-54AF-694A-B791-FACE0116911C}"/>
              </a:ext>
            </a:extLst>
          </p:cNvPr>
          <p:cNvSpPr>
            <a:spLocks noGrp="1"/>
          </p:cNvSpPr>
          <p:nvPr>
            <p:ph type="title"/>
          </p:nvPr>
        </p:nvSpPr>
        <p:spPr/>
        <p:txBody>
          <a:bodyPr>
            <a:normAutofit/>
          </a:bodyPr>
          <a:lstStyle/>
          <a:p>
            <a:pPr algn="ctr"/>
            <a:r>
              <a:rPr lang="en-FR" sz="4000" dirty="0">
                <a:solidFill>
                  <a:srgbClr val="7030A0"/>
                </a:solidFill>
                <a:latin typeface="Arial" panose="020B0604020202020204" pitchFamily="34" charset="0"/>
                <a:cs typeface="Arial" panose="020B0604020202020204" pitchFamily="34" charset="0"/>
              </a:rPr>
              <a:t>Next time</a:t>
            </a:r>
          </a:p>
        </p:txBody>
      </p:sp>
      <p:sp>
        <p:nvSpPr>
          <p:cNvPr id="3" name="Content Placeholder 2">
            <a:extLst>
              <a:ext uri="{FF2B5EF4-FFF2-40B4-BE49-F238E27FC236}">
                <a16:creationId xmlns:a16="http://schemas.microsoft.com/office/drawing/2014/main" id="{4209A3B7-3B06-4F49-94B7-2D1964C48BFE}"/>
              </a:ext>
            </a:extLst>
          </p:cNvPr>
          <p:cNvSpPr>
            <a:spLocks noGrp="1"/>
          </p:cNvSpPr>
          <p:nvPr>
            <p:ph idx="1"/>
          </p:nvPr>
        </p:nvSpPr>
        <p:spPr/>
        <p:txBody>
          <a:bodyPr/>
          <a:lstStyle/>
          <a:p>
            <a:r>
              <a:rPr lang="en-FR" dirty="0">
                <a:solidFill>
                  <a:srgbClr val="002060"/>
                </a:solidFill>
              </a:rPr>
              <a:t>We will discuss constraints on combinations of DMs.</a:t>
            </a:r>
          </a:p>
          <a:p>
            <a:r>
              <a:rPr lang="en-FR" dirty="0">
                <a:solidFill>
                  <a:srgbClr val="002060"/>
                </a:solidFill>
              </a:rPr>
              <a:t>Also constraints on position in the clause and whether position is a Cxn.</a:t>
            </a:r>
          </a:p>
        </p:txBody>
      </p:sp>
      <p:sp>
        <p:nvSpPr>
          <p:cNvPr id="4" name="Footer Placeholder 3">
            <a:extLst>
              <a:ext uri="{FF2B5EF4-FFF2-40B4-BE49-F238E27FC236}">
                <a16:creationId xmlns:a16="http://schemas.microsoft.com/office/drawing/2014/main" id="{E758211A-E5AE-FB4F-A8BC-5BD3C9BD750E}"/>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3B80E261-027A-2843-BDBD-B46FA8FD4FFA}"/>
              </a:ext>
            </a:extLst>
          </p:cNvPr>
          <p:cNvSpPr>
            <a:spLocks noGrp="1"/>
          </p:cNvSpPr>
          <p:nvPr>
            <p:ph type="sldNum" sz="quarter" idx="12"/>
          </p:nvPr>
        </p:nvSpPr>
        <p:spPr/>
        <p:txBody>
          <a:bodyPr/>
          <a:lstStyle/>
          <a:p>
            <a:fld id="{5B68BAEC-7B05-1447-8B39-A30C83F4F450}" type="slidenum">
              <a:rPr lang="en-FR" smtClean="0"/>
              <a:t>65</a:t>
            </a:fld>
            <a:endParaRPr lang="en-FR"/>
          </a:p>
        </p:txBody>
      </p:sp>
    </p:spTree>
    <p:extLst>
      <p:ext uri="{BB962C8B-B14F-4D97-AF65-F5344CB8AC3E}">
        <p14:creationId xmlns:p14="http://schemas.microsoft.com/office/powerpoint/2010/main" val="37302964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18B468-9FE6-2C4C-A15D-F57A7CE12086}"/>
              </a:ext>
            </a:extLst>
          </p:cNvPr>
          <p:cNvSpPr>
            <a:spLocks noGrp="1"/>
          </p:cNvSpPr>
          <p:nvPr>
            <p:ph idx="1"/>
          </p:nvPr>
        </p:nvSpPr>
        <p:spPr>
          <a:xfrm>
            <a:off x="657577" y="1137003"/>
            <a:ext cx="10515600" cy="4351338"/>
          </a:xfrm>
        </p:spPr>
        <p:txBody>
          <a:bodyPr/>
          <a:lstStyle/>
          <a:p>
            <a:pPr marL="0" indent="0">
              <a:buNone/>
            </a:pPr>
            <a:endParaRPr lang="en-FR" dirty="0"/>
          </a:p>
          <a:p>
            <a:pPr marL="0" indent="0">
              <a:buNone/>
            </a:pPr>
            <a:endParaRPr lang="en-FR" dirty="0"/>
          </a:p>
          <a:p>
            <a:pPr marL="0" indent="0">
              <a:buNone/>
            </a:pPr>
            <a:endParaRPr lang="en-FR" sz="3200" dirty="0"/>
          </a:p>
          <a:p>
            <a:pPr marL="0" indent="0" algn="ctr">
              <a:buNone/>
            </a:pPr>
            <a:r>
              <a:rPr lang="en-FR" sz="3200" dirty="0"/>
              <a:t>I look forward to questions, comments, and</a:t>
            </a:r>
          </a:p>
          <a:p>
            <a:pPr marL="0" indent="0" algn="ctr">
              <a:buNone/>
            </a:pPr>
            <a:r>
              <a:rPr lang="en-FR" sz="3200" dirty="0"/>
              <a:t>challenges</a:t>
            </a:r>
          </a:p>
        </p:txBody>
      </p:sp>
      <p:sp>
        <p:nvSpPr>
          <p:cNvPr id="4" name="Footer Placeholder 3">
            <a:extLst>
              <a:ext uri="{FF2B5EF4-FFF2-40B4-BE49-F238E27FC236}">
                <a16:creationId xmlns:a16="http://schemas.microsoft.com/office/drawing/2014/main" id="{E7A93F95-7594-F64E-8DD7-9CBE837AE48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13FCC679-E20D-D14B-B59D-1051D0855C1B}"/>
              </a:ext>
            </a:extLst>
          </p:cNvPr>
          <p:cNvSpPr>
            <a:spLocks noGrp="1"/>
          </p:cNvSpPr>
          <p:nvPr>
            <p:ph type="sldNum" sz="quarter" idx="12"/>
          </p:nvPr>
        </p:nvSpPr>
        <p:spPr/>
        <p:txBody>
          <a:bodyPr/>
          <a:lstStyle/>
          <a:p>
            <a:fld id="{5B68BAEC-7B05-1447-8B39-A30C83F4F450}" type="slidenum">
              <a:rPr lang="en-FR" smtClean="0"/>
              <a:t>66</a:t>
            </a:fld>
            <a:endParaRPr lang="en-FR"/>
          </a:p>
        </p:txBody>
      </p:sp>
    </p:spTree>
    <p:extLst>
      <p:ext uri="{BB962C8B-B14F-4D97-AF65-F5344CB8AC3E}">
        <p14:creationId xmlns:p14="http://schemas.microsoft.com/office/powerpoint/2010/main" val="68043592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7C371F-4129-AB48-90EF-4A8717B23A1B}"/>
              </a:ext>
            </a:extLst>
          </p:cNvPr>
          <p:cNvSpPr>
            <a:spLocks noGrp="1"/>
          </p:cNvSpPr>
          <p:nvPr>
            <p:ph idx="1"/>
          </p:nvPr>
        </p:nvSpPr>
        <p:spPr>
          <a:xfrm>
            <a:off x="635000" y="933803"/>
            <a:ext cx="10515600" cy="4351338"/>
          </a:xfrm>
        </p:spPr>
        <p:txBody>
          <a:bodyPr>
            <a:normAutofit fontScale="62500" lnSpcReduction="20000"/>
          </a:bodyPr>
          <a:lstStyle/>
          <a:p>
            <a:pPr marL="0" indent="0">
              <a:buNone/>
            </a:pPr>
            <a:r>
              <a:rPr lang="en-US" b="1" dirty="0"/>
              <a:t>Resources</a:t>
            </a:r>
            <a:endParaRPr lang="en-FR" b="1" dirty="0"/>
          </a:p>
          <a:p>
            <a:r>
              <a:rPr lang="en-FR" dirty="0"/>
              <a:t>CLMET 3.0. </a:t>
            </a:r>
            <a:r>
              <a:rPr lang="en-FR" i="1" dirty="0"/>
              <a:t>The Corpus of Late Modern English Texts</a:t>
            </a:r>
            <a:r>
              <a:rPr lang="en-FR" dirty="0"/>
              <a:t>, version 3.0 (CLMET3.0) compiled by </a:t>
            </a:r>
            <a:r>
              <a:rPr lang="en-FR" dirty="0">
                <a:hlinkClick r:id="rId2"/>
              </a:rPr>
              <a:t>Hendrik De Smet</a:t>
            </a:r>
            <a:r>
              <a:rPr lang="en-FR" dirty="0"/>
              <a:t>, </a:t>
            </a:r>
            <a:r>
              <a:rPr lang="en-FR" dirty="0">
                <a:hlinkClick r:id="rId3"/>
              </a:rPr>
              <a:t>Hans-Jürgen Diller</a:t>
            </a:r>
            <a:r>
              <a:rPr lang="en-FR" dirty="0"/>
              <a:t> &amp; </a:t>
            </a:r>
            <a:r>
              <a:rPr lang="en-FR" dirty="0">
                <a:hlinkClick r:id="rId4"/>
              </a:rPr>
              <a:t>Jukka Tyrkkö</a:t>
            </a:r>
            <a:r>
              <a:rPr lang="en-FR" dirty="0"/>
              <a:t>, Leuven University. c. 34 million words 1710-1920.</a:t>
            </a:r>
          </a:p>
          <a:p>
            <a:r>
              <a:rPr lang="en-FR" dirty="0"/>
              <a:t>https://perswww.kuleuven.be/~u0044428/clmet3_0.htm</a:t>
            </a:r>
          </a:p>
          <a:p>
            <a:r>
              <a:rPr lang="en-US" dirty="0"/>
              <a:t>COCA  </a:t>
            </a:r>
            <a:r>
              <a:rPr lang="en-US" i="1" dirty="0"/>
              <a:t>Corpus of Contemporary American English</a:t>
            </a:r>
            <a:r>
              <a:rPr lang="en-US" dirty="0"/>
              <a:t>. 1990–2019. Compiled by Mark Davies.  Brigham Young University. c1 billion words. </a:t>
            </a:r>
            <a:r>
              <a:rPr lang="en-US" u="sng" dirty="0">
                <a:hlinkClick r:id="rId5"/>
              </a:rPr>
              <a:t>https://www.english-corpora.org/coca/</a:t>
            </a:r>
            <a:r>
              <a:rPr lang="en-US" dirty="0"/>
              <a:t>.</a:t>
            </a:r>
            <a:endParaRPr lang="en-FR" dirty="0"/>
          </a:p>
          <a:p>
            <a:r>
              <a:rPr lang="en-US" dirty="0"/>
              <a:t>DOEC 	</a:t>
            </a:r>
            <a:r>
              <a:rPr lang="en-US" i="1" dirty="0"/>
              <a:t>Dictionary of Old English Corpus</a:t>
            </a:r>
            <a:r>
              <a:rPr lang="en-US" dirty="0"/>
              <a:t>. </a:t>
            </a:r>
            <a:r>
              <a:rPr lang="en-FR" dirty="0"/>
              <a:t>2009. Original release 1981 compiled by Angus Cameron, Ashley Crandell Amos, Sharon Butler &amp; Antonette diPaolo Healey. Release 2009 compiled by Antonette diPaolo Healey, Joan Holland, Ian McDougall</a:t>
            </a:r>
            <a:r>
              <a:rPr lang="en-US" dirty="0"/>
              <a:t> &amp; </a:t>
            </a:r>
            <a:r>
              <a:rPr lang="en-FR" dirty="0"/>
              <a:t>David McDougall, with Xin Xiang. University of Toronto. (c3 million running words of Old English, c1 million running words of Latin.) </a:t>
            </a:r>
            <a:r>
              <a:rPr lang="en-FR" u="sng" dirty="0">
                <a:hlinkClick r:id="rId6"/>
              </a:rPr>
              <a:t>http://www.helsinki.fi/varieng/CoRD/corpora/DOEC/index.html</a:t>
            </a:r>
            <a:r>
              <a:rPr lang="en-FR" dirty="0"/>
              <a:t>.</a:t>
            </a:r>
          </a:p>
          <a:p>
            <a:r>
              <a:rPr lang="en-US" dirty="0"/>
              <a:t>EEBO	</a:t>
            </a:r>
            <a:r>
              <a:rPr lang="en-US" i="1" dirty="0"/>
              <a:t>Early English Books Online</a:t>
            </a:r>
            <a:r>
              <a:rPr lang="en-US" dirty="0"/>
              <a:t>. 1470s to 1690s. Corpus created as part of the Text Creation Partnership. https://</a:t>
            </a:r>
            <a:r>
              <a:rPr lang="en-US" dirty="0" err="1"/>
              <a:t>www.english-corpora.org</a:t>
            </a:r>
            <a:r>
              <a:rPr lang="en-US" dirty="0"/>
              <a:t>/</a:t>
            </a:r>
            <a:r>
              <a:rPr lang="en-US" dirty="0" err="1"/>
              <a:t>eebo</a:t>
            </a:r>
            <a:r>
              <a:rPr lang="en-US" dirty="0"/>
              <a:t>/.</a:t>
            </a:r>
            <a:endParaRPr lang="en-FR" dirty="0"/>
          </a:p>
          <a:p>
            <a:r>
              <a:rPr lang="en-FR" dirty="0"/>
              <a:t>OSS	</a:t>
            </a:r>
            <a:r>
              <a:rPr lang="en-FR" i="1" dirty="0"/>
              <a:t>OpenSource Shakespeare, An Experiment in Literary Technology</a:t>
            </a:r>
            <a:r>
              <a:rPr lang="en-FR" dirty="0"/>
              <a:t>, 2003-2005, compiled by Eric M. Johnson. George Mason University, </a:t>
            </a:r>
            <a:r>
              <a:rPr lang="en-FR" u="sng" dirty="0">
                <a:hlinkClick r:id="rId7"/>
              </a:rPr>
              <a:t>http://www.opensourceshakespeare.org/</a:t>
            </a:r>
            <a:endParaRPr lang="en-FR" dirty="0"/>
          </a:p>
          <a:p>
            <a:r>
              <a:rPr lang="en-FR" dirty="0"/>
              <a:t>TIME	</a:t>
            </a:r>
            <a:r>
              <a:rPr lang="en-FR" i="1" dirty="0"/>
              <a:t>Time</a:t>
            </a:r>
            <a:r>
              <a:rPr lang="en-FR" dirty="0"/>
              <a:t> Magazine Corpus. 2007– . </a:t>
            </a:r>
            <a:r>
              <a:rPr lang="en-US" dirty="0"/>
              <a:t>Compiled by Mark Davies. Brigham Young University, c100 million words. http://</a:t>
            </a:r>
            <a:r>
              <a:rPr lang="en-US" dirty="0" err="1"/>
              <a:t>corpus.byu.edu</a:t>
            </a:r>
            <a:r>
              <a:rPr lang="en-US" dirty="0"/>
              <a:t>/time.</a:t>
            </a:r>
            <a:endParaRPr lang="en-FR" dirty="0"/>
          </a:p>
          <a:p>
            <a:endParaRPr lang="en-FR" dirty="0"/>
          </a:p>
        </p:txBody>
      </p:sp>
      <p:sp>
        <p:nvSpPr>
          <p:cNvPr id="4" name="Footer Placeholder 3">
            <a:extLst>
              <a:ext uri="{FF2B5EF4-FFF2-40B4-BE49-F238E27FC236}">
                <a16:creationId xmlns:a16="http://schemas.microsoft.com/office/drawing/2014/main" id="{2EA9F1A2-2896-2B47-A01A-00FCC3ED9228}"/>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11F127B4-F811-FC41-B36C-50E234CA6761}"/>
              </a:ext>
            </a:extLst>
          </p:cNvPr>
          <p:cNvSpPr>
            <a:spLocks noGrp="1"/>
          </p:cNvSpPr>
          <p:nvPr>
            <p:ph type="sldNum" sz="quarter" idx="12"/>
          </p:nvPr>
        </p:nvSpPr>
        <p:spPr/>
        <p:txBody>
          <a:bodyPr/>
          <a:lstStyle/>
          <a:p>
            <a:fld id="{5B68BAEC-7B05-1447-8B39-A30C83F4F450}" type="slidenum">
              <a:rPr lang="en-FR" smtClean="0"/>
              <a:t>67</a:t>
            </a:fld>
            <a:endParaRPr lang="en-FR"/>
          </a:p>
        </p:txBody>
      </p:sp>
    </p:spTree>
    <p:extLst>
      <p:ext uri="{BB962C8B-B14F-4D97-AF65-F5344CB8AC3E}">
        <p14:creationId xmlns:p14="http://schemas.microsoft.com/office/powerpoint/2010/main" val="96654305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64B7CB9-C4C0-0C4B-97AF-5911D240A974}"/>
              </a:ext>
            </a:extLst>
          </p:cNvPr>
          <p:cNvSpPr>
            <a:spLocks noGrp="1"/>
          </p:cNvSpPr>
          <p:nvPr>
            <p:ph idx="1"/>
          </p:nvPr>
        </p:nvSpPr>
        <p:spPr>
          <a:xfrm>
            <a:off x="838200" y="451556"/>
            <a:ext cx="10515600" cy="5725407"/>
          </a:xfrm>
        </p:spPr>
        <p:txBody>
          <a:bodyPr>
            <a:noAutofit/>
          </a:bodyPr>
          <a:lstStyle/>
          <a:p>
            <a:pPr marL="0" indent="0">
              <a:buNone/>
            </a:pPr>
            <a:r>
              <a:rPr lang="en-US" sz="2000" b="1" dirty="0"/>
              <a:t>References</a:t>
            </a:r>
            <a:endParaRPr lang="en-FR" sz="2000" b="1" dirty="0"/>
          </a:p>
          <a:p>
            <a:r>
              <a:rPr lang="en-US" sz="2000" dirty="0"/>
              <a:t>Acton, Eric K. 2019. Pragmatics and the social life of the English definite article. </a:t>
            </a:r>
            <a:r>
              <a:rPr lang="en-US" sz="2000" i="1" dirty="0"/>
              <a:t>Language </a:t>
            </a:r>
            <a:r>
              <a:rPr lang="en-US" sz="2000" dirty="0"/>
              <a:t>95(1): 37-65.</a:t>
            </a:r>
            <a:endParaRPr lang="en-FR" sz="2000" dirty="0"/>
          </a:p>
          <a:p>
            <a:r>
              <a:rPr lang="en-FR" sz="2000" dirty="0"/>
              <a:t>Biber, Douglas, Stig Johansson, Geoffrey Leech, Susan Conrad</a:t>
            </a:r>
            <a:r>
              <a:rPr lang="en-US" sz="2000" dirty="0"/>
              <a:t> &amp; </a:t>
            </a:r>
            <a:r>
              <a:rPr lang="en-FR" sz="2000" dirty="0"/>
              <a:t>Edward Finegan. 1999. </a:t>
            </a:r>
            <a:r>
              <a:rPr lang="en-FR" sz="2000" i="1" dirty="0"/>
              <a:t>Longman Grammar of Spoken and Written English.</a:t>
            </a:r>
            <a:r>
              <a:rPr lang="en-FR" sz="2000" dirty="0"/>
              <a:t> Harlow, Essex: Pearson Education.</a:t>
            </a:r>
          </a:p>
          <a:p>
            <a:r>
              <a:rPr lang="en-US" sz="2000" dirty="0" err="1"/>
              <a:t>Caffi</a:t>
            </a:r>
            <a:r>
              <a:rPr lang="en-US" sz="2000" dirty="0"/>
              <a:t>, Claudia. 2013. On mitigation. In Marina </a:t>
            </a:r>
            <a:r>
              <a:rPr lang="en-US" sz="2000" dirty="0" err="1"/>
              <a:t>Sbisà</a:t>
            </a:r>
            <a:r>
              <a:rPr lang="en-US" sz="2000" dirty="0"/>
              <a:t> &amp; Ken Turner, eds, </a:t>
            </a:r>
            <a:r>
              <a:rPr lang="en-US" sz="2000" i="1" dirty="0"/>
              <a:t>Pragmatics of Speech Actions</a:t>
            </a:r>
            <a:r>
              <a:rPr lang="en-US" sz="2000" dirty="0"/>
              <a:t>, 258-286. </a:t>
            </a:r>
            <a:r>
              <a:rPr lang="en-FR" sz="2000" dirty="0"/>
              <a:t>Berlin: Walter de Gruyter.</a:t>
            </a:r>
          </a:p>
          <a:p>
            <a:r>
              <a:rPr lang="en-US" sz="2000" dirty="0"/>
              <a:t>Culpeper, Jonathan &amp; </a:t>
            </a:r>
            <a:r>
              <a:rPr lang="en-US" sz="2000" dirty="0" err="1"/>
              <a:t>Merja</a:t>
            </a:r>
            <a:r>
              <a:rPr lang="en-US" sz="2000" dirty="0"/>
              <a:t> Kytö. 2010. </a:t>
            </a:r>
            <a:r>
              <a:rPr lang="en-US" sz="2000" i="1" dirty="0"/>
              <a:t>Early Modern English Dialogues: Spoken Interaction as Writing</a:t>
            </a:r>
            <a:r>
              <a:rPr lang="en-US" sz="2000" dirty="0"/>
              <a:t>. </a:t>
            </a:r>
            <a:r>
              <a:rPr lang="en-FR" sz="2000" dirty="0"/>
              <a:t>Cambridge: Cambridge University Press.</a:t>
            </a:r>
          </a:p>
          <a:p>
            <a:r>
              <a:rPr lang="en-US" sz="2000" dirty="0"/>
              <a:t>Fagard, Benjamin and Laure Sarda. 2014. From local adverbials to discourse markers: Three case studies in the diachrony of French. </a:t>
            </a:r>
            <a:r>
              <a:rPr lang="en-US" sz="2000" i="1" dirty="0"/>
              <a:t>Pragmatic Approaches to Text Structuring</a:t>
            </a:r>
            <a:r>
              <a:rPr lang="en-US" sz="2000" dirty="0"/>
              <a:t>, halshs-01242141 </a:t>
            </a:r>
            <a:endParaRPr lang="en-FR" sz="2000" dirty="0"/>
          </a:p>
          <a:p>
            <a:r>
              <a:rPr lang="en-US" sz="2000" dirty="0"/>
              <a:t>Fraser, Bruce. 2010. Pragmatic competence: The case of hedging. In Gunther Kaltenböck, </a:t>
            </a:r>
            <a:r>
              <a:rPr lang="en-US" sz="2000" dirty="0" err="1"/>
              <a:t>Wiltrud</a:t>
            </a:r>
            <a:r>
              <a:rPr lang="en-US" sz="2000" dirty="0"/>
              <a:t> </a:t>
            </a:r>
            <a:r>
              <a:rPr lang="en-US" sz="2000" dirty="0" err="1"/>
              <a:t>Mihatsch</a:t>
            </a:r>
            <a:r>
              <a:rPr lang="en-US" sz="2000" dirty="0"/>
              <a:t>, &amp; Stefan Schneider, eds, </a:t>
            </a:r>
            <a:r>
              <a:rPr lang="en-US" sz="2000" i="1" dirty="0"/>
              <a:t>New Approaches to Hedging, </a:t>
            </a:r>
            <a:r>
              <a:rPr lang="en-US" sz="2000" dirty="0"/>
              <a:t>15-34. Bingley: Emerald Group. (also listed as Brill)</a:t>
            </a:r>
            <a:endParaRPr lang="en-FR" sz="2000" dirty="0"/>
          </a:p>
          <a:p>
            <a:r>
              <a:rPr lang="en-US" sz="2000" dirty="0"/>
              <a:t>Goffman, Erving. 1981. </a:t>
            </a:r>
            <a:r>
              <a:rPr lang="en-US" sz="2000" i="1" dirty="0"/>
              <a:t>Forms of Talk</a:t>
            </a:r>
            <a:r>
              <a:rPr lang="en-US" sz="2000" dirty="0"/>
              <a:t>. Philadelphia: Philadelphia University Press.</a:t>
            </a:r>
            <a:r>
              <a:rPr lang="en-FR" sz="2000" dirty="0"/>
              <a:t> </a:t>
            </a:r>
          </a:p>
          <a:p>
            <a:pPr marL="0" indent="0">
              <a:buNone/>
            </a:pPr>
            <a:endParaRPr lang="en-FR" sz="2000" dirty="0"/>
          </a:p>
        </p:txBody>
      </p:sp>
      <p:sp>
        <p:nvSpPr>
          <p:cNvPr id="4" name="Footer Placeholder 3">
            <a:extLst>
              <a:ext uri="{FF2B5EF4-FFF2-40B4-BE49-F238E27FC236}">
                <a16:creationId xmlns:a16="http://schemas.microsoft.com/office/drawing/2014/main" id="{C031B1E4-2901-D945-9F4D-52BB1AA9C216}"/>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9CEAAF71-1FCC-484E-9AB2-F9782C79B434}"/>
              </a:ext>
            </a:extLst>
          </p:cNvPr>
          <p:cNvSpPr>
            <a:spLocks noGrp="1"/>
          </p:cNvSpPr>
          <p:nvPr>
            <p:ph type="sldNum" sz="quarter" idx="12"/>
          </p:nvPr>
        </p:nvSpPr>
        <p:spPr/>
        <p:txBody>
          <a:bodyPr/>
          <a:lstStyle/>
          <a:p>
            <a:fld id="{5B68BAEC-7B05-1447-8B39-A30C83F4F450}" type="slidenum">
              <a:rPr lang="en-FR" smtClean="0"/>
              <a:t>68</a:t>
            </a:fld>
            <a:endParaRPr lang="en-FR"/>
          </a:p>
        </p:txBody>
      </p:sp>
    </p:spTree>
    <p:extLst>
      <p:ext uri="{BB962C8B-B14F-4D97-AF65-F5344CB8AC3E}">
        <p14:creationId xmlns:p14="http://schemas.microsoft.com/office/powerpoint/2010/main" val="211933151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4357DF-6571-3C48-AEA8-FC6AC2485B4B}"/>
              </a:ext>
            </a:extLst>
          </p:cNvPr>
          <p:cNvSpPr>
            <a:spLocks noGrp="1"/>
          </p:cNvSpPr>
          <p:nvPr>
            <p:ph idx="1"/>
          </p:nvPr>
        </p:nvSpPr>
        <p:spPr>
          <a:xfrm>
            <a:off x="838200" y="500063"/>
            <a:ext cx="10515600" cy="5676900"/>
          </a:xfrm>
        </p:spPr>
        <p:txBody>
          <a:bodyPr>
            <a:normAutofit fontScale="25000" lnSpcReduction="20000"/>
          </a:bodyPr>
          <a:lstStyle/>
          <a:p>
            <a:r>
              <a:rPr lang="en-US" sz="8000" dirty="0" err="1"/>
              <a:t>Güldemann</a:t>
            </a:r>
            <a:r>
              <a:rPr lang="en-US" sz="8000" dirty="0"/>
              <a:t>, Tom. 2012. Thetic speaker-instantiating quotative indexes as a cross-linguistic type. In Isabelle Buchstaller &amp; Ingrid van Alphen, eds., </a:t>
            </a:r>
            <a:r>
              <a:rPr lang="en-US" sz="8000" i="1" dirty="0"/>
              <a:t>Quotatives: Cross-linguistic and Cross-disciplinary Perspectives,</a:t>
            </a:r>
            <a:r>
              <a:rPr lang="en-US" sz="8000" dirty="0"/>
              <a:t> 117-142. Amsterdam: Benjamins.</a:t>
            </a:r>
            <a:endParaRPr lang="en-FR" sz="8000" dirty="0"/>
          </a:p>
          <a:p>
            <a:r>
              <a:rPr lang="en-FR" sz="8000" dirty="0"/>
              <a:t>Heritage, John. 1984. A change-of-state token and aspects of its sequential placement. In J. Maxwell  Atkinson &amp; John Heritage, eds., </a:t>
            </a:r>
            <a:r>
              <a:rPr lang="en-FR" sz="8000" i="1" dirty="0"/>
              <a:t>Structures of Social Action</a:t>
            </a:r>
            <a:r>
              <a:rPr lang="en-FR" sz="8000" dirty="0"/>
              <a:t>, 299-345. Cambridge: Cambridge University Press.</a:t>
            </a:r>
          </a:p>
          <a:p>
            <a:r>
              <a:rPr lang="fr-FR" sz="8000" dirty="0" err="1"/>
              <a:t>Heritage</a:t>
            </a:r>
            <a:r>
              <a:rPr lang="fr-FR" sz="8000" dirty="0"/>
              <a:t>, John. 2002. </a:t>
            </a:r>
            <a:r>
              <a:rPr lang="en-US" sz="8000" i="1" dirty="0"/>
              <a:t>Oh</a:t>
            </a:r>
            <a:r>
              <a:rPr lang="en-US" sz="8000" dirty="0"/>
              <a:t>-prefaced responses to assessments: A method of modifying agreement/ disagreement. </a:t>
            </a:r>
            <a:r>
              <a:rPr lang="fr-FR" sz="8000" dirty="0"/>
              <a:t>In Cecilia Ford, Barbara Fox &amp; Sandra Thompson, eds., </a:t>
            </a:r>
            <a:r>
              <a:rPr lang="fr-FR" sz="8000" i="1" dirty="0"/>
              <a:t>The </a:t>
            </a:r>
            <a:r>
              <a:rPr lang="fr-FR" sz="8000" i="1" dirty="0" err="1"/>
              <a:t>Language</a:t>
            </a:r>
            <a:r>
              <a:rPr lang="fr-FR" sz="8000" i="1" dirty="0"/>
              <a:t> of </a:t>
            </a:r>
            <a:r>
              <a:rPr lang="fr-FR" sz="8000" i="1" dirty="0" err="1"/>
              <a:t>Turn</a:t>
            </a:r>
            <a:r>
              <a:rPr lang="fr-FR" sz="8000" i="1" dirty="0"/>
              <a:t> and </a:t>
            </a:r>
            <a:r>
              <a:rPr lang="fr-FR" sz="8000" i="1" dirty="0" err="1"/>
              <a:t>Sequence</a:t>
            </a:r>
            <a:r>
              <a:rPr lang="fr-FR" sz="8000" dirty="0"/>
              <a:t>, 196-224. New York: OUP.</a:t>
            </a:r>
            <a:endParaRPr lang="en-FR" sz="8000" dirty="0"/>
          </a:p>
          <a:p>
            <a:r>
              <a:rPr lang="en-FR" sz="8000" dirty="0"/>
              <a:t>Heritage, John. 2016. On the diversity of ‘changes of state’ and their indices. </a:t>
            </a:r>
            <a:r>
              <a:rPr lang="en-FR" sz="8000" i="1" dirty="0"/>
              <a:t>Journal of  Pragmatics</a:t>
            </a:r>
            <a:r>
              <a:rPr lang="en-FR" sz="8000" dirty="0"/>
              <a:t> 104: 207-210. </a:t>
            </a:r>
          </a:p>
          <a:p>
            <a:pPr marL="0" indent="0">
              <a:buNone/>
            </a:pPr>
            <a:r>
              <a:rPr lang="en-US" sz="8000" dirty="0"/>
              <a:t>• Hess, Leopold. 2018. Perspectival </a:t>
            </a:r>
            <a:r>
              <a:rPr lang="en-US" sz="8000" dirty="0" err="1"/>
              <a:t>expressives</a:t>
            </a:r>
            <a:r>
              <a:rPr lang="en-US" sz="8000" dirty="0"/>
              <a:t>. </a:t>
            </a:r>
            <a:r>
              <a:rPr lang="en-US" sz="8000" i="1" dirty="0"/>
              <a:t>Journal of Pragmatics</a:t>
            </a:r>
          </a:p>
          <a:p>
            <a:pPr marL="0" indent="0">
              <a:buNone/>
            </a:pPr>
            <a:r>
              <a:rPr lang="en-US" sz="8000" dirty="0"/>
              <a:t>   129:13-33. </a:t>
            </a:r>
          </a:p>
          <a:p>
            <a:r>
              <a:rPr lang="en-US" sz="8000" dirty="0"/>
              <a:t>Kaltenböck, Gunther, </a:t>
            </a:r>
            <a:r>
              <a:rPr lang="en-US" sz="8000" dirty="0" err="1"/>
              <a:t>Wiltrud</a:t>
            </a:r>
            <a:r>
              <a:rPr lang="en-US" sz="8000" dirty="0"/>
              <a:t> </a:t>
            </a:r>
            <a:r>
              <a:rPr lang="en-US" sz="8000" dirty="0" err="1"/>
              <a:t>Mihatsch</a:t>
            </a:r>
            <a:r>
              <a:rPr lang="en-US" sz="8000" dirty="0"/>
              <a:t> &amp; Stefan Schneider, eds, </a:t>
            </a:r>
            <a:r>
              <a:rPr lang="en-US" sz="8000" i="1" dirty="0"/>
              <a:t>New Approaches to  Hedging, </a:t>
            </a:r>
            <a:r>
              <a:rPr lang="en-US" sz="8000" dirty="0"/>
              <a:t>15-34. Bingley: Emerald Group. (also listed as Brill)</a:t>
            </a:r>
          </a:p>
          <a:p>
            <a:r>
              <a:rPr lang="fr-FR" sz="8000" dirty="0"/>
              <a:t>Kövecses, </a:t>
            </a:r>
            <a:r>
              <a:rPr lang="fr-FR" sz="8000" dirty="0" err="1"/>
              <a:t>Zoltán</a:t>
            </a:r>
            <a:r>
              <a:rPr lang="fr-FR" sz="8000" dirty="0"/>
              <a:t>. 2002. </a:t>
            </a:r>
            <a:r>
              <a:rPr lang="fr-FR" sz="8000" i="1" dirty="0" err="1"/>
              <a:t>Metaphor</a:t>
            </a:r>
            <a:r>
              <a:rPr lang="fr-FR" sz="8000" i="1" dirty="0"/>
              <a:t>: A </a:t>
            </a:r>
            <a:r>
              <a:rPr lang="fr-FR" sz="8000" i="1" dirty="0" err="1"/>
              <a:t>Practical</a:t>
            </a:r>
            <a:r>
              <a:rPr lang="fr-FR" sz="8000" i="1" dirty="0"/>
              <a:t> Introduction</a:t>
            </a:r>
            <a:r>
              <a:rPr lang="fr-FR" sz="8000" dirty="0"/>
              <a:t>. Oxford: Oxford </a:t>
            </a:r>
            <a:r>
              <a:rPr lang="fr-FR" sz="8000" dirty="0" err="1"/>
              <a:t>University</a:t>
            </a:r>
            <a:r>
              <a:rPr lang="fr-FR" sz="8000" dirty="0"/>
              <a:t> </a:t>
            </a:r>
            <a:r>
              <a:rPr lang="fr-FR" sz="8000" dirty="0" err="1"/>
              <a:t>Press</a:t>
            </a:r>
            <a:r>
              <a:rPr lang="fr-FR" sz="8000" dirty="0"/>
              <a:t>. </a:t>
            </a:r>
            <a:endParaRPr lang="en-FR" sz="8000" dirty="0"/>
          </a:p>
          <a:p>
            <a:r>
              <a:rPr lang="en-FR" sz="8000" dirty="0"/>
              <a:t>Lakoff, George &amp; Mark Johnson. </a:t>
            </a:r>
            <a:r>
              <a:rPr lang="en-US" sz="8000" dirty="0"/>
              <a:t>2003[1980]. </a:t>
            </a:r>
            <a:r>
              <a:rPr lang="en-US" sz="8000" i="1" dirty="0"/>
              <a:t>Metaphors we Live by</a:t>
            </a:r>
            <a:r>
              <a:rPr lang="en-US" sz="8000" dirty="0"/>
              <a:t>. Chicago: Chicago University  Press, 2</a:t>
            </a:r>
            <a:r>
              <a:rPr lang="en-US" sz="8000" baseline="30000" dirty="0"/>
              <a:t>nd</a:t>
            </a:r>
            <a:r>
              <a:rPr lang="en-US" sz="8000" dirty="0"/>
              <a:t> </a:t>
            </a:r>
            <a:r>
              <a:rPr lang="en-US" sz="8000" dirty="0" err="1"/>
              <a:t>edn</a:t>
            </a:r>
            <a:r>
              <a:rPr lang="en-US" sz="8000" dirty="0"/>
              <a:t>.</a:t>
            </a:r>
            <a:endParaRPr lang="en-FR" sz="8000" dirty="0"/>
          </a:p>
          <a:p>
            <a:pPr marL="0" indent="0">
              <a:buNone/>
            </a:pPr>
            <a:endParaRPr lang="fr-FR" sz="8000" dirty="0"/>
          </a:p>
          <a:p>
            <a:endParaRPr lang="en-FR" sz="9600" dirty="0"/>
          </a:p>
          <a:p>
            <a:endParaRPr lang="en-FR" dirty="0"/>
          </a:p>
        </p:txBody>
      </p:sp>
      <p:sp>
        <p:nvSpPr>
          <p:cNvPr id="4" name="Footer Placeholder 3">
            <a:extLst>
              <a:ext uri="{FF2B5EF4-FFF2-40B4-BE49-F238E27FC236}">
                <a16:creationId xmlns:a16="http://schemas.microsoft.com/office/drawing/2014/main" id="{1A1D220F-6162-0743-A0B4-5BF340F5EE94}"/>
              </a:ext>
            </a:extLst>
          </p:cNvPr>
          <p:cNvSpPr>
            <a:spLocks noGrp="1"/>
          </p:cNvSpPr>
          <p:nvPr>
            <p:ph type="ftr" sz="quarter" idx="11"/>
          </p:nvPr>
        </p:nvSpPr>
        <p:spPr/>
        <p:txBody>
          <a:bodyPr/>
          <a:lstStyle/>
          <a:p>
            <a:endParaRPr lang="en-FR" dirty="0"/>
          </a:p>
        </p:txBody>
      </p:sp>
      <p:sp>
        <p:nvSpPr>
          <p:cNvPr id="5" name="Slide Number Placeholder 4">
            <a:extLst>
              <a:ext uri="{FF2B5EF4-FFF2-40B4-BE49-F238E27FC236}">
                <a16:creationId xmlns:a16="http://schemas.microsoft.com/office/drawing/2014/main" id="{47E14293-CEA6-CF4B-8DD3-34AFC72A5823}"/>
              </a:ext>
            </a:extLst>
          </p:cNvPr>
          <p:cNvSpPr>
            <a:spLocks noGrp="1"/>
          </p:cNvSpPr>
          <p:nvPr>
            <p:ph type="sldNum" sz="quarter" idx="12"/>
          </p:nvPr>
        </p:nvSpPr>
        <p:spPr/>
        <p:txBody>
          <a:bodyPr/>
          <a:lstStyle/>
          <a:p>
            <a:fld id="{2F62E8FC-9E2B-9B4A-A527-3B291B1FD90F}" type="slidenum">
              <a:rPr lang="en-FR" smtClean="0"/>
              <a:t>69</a:t>
            </a:fld>
            <a:endParaRPr lang="en-FR"/>
          </a:p>
        </p:txBody>
      </p:sp>
    </p:spTree>
    <p:extLst>
      <p:ext uri="{BB962C8B-B14F-4D97-AF65-F5344CB8AC3E}">
        <p14:creationId xmlns:p14="http://schemas.microsoft.com/office/powerpoint/2010/main" val="2064564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A8CA5-855D-3944-8F0B-52C2AB8DE4E0}"/>
              </a:ext>
            </a:extLst>
          </p:cNvPr>
          <p:cNvSpPr>
            <a:spLocks noGrp="1"/>
          </p:cNvSpPr>
          <p:nvPr>
            <p:ph type="title"/>
          </p:nvPr>
        </p:nvSpPr>
        <p:spPr>
          <a:xfrm>
            <a:off x="838200" y="225779"/>
            <a:ext cx="10515600" cy="835378"/>
          </a:xfrm>
        </p:spPr>
        <p:txBody>
          <a:bodyPr>
            <a:normAutofit/>
          </a:bodyPr>
          <a:lstStyle/>
          <a:p>
            <a:pPr algn="ctr"/>
            <a:r>
              <a:rPr lang="en-FR" sz="4000" i="1" dirty="0">
                <a:solidFill>
                  <a:srgbClr val="7030A0"/>
                </a:solidFill>
                <a:latin typeface="Arial" panose="020B0604020202020204" pitchFamily="34" charset="0"/>
                <a:cs typeface="Arial" panose="020B0604020202020204" pitchFamily="34" charset="0"/>
              </a:rPr>
              <a:t>By the way </a:t>
            </a:r>
            <a:r>
              <a:rPr lang="en-FR" sz="4000" dirty="0">
                <a:solidFill>
                  <a:srgbClr val="7030A0"/>
                </a:solidFill>
                <a:latin typeface="Arial" panose="020B0604020202020204" pitchFamily="34" charset="0"/>
                <a:cs typeface="Arial" panose="020B0604020202020204" pitchFamily="34" charset="0"/>
              </a:rPr>
              <a:t>in PDE</a:t>
            </a:r>
            <a:endParaRPr lang="en-FR" sz="4000" dirty="0"/>
          </a:p>
        </p:txBody>
      </p:sp>
      <p:sp>
        <p:nvSpPr>
          <p:cNvPr id="3" name="Content Placeholder 2">
            <a:extLst>
              <a:ext uri="{FF2B5EF4-FFF2-40B4-BE49-F238E27FC236}">
                <a16:creationId xmlns:a16="http://schemas.microsoft.com/office/drawing/2014/main" id="{73FA1E77-6178-E242-88F4-825DD269C366}"/>
              </a:ext>
            </a:extLst>
          </p:cNvPr>
          <p:cNvSpPr>
            <a:spLocks noGrp="1"/>
          </p:cNvSpPr>
          <p:nvPr>
            <p:ph idx="1"/>
          </p:nvPr>
        </p:nvSpPr>
        <p:spPr>
          <a:xfrm>
            <a:off x="838200" y="1332089"/>
            <a:ext cx="10515600" cy="4844874"/>
          </a:xfrm>
        </p:spPr>
        <p:txBody>
          <a:bodyPr>
            <a:normAutofit lnSpcReduction="10000"/>
          </a:bodyPr>
          <a:lstStyle/>
          <a:p>
            <a:pPr marL="0" indent="0">
              <a:buNone/>
            </a:pPr>
            <a:r>
              <a:rPr lang="en-FR" dirty="0">
                <a:solidFill>
                  <a:srgbClr val="002060"/>
                </a:solidFill>
              </a:rPr>
              <a:t>(ii) It can be used intersubjectively as a “hedge”, signalling SP/W’s </a:t>
            </a:r>
          </a:p>
          <a:p>
            <a:pPr marL="0" indent="0">
              <a:buNone/>
            </a:pPr>
            <a:r>
              <a:rPr lang="en-FR" dirty="0">
                <a:solidFill>
                  <a:srgbClr val="002060"/>
                </a:solidFill>
              </a:rPr>
              <a:t>       awareness that D2 may be interpreted as “face-threatening”.</a:t>
            </a:r>
          </a:p>
          <a:p>
            <a:pPr marL="0" indent="0">
              <a:buNone/>
            </a:pPr>
            <a:r>
              <a:rPr lang="en-FR" dirty="0">
                <a:solidFill>
                  <a:srgbClr val="002060"/>
                </a:solidFill>
              </a:rPr>
              <a:t>       In (3) the speaker addresses a stranger, who is not too pleased to</a:t>
            </a:r>
          </a:p>
          <a:p>
            <a:pPr marL="0" indent="0">
              <a:buNone/>
            </a:pPr>
            <a:r>
              <a:rPr lang="en-FR" dirty="0">
                <a:solidFill>
                  <a:srgbClr val="002060"/>
                </a:solidFill>
              </a:rPr>
              <a:t>       be asked the question:</a:t>
            </a:r>
          </a:p>
          <a:p>
            <a:pPr marL="514350" indent="-514350">
              <a:buAutoNum type="arabicParenBoth" startAt="3"/>
            </a:pPr>
            <a:r>
              <a:rPr lang="en-GB" dirty="0">
                <a:solidFill>
                  <a:srgbClr val="00B050"/>
                </a:solidFill>
              </a:rPr>
              <a:t>[kids have been watching the speaker] "It's awesome that your little</a:t>
            </a:r>
          </a:p>
          <a:p>
            <a:pPr marL="0" indent="0">
              <a:buNone/>
            </a:pPr>
            <a:r>
              <a:rPr lang="en-GB" dirty="0">
                <a:solidFill>
                  <a:srgbClr val="00B050"/>
                </a:solidFill>
              </a:rPr>
              <a:t>      demons spy on me. </a:t>
            </a:r>
            <a:r>
              <a:rPr lang="en-GB" b="1" dirty="0">
                <a:solidFill>
                  <a:srgbClr val="00B050"/>
                </a:solidFill>
              </a:rPr>
              <a:t>By the way</a:t>
            </a:r>
            <a:r>
              <a:rPr lang="en-GB" dirty="0">
                <a:solidFill>
                  <a:srgbClr val="00B050"/>
                </a:solidFill>
              </a:rPr>
              <a:t>, why have you not told them not to</a:t>
            </a:r>
          </a:p>
          <a:p>
            <a:pPr marL="0" indent="0">
              <a:buNone/>
            </a:pPr>
            <a:r>
              <a:rPr lang="en-GB" dirty="0">
                <a:solidFill>
                  <a:srgbClr val="00B050"/>
                </a:solidFill>
              </a:rPr>
              <a:t>      talk to strangers? They seem to like harassing my friends when they</a:t>
            </a:r>
          </a:p>
          <a:p>
            <a:pPr marL="0" indent="0">
              <a:buNone/>
            </a:pPr>
            <a:r>
              <a:rPr lang="en-GB" dirty="0">
                <a:solidFill>
                  <a:srgbClr val="00B050"/>
                </a:solidFill>
              </a:rPr>
              <a:t>      come over." Who are you? What's your name? What are you doing</a:t>
            </a:r>
          </a:p>
          <a:p>
            <a:pPr marL="0" indent="0">
              <a:buNone/>
            </a:pPr>
            <a:r>
              <a:rPr lang="en-GB" dirty="0">
                <a:solidFill>
                  <a:srgbClr val="00B050"/>
                </a:solidFill>
              </a:rPr>
              <a:t>      here?</a:t>
            </a:r>
          </a:p>
          <a:p>
            <a:pPr marL="0" indent="0">
              <a:buNone/>
            </a:pPr>
            <a:r>
              <a:rPr lang="en-GB" sz="2400" dirty="0">
                <a:solidFill>
                  <a:srgbClr val="00B050"/>
                </a:solidFill>
              </a:rPr>
              <a:t>       (2012 </a:t>
            </a:r>
            <a:r>
              <a:rPr lang="en-GB" sz="2400" i="1" dirty="0">
                <a:solidFill>
                  <a:srgbClr val="00B050"/>
                </a:solidFill>
              </a:rPr>
              <a:t>Bend blogs </a:t>
            </a:r>
            <a:r>
              <a:rPr lang="en-GB" sz="2400" dirty="0">
                <a:solidFill>
                  <a:srgbClr val="00B050"/>
                </a:solidFill>
              </a:rPr>
              <a:t>[COCA WEB])</a:t>
            </a:r>
            <a:endParaRPr lang="en-FR" sz="2400" dirty="0">
              <a:solidFill>
                <a:srgbClr val="00B050"/>
              </a:solidFill>
            </a:endParaRPr>
          </a:p>
          <a:p>
            <a:pPr marL="0" indent="0">
              <a:buNone/>
            </a:pPr>
            <a:endParaRPr lang="en-FR" dirty="0">
              <a:solidFill>
                <a:srgbClr val="002060"/>
              </a:solidFill>
            </a:endParaRPr>
          </a:p>
          <a:p>
            <a:pPr marL="0" indent="0">
              <a:buNone/>
            </a:pPr>
            <a:endParaRPr lang="en-FR" dirty="0">
              <a:solidFill>
                <a:srgbClr val="002060"/>
              </a:solidFill>
            </a:endParaRPr>
          </a:p>
          <a:p>
            <a:endParaRPr lang="en-FR" dirty="0"/>
          </a:p>
        </p:txBody>
      </p:sp>
      <p:sp>
        <p:nvSpPr>
          <p:cNvPr id="4" name="Footer Placeholder 3">
            <a:extLst>
              <a:ext uri="{FF2B5EF4-FFF2-40B4-BE49-F238E27FC236}">
                <a16:creationId xmlns:a16="http://schemas.microsoft.com/office/drawing/2014/main" id="{80E6EC54-7253-5C4B-984E-40AE8AC2EBE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E23FEC8D-0FD8-7D45-9FFA-CEBA7EF5C8A4}"/>
              </a:ext>
            </a:extLst>
          </p:cNvPr>
          <p:cNvSpPr>
            <a:spLocks noGrp="1"/>
          </p:cNvSpPr>
          <p:nvPr>
            <p:ph type="sldNum" sz="quarter" idx="12"/>
          </p:nvPr>
        </p:nvSpPr>
        <p:spPr/>
        <p:txBody>
          <a:bodyPr/>
          <a:lstStyle/>
          <a:p>
            <a:fld id="{2F62E8FC-9E2B-9B4A-A527-3B291B1FD90F}" type="slidenum">
              <a:rPr lang="en-FR" smtClean="0"/>
              <a:t>7</a:t>
            </a:fld>
            <a:endParaRPr lang="en-FR"/>
          </a:p>
        </p:txBody>
      </p:sp>
    </p:spTree>
    <p:extLst>
      <p:ext uri="{BB962C8B-B14F-4D97-AF65-F5344CB8AC3E}">
        <p14:creationId xmlns:p14="http://schemas.microsoft.com/office/powerpoint/2010/main" val="258980839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832ACC-9ED3-F54B-9693-E989DE3A6234}"/>
              </a:ext>
            </a:extLst>
          </p:cNvPr>
          <p:cNvSpPr>
            <a:spLocks noGrp="1"/>
          </p:cNvSpPr>
          <p:nvPr>
            <p:ph idx="1"/>
          </p:nvPr>
        </p:nvSpPr>
        <p:spPr>
          <a:xfrm>
            <a:off x="838200" y="632178"/>
            <a:ext cx="10515600" cy="5544785"/>
          </a:xfrm>
        </p:spPr>
        <p:txBody>
          <a:bodyPr>
            <a:normAutofit fontScale="77500" lnSpcReduction="20000"/>
          </a:bodyPr>
          <a:lstStyle/>
          <a:p>
            <a:r>
              <a:rPr lang="en-FR" sz="2900" dirty="0"/>
              <a:t>Mittwoch, Anita, Rodney Huddleston </a:t>
            </a:r>
            <a:r>
              <a:rPr lang="en-US" sz="2900" dirty="0"/>
              <a:t>&amp; </a:t>
            </a:r>
            <a:r>
              <a:rPr lang="en-FR" sz="2900" dirty="0"/>
              <a:t>Peter Collins. 2002. The clause adjuncts. In Rodney Huddleston </a:t>
            </a:r>
            <a:r>
              <a:rPr lang="en-US" sz="2900" dirty="0"/>
              <a:t>&amp; </a:t>
            </a:r>
            <a:r>
              <a:rPr lang="en-FR" sz="2900" dirty="0"/>
              <a:t>Geoffrey K. Pullum, </a:t>
            </a:r>
            <a:r>
              <a:rPr lang="en-FR" sz="2900" i="1" dirty="0"/>
              <a:t>The Cambridge Grammar of the English language</a:t>
            </a:r>
            <a:r>
              <a:rPr lang="en-FR" sz="2900" dirty="0"/>
              <a:t>, Chapter 8. Cambridge: Cambridge University Press.</a:t>
            </a:r>
          </a:p>
          <a:p>
            <a:r>
              <a:rPr lang="en-US" sz="2900" dirty="0" err="1"/>
              <a:t>Nølke</a:t>
            </a:r>
            <a:r>
              <a:rPr lang="en-US" sz="2900" dirty="0"/>
              <a:t>, Henning. 2017. </a:t>
            </a:r>
            <a:r>
              <a:rPr lang="en-US" sz="2900" i="1" dirty="0"/>
              <a:t>Linguistic Polyphony</a:t>
            </a:r>
            <a:r>
              <a:rPr lang="en-US" sz="2900" dirty="0"/>
              <a:t>. Leiden: Brill.</a:t>
            </a:r>
            <a:endParaRPr lang="en-FR" sz="2900" dirty="0"/>
          </a:p>
          <a:p>
            <a:r>
              <a:rPr lang="en-FR" sz="2900" dirty="0"/>
              <a:t>Norrick, Neal R. 2009. Interjections as pragmatic markers. </a:t>
            </a:r>
            <a:r>
              <a:rPr lang="en-FR" sz="2900" i="1" dirty="0"/>
              <a:t>Journal of Pragmatics</a:t>
            </a:r>
            <a:r>
              <a:rPr lang="en-FR" sz="2900" dirty="0"/>
              <a:t> 41: 866-891. </a:t>
            </a:r>
          </a:p>
          <a:p>
            <a:r>
              <a:rPr lang="en-US" sz="2900" dirty="0"/>
              <a:t>Petré, Peter. 2019. </a:t>
            </a:r>
            <a:r>
              <a:rPr lang="en-FR" sz="2900" dirty="0"/>
              <a:t>How constructions are born. The role of patterns in the constructionalization of be going to INF</a:t>
            </a:r>
            <a:r>
              <a:rPr lang="en-US" sz="2900" dirty="0"/>
              <a:t>. In Beatrix </a:t>
            </a:r>
            <a:r>
              <a:rPr lang="en-US" sz="2900" dirty="0" err="1"/>
              <a:t>Busse</a:t>
            </a:r>
            <a:r>
              <a:rPr lang="en-US" sz="2900" dirty="0"/>
              <a:t> &amp; Ruth </a:t>
            </a:r>
            <a:r>
              <a:rPr lang="en-US" sz="2900" dirty="0" err="1"/>
              <a:t>Möhlig-Falke</a:t>
            </a:r>
            <a:r>
              <a:rPr lang="en-US" sz="2900" dirty="0"/>
              <a:t>, eds., </a:t>
            </a:r>
            <a:r>
              <a:rPr lang="en-US" sz="2900" i="1" dirty="0"/>
              <a:t>Patterns in Language and Linguistics: New Perspectives on a Ubiquitous Concept</a:t>
            </a:r>
            <a:r>
              <a:rPr lang="en-US" sz="2900" dirty="0"/>
              <a:t>, 157-192. Berlin: De Gruyter Mouton.</a:t>
            </a:r>
            <a:endParaRPr lang="en-FR" sz="2900" dirty="0"/>
          </a:p>
          <a:p>
            <a:r>
              <a:rPr lang="en-FR" sz="2900" dirty="0"/>
              <a:t>Pons Bordería, Salvador </a:t>
            </a:r>
            <a:r>
              <a:rPr lang="en-US" sz="2900" dirty="0"/>
              <a:t>&amp;</a:t>
            </a:r>
            <a:r>
              <a:rPr lang="en-FR" sz="2900" dirty="0"/>
              <a:t> Maria Estellés Arguedas. 2009. Expressing digression linguistically: Do digressive markers exist? </a:t>
            </a:r>
            <a:r>
              <a:rPr lang="en-FR" sz="2900" i="1" dirty="0"/>
              <a:t>Journal of Pragmatics</a:t>
            </a:r>
            <a:r>
              <a:rPr lang="en-FR" sz="2900" dirty="0"/>
              <a:t> 41: 921-936.</a:t>
            </a:r>
          </a:p>
          <a:p>
            <a:r>
              <a:rPr lang="en-US" sz="2900" dirty="0"/>
              <a:t>Potts, Christopher. 2007. The expressive dimension. </a:t>
            </a:r>
            <a:r>
              <a:rPr lang="en-US" sz="2900" i="1" dirty="0"/>
              <a:t>Theoretical Linguistics</a:t>
            </a:r>
            <a:r>
              <a:rPr lang="en-US" sz="2900" dirty="0"/>
              <a:t> 33(2):165-198.</a:t>
            </a:r>
            <a:endParaRPr lang="fr-FR" sz="2900" dirty="0"/>
          </a:p>
          <a:p>
            <a:pPr marL="0" indent="0">
              <a:buNone/>
            </a:pPr>
            <a:r>
              <a:rPr lang="en-US" sz="2900" dirty="0"/>
              <a:t>•  </a:t>
            </a:r>
            <a:r>
              <a:rPr lang="en-US" sz="2900" dirty="0" err="1"/>
              <a:t>Spronck</a:t>
            </a:r>
            <a:r>
              <a:rPr lang="en-US" sz="2900" dirty="0"/>
              <a:t>, Stef &amp; Tatiana Nikitina. 2019. Reported speech forms a dedicated syntactic</a:t>
            </a:r>
          </a:p>
          <a:p>
            <a:pPr marL="0" indent="0">
              <a:buNone/>
            </a:pPr>
            <a:r>
              <a:rPr lang="en-US" sz="2900" dirty="0"/>
              <a:t>    domain.  </a:t>
            </a:r>
            <a:r>
              <a:rPr lang="en-US" sz="2900" i="1" dirty="0"/>
              <a:t>Linguistic Typology</a:t>
            </a:r>
            <a:r>
              <a:rPr lang="en-US" sz="2900" dirty="0"/>
              <a:t> 23(1):119-159.</a:t>
            </a:r>
            <a:endParaRPr lang="en-FR" sz="2900" dirty="0"/>
          </a:p>
          <a:p>
            <a:r>
              <a:rPr lang="en-US" sz="2900" dirty="0" err="1"/>
              <a:t>Schegloff</a:t>
            </a:r>
            <a:r>
              <a:rPr lang="en-US" sz="2900" dirty="0"/>
              <a:t>, Emanual A. &amp; Harvey Sacks. 1973. Opening up closings. </a:t>
            </a:r>
            <a:r>
              <a:rPr lang="en-US" sz="2900" i="1" dirty="0" err="1"/>
              <a:t>Semiotica</a:t>
            </a:r>
            <a:r>
              <a:rPr lang="en-US" sz="2900" dirty="0"/>
              <a:t> 4: 289-327.</a:t>
            </a:r>
            <a:endParaRPr lang="en-FR" sz="2900" dirty="0"/>
          </a:p>
          <a:p>
            <a:pPr marL="0" indent="0">
              <a:buNone/>
            </a:pPr>
            <a:endParaRPr lang="en-FR" dirty="0"/>
          </a:p>
        </p:txBody>
      </p:sp>
      <p:sp>
        <p:nvSpPr>
          <p:cNvPr id="4" name="Footer Placeholder 3">
            <a:extLst>
              <a:ext uri="{FF2B5EF4-FFF2-40B4-BE49-F238E27FC236}">
                <a16:creationId xmlns:a16="http://schemas.microsoft.com/office/drawing/2014/main" id="{D6F36DF9-56B3-DD4E-8592-C1F2827BD49F}"/>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D557BBD9-79BB-D94E-920F-707FA8E626CA}"/>
              </a:ext>
            </a:extLst>
          </p:cNvPr>
          <p:cNvSpPr>
            <a:spLocks noGrp="1"/>
          </p:cNvSpPr>
          <p:nvPr>
            <p:ph type="sldNum" sz="quarter" idx="12"/>
          </p:nvPr>
        </p:nvSpPr>
        <p:spPr/>
        <p:txBody>
          <a:bodyPr/>
          <a:lstStyle/>
          <a:p>
            <a:fld id="{5B68BAEC-7B05-1447-8B39-A30C83F4F450}" type="slidenum">
              <a:rPr lang="en-FR" smtClean="0"/>
              <a:t>70</a:t>
            </a:fld>
            <a:endParaRPr lang="en-FR"/>
          </a:p>
        </p:txBody>
      </p:sp>
    </p:spTree>
    <p:extLst>
      <p:ext uri="{BB962C8B-B14F-4D97-AF65-F5344CB8AC3E}">
        <p14:creationId xmlns:p14="http://schemas.microsoft.com/office/powerpoint/2010/main" val="41970018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877DF7-4BDA-CB4F-A478-BC1B26FF608E}"/>
              </a:ext>
            </a:extLst>
          </p:cNvPr>
          <p:cNvSpPr>
            <a:spLocks noGrp="1"/>
          </p:cNvSpPr>
          <p:nvPr>
            <p:ph idx="1"/>
          </p:nvPr>
        </p:nvSpPr>
        <p:spPr>
          <a:xfrm>
            <a:off x="838200" y="891822"/>
            <a:ext cx="10515600" cy="5285141"/>
          </a:xfrm>
        </p:spPr>
        <p:txBody>
          <a:bodyPr/>
          <a:lstStyle/>
          <a:p>
            <a:r>
              <a:rPr lang="en-FR" sz="2000" dirty="0"/>
              <a:t>Traugott, Elizabeth Closs. 2020. The development of “digressive” discourse–topic shift markers in English. </a:t>
            </a:r>
            <a:r>
              <a:rPr lang="en-US" sz="2000" dirty="0"/>
              <a:t>In Benjamin Fagard &amp; Michel </a:t>
            </a:r>
            <a:r>
              <a:rPr lang="en-US" sz="2000" dirty="0" err="1"/>
              <a:t>Charolles</a:t>
            </a:r>
            <a:r>
              <a:rPr lang="en-US" sz="2000" dirty="0"/>
              <a:t>, eds., Special issue on Topic shifters in a comparative perspective, </a:t>
            </a:r>
            <a:r>
              <a:rPr lang="en-US" sz="2000" i="1" dirty="0"/>
              <a:t>Journal of Pragmatics </a:t>
            </a:r>
            <a:r>
              <a:rPr lang="en-US" sz="2000" dirty="0"/>
              <a:t>156: 121-135. </a:t>
            </a:r>
            <a:endParaRPr lang="en-FR" sz="2000" dirty="0"/>
          </a:p>
          <a:p>
            <a:r>
              <a:rPr lang="en-US" sz="2000" dirty="0"/>
              <a:t>Traugott, Elizabeth Closs. 2021. “A constructional perspective on the rise of metatextual discourse markers”. </a:t>
            </a:r>
            <a:r>
              <a:rPr lang="en-US" sz="2000" i="1" dirty="0" err="1"/>
              <a:t>Cadernos</a:t>
            </a:r>
            <a:r>
              <a:rPr lang="en-US" sz="2000" i="1" dirty="0"/>
              <a:t> de </a:t>
            </a:r>
            <a:r>
              <a:rPr lang="en-US" sz="2000" i="1" dirty="0" err="1"/>
              <a:t>Linguistica</a:t>
            </a:r>
            <a:r>
              <a:rPr lang="en-US" sz="2000" dirty="0"/>
              <a:t> 2(1):1-25.</a:t>
            </a:r>
            <a:endParaRPr lang="en-FR" sz="2000" dirty="0"/>
          </a:p>
          <a:p>
            <a:r>
              <a:rPr lang="en-US" sz="2000" dirty="0"/>
              <a:t>Vandelanotte, Lieven. 2009. </a:t>
            </a:r>
            <a:r>
              <a:rPr lang="en-US" sz="2000" i="1" dirty="0"/>
              <a:t>Speech and Thought Representation in English: A Cognitive-Functional Approach</a:t>
            </a:r>
            <a:r>
              <a:rPr lang="en-US" sz="2000" dirty="0"/>
              <a:t>. Berlin: Mouton de Gruyter.</a:t>
            </a:r>
            <a:endParaRPr lang="en-FR" sz="2000" dirty="0"/>
          </a:p>
          <a:p>
            <a:pPr marL="0" indent="0">
              <a:buNone/>
            </a:pPr>
            <a:endParaRPr lang="en-FR" dirty="0"/>
          </a:p>
        </p:txBody>
      </p:sp>
      <p:sp>
        <p:nvSpPr>
          <p:cNvPr id="4" name="Footer Placeholder 3">
            <a:extLst>
              <a:ext uri="{FF2B5EF4-FFF2-40B4-BE49-F238E27FC236}">
                <a16:creationId xmlns:a16="http://schemas.microsoft.com/office/drawing/2014/main" id="{ED4BFA0E-B6AC-8F47-975F-50DAEA0E4A57}"/>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AE48FA8C-1B00-1043-A90D-63787CD01ACD}"/>
              </a:ext>
            </a:extLst>
          </p:cNvPr>
          <p:cNvSpPr>
            <a:spLocks noGrp="1"/>
          </p:cNvSpPr>
          <p:nvPr>
            <p:ph type="sldNum" sz="quarter" idx="12"/>
          </p:nvPr>
        </p:nvSpPr>
        <p:spPr/>
        <p:txBody>
          <a:bodyPr/>
          <a:lstStyle/>
          <a:p>
            <a:fld id="{2F62E8FC-9E2B-9B4A-A527-3B291B1FD90F}" type="slidenum">
              <a:rPr lang="en-FR" smtClean="0"/>
              <a:t>71</a:t>
            </a:fld>
            <a:endParaRPr lang="en-FR"/>
          </a:p>
        </p:txBody>
      </p:sp>
    </p:spTree>
    <p:extLst>
      <p:ext uri="{BB962C8B-B14F-4D97-AF65-F5344CB8AC3E}">
        <p14:creationId xmlns:p14="http://schemas.microsoft.com/office/powerpoint/2010/main" val="3825893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8AD0A-9945-FD43-83F2-6C35EBFE6940}"/>
              </a:ext>
            </a:extLst>
          </p:cNvPr>
          <p:cNvSpPr>
            <a:spLocks noGrp="1"/>
          </p:cNvSpPr>
          <p:nvPr>
            <p:ph type="title"/>
          </p:nvPr>
        </p:nvSpPr>
        <p:spPr>
          <a:xfrm>
            <a:off x="838200" y="365126"/>
            <a:ext cx="10515600" cy="413808"/>
          </a:xfrm>
        </p:spPr>
        <p:txBody>
          <a:bodyPr>
            <a:normAutofit fontScale="90000"/>
          </a:bodyPr>
          <a:lstStyle/>
          <a:p>
            <a:pPr algn="ctr"/>
            <a:r>
              <a:rPr lang="en-FR" dirty="0">
                <a:solidFill>
                  <a:srgbClr val="7030A0"/>
                </a:solidFill>
                <a:latin typeface="Arial" panose="020B0604020202020204" pitchFamily="34" charset="0"/>
                <a:cs typeface="Arial" panose="020B0604020202020204" pitchFamily="34" charset="0"/>
              </a:rPr>
              <a:t>The development of DM </a:t>
            </a:r>
            <a:r>
              <a:rPr lang="en-FR" i="1" dirty="0">
                <a:solidFill>
                  <a:srgbClr val="7030A0"/>
                </a:solidFill>
                <a:latin typeface="Arial" panose="020B0604020202020204" pitchFamily="34" charset="0"/>
                <a:cs typeface="Arial" panose="020B0604020202020204" pitchFamily="34" charset="0"/>
              </a:rPr>
              <a:t>by the way</a:t>
            </a:r>
            <a:endParaRPr lang="en-FR" dirty="0"/>
          </a:p>
        </p:txBody>
      </p:sp>
      <p:sp>
        <p:nvSpPr>
          <p:cNvPr id="3" name="Content Placeholder 2">
            <a:extLst>
              <a:ext uri="{FF2B5EF4-FFF2-40B4-BE49-F238E27FC236}">
                <a16:creationId xmlns:a16="http://schemas.microsoft.com/office/drawing/2014/main" id="{2BC922C0-792B-2141-8C56-C34B5459F582}"/>
              </a:ext>
            </a:extLst>
          </p:cNvPr>
          <p:cNvSpPr>
            <a:spLocks noGrp="1"/>
          </p:cNvSpPr>
          <p:nvPr>
            <p:ph idx="1"/>
          </p:nvPr>
        </p:nvSpPr>
        <p:spPr>
          <a:xfrm>
            <a:off x="838200" y="1298222"/>
            <a:ext cx="10515600" cy="4878741"/>
          </a:xfrm>
        </p:spPr>
        <p:txBody>
          <a:bodyPr>
            <a:normAutofit lnSpcReduction="10000"/>
          </a:bodyPr>
          <a:lstStyle/>
          <a:p>
            <a:r>
              <a:rPr lang="en-FR" dirty="0">
                <a:solidFill>
                  <a:srgbClr val="002060"/>
                </a:solidFill>
              </a:rPr>
              <a:t>“Hedge” is used here in the sense of:</a:t>
            </a:r>
          </a:p>
          <a:p>
            <a:pPr marL="0" indent="0">
              <a:buNone/>
            </a:pPr>
            <a:r>
              <a:rPr lang="en-FR" dirty="0">
                <a:solidFill>
                  <a:srgbClr val="002060"/>
                </a:solidFill>
              </a:rPr>
              <a:t>    -   a </a:t>
            </a:r>
            <a:r>
              <a:rPr lang="en-US" dirty="0">
                <a:solidFill>
                  <a:srgbClr val="002060"/>
                </a:solidFill>
              </a:rPr>
              <a:t>discourse strategy that “attenuates  … the full force of the speech</a:t>
            </a:r>
          </a:p>
          <a:p>
            <a:pPr marL="0" indent="0">
              <a:buNone/>
            </a:pPr>
            <a:r>
              <a:rPr lang="en-US" dirty="0">
                <a:solidFill>
                  <a:srgbClr val="002060"/>
                </a:solidFill>
              </a:rPr>
              <a:t>        act” (Fraser 2010: 16); see also </a:t>
            </a:r>
            <a:r>
              <a:rPr lang="en-US" dirty="0" err="1">
                <a:solidFill>
                  <a:srgbClr val="002060"/>
                </a:solidFill>
              </a:rPr>
              <a:t>Caffi</a:t>
            </a:r>
            <a:r>
              <a:rPr lang="en-US" dirty="0">
                <a:solidFill>
                  <a:srgbClr val="002060"/>
                </a:solidFill>
              </a:rPr>
              <a:t> (2013: 257) on mitigation as</a:t>
            </a:r>
          </a:p>
          <a:p>
            <a:pPr marL="0" indent="0">
              <a:buNone/>
            </a:pPr>
            <a:r>
              <a:rPr lang="en-US" dirty="0">
                <a:solidFill>
                  <a:srgbClr val="002060"/>
                </a:solidFill>
              </a:rPr>
              <a:t>        an “attenuation strategy rooted in metapragmatic awareness”,</a:t>
            </a:r>
          </a:p>
          <a:p>
            <a:pPr marL="0" indent="0">
              <a:buNone/>
            </a:pPr>
            <a:r>
              <a:rPr lang="en-US" dirty="0">
                <a:solidFill>
                  <a:srgbClr val="002060"/>
                </a:solidFill>
              </a:rPr>
              <a:t>        and Kaltenböck et al. (2010), in which Fraser (2010) appears.</a:t>
            </a:r>
          </a:p>
          <a:p>
            <a:pPr marL="0" indent="0">
              <a:buNone/>
            </a:pPr>
            <a:endParaRPr lang="en-US" dirty="0">
              <a:solidFill>
                <a:srgbClr val="002060"/>
              </a:solidFill>
            </a:endParaRPr>
          </a:p>
          <a:p>
            <a:pPr marL="0" indent="0">
              <a:buNone/>
            </a:pPr>
            <a:endParaRPr lang="en-US" dirty="0">
              <a:solidFill>
                <a:srgbClr val="002060"/>
              </a:solidFill>
            </a:endParaRPr>
          </a:p>
          <a:p>
            <a:pPr marL="0" indent="0">
              <a:buNone/>
            </a:pPr>
            <a:endParaRPr lang="en-US" dirty="0">
              <a:solidFill>
                <a:srgbClr val="002060"/>
              </a:solidFill>
            </a:endParaRPr>
          </a:p>
          <a:p>
            <a:pPr marL="0" indent="0">
              <a:buNone/>
            </a:pPr>
            <a:endParaRPr lang="en-US" dirty="0">
              <a:solidFill>
                <a:srgbClr val="002060"/>
              </a:solidFill>
            </a:endParaRPr>
          </a:p>
          <a:p>
            <a:pPr marL="0" indent="0">
              <a:buNone/>
            </a:pPr>
            <a:r>
              <a:rPr lang="en-US" dirty="0">
                <a:solidFill>
                  <a:srgbClr val="002060"/>
                </a:solidFill>
              </a:rPr>
              <a:t> </a:t>
            </a:r>
            <a:endParaRPr lang="en-FR" dirty="0">
              <a:solidFill>
                <a:srgbClr val="002060"/>
              </a:solidFill>
            </a:endParaRPr>
          </a:p>
        </p:txBody>
      </p:sp>
      <p:sp>
        <p:nvSpPr>
          <p:cNvPr id="4" name="Footer Placeholder 3">
            <a:extLst>
              <a:ext uri="{FF2B5EF4-FFF2-40B4-BE49-F238E27FC236}">
                <a16:creationId xmlns:a16="http://schemas.microsoft.com/office/drawing/2014/main" id="{B16D83FA-E2EE-044D-989E-76E957B95D5F}"/>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49C4973A-5015-0A4E-BA8B-85B7C5FCB701}"/>
              </a:ext>
            </a:extLst>
          </p:cNvPr>
          <p:cNvSpPr>
            <a:spLocks noGrp="1"/>
          </p:cNvSpPr>
          <p:nvPr>
            <p:ph type="sldNum" sz="quarter" idx="12"/>
          </p:nvPr>
        </p:nvSpPr>
        <p:spPr/>
        <p:txBody>
          <a:bodyPr/>
          <a:lstStyle/>
          <a:p>
            <a:fld id="{2F62E8FC-9E2B-9B4A-A527-3B291B1FD90F}" type="slidenum">
              <a:rPr lang="en-FR" smtClean="0"/>
              <a:t>8</a:t>
            </a:fld>
            <a:endParaRPr lang="en-FR"/>
          </a:p>
        </p:txBody>
      </p:sp>
      <p:pic>
        <p:nvPicPr>
          <p:cNvPr id="7" name="Picture 6" descr="Graphical user interface, application&#10;&#10;Description automatically generated">
            <a:extLst>
              <a:ext uri="{FF2B5EF4-FFF2-40B4-BE49-F238E27FC236}">
                <a16:creationId xmlns:a16="http://schemas.microsoft.com/office/drawing/2014/main" id="{430BD7D0-0B3F-4A4A-84B1-BEAC665077F8}"/>
              </a:ext>
            </a:extLst>
          </p:cNvPr>
          <p:cNvPicPr>
            <a:picLocks noChangeAspect="1"/>
          </p:cNvPicPr>
          <p:nvPr/>
        </p:nvPicPr>
        <p:blipFill>
          <a:blip r:embed="rId2"/>
          <a:stretch>
            <a:fillRect/>
          </a:stretch>
        </p:blipFill>
        <p:spPr>
          <a:xfrm>
            <a:off x="6934199" y="4129088"/>
            <a:ext cx="3214687" cy="1714500"/>
          </a:xfrm>
          <a:prstGeom prst="rect">
            <a:avLst/>
          </a:prstGeom>
        </p:spPr>
      </p:pic>
      <p:pic>
        <p:nvPicPr>
          <p:cNvPr id="9" name="Picture 8" descr="A person wearing glasses&#10;&#10;Description automatically generated with low confidence">
            <a:extLst>
              <a:ext uri="{FF2B5EF4-FFF2-40B4-BE49-F238E27FC236}">
                <a16:creationId xmlns:a16="http://schemas.microsoft.com/office/drawing/2014/main" id="{0FF538DB-F0E9-2540-8324-A35104555E37}"/>
              </a:ext>
            </a:extLst>
          </p:cNvPr>
          <p:cNvPicPr>
            <a:picLocks noChangeAspect="1"/>
          </p:cNvPicPr>
          <p:nvPr/>
        </p:nvPicPr>
        <p:blipFill>
          <a:blip r:embed="rId3"/>
          <a:stretch>
            <a:fillRect/>
          </a:stretch>
        </p:blipFill>
        <p:spPr>
          <a:xfrm>
            <a:off x="2043114" y="4207670"/>
            <a:ext cx="1885950" cy="1557336"/>
          </a:xfrm>
          <a:prstGeom prst="rect">
            <a:avLst/>
          </a:prstGeom>
        </p:spPr>
      </p:pic>
    </p:spTree>
    <p:extLst>
      <p:ext uri="{BB962C8B-B14F-4D97-AF65-F5344CB8AC3E}">
        <p14:creationId xmlns:p14="http://schemas.microsoft.com/office/powerpoint/2010/main" val="1380149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BB30B-050A-0244-9751-3BE4DDE9BD63}"/>
              </a:ext>
            </a:extLst>
          </p:cNvPr>
          <p:cNvSpPr>
            <a:spLocks noGrp="1"/>
          </p:cNvSpPr>
          <p:nvPr>
            <p:ph type="title"/>
          </p:nvPr>
        </p:nvSpPr>
        <p:spPr>
          <a:xfrm>
            <a:off x="838200" y="365125"/>
            <a:ext cx="10515600" cy="831497"/>
          </a:xfrm>
        </p:spPr>
        <p:txBody>
          <a:bodyPr>
            <a:normAutofit/>
          </a:bodyPr>
          <a:lstStyle/>
          <a:p>
            <a:pPr algn="ctr"/>
            <a:r>
              <a:rPr lang="en-FR" sz="4000" i="1" dirty="0">
                <a:solidFill>
                  <a:srgbClr val="7030A0"/>
                </a:solidFill>
                <a:latin typeface="Arial" panose="020B0604020202020204" pitchFamily="34" charset="0"/>
                <a:cs typeface="Arial" panose="020B0604020202020204" pitchFamily="34" charset="0"/>
              </a:rPr>
              <a:t>By the way </a:t>
            </a:r>
            <a:r>
              <a:rPr lang="en-FR" sz="4000" dirty="0">
                <a:solidFill>
                  <a:srgbClr val="7030A0"/>
                </a:solidFill>
                <a:latin typeface="Arial" panose="020B0604020202020204" pitchFamily="34" charset="0"/>
                <a:cs typeface="Arial" panose="020B0604020202020204" pitchFamily="34" charset="0"/>
              </a:rPr>
              <a:t>in PDE</a:t>
            </a:r>
            <a:endParaRPr lang="en-FR" sz="4000" dirty="0"/>
          </a:p>
        </p:txBody>
      </p:sp>
      <p:sp>
        <p:nvSpPr>
          <p:cNvPr id="3" name="Content Placeholder 2">
            <a:extLst>
              <a:ext uri="{FF2B5EF4-FFF2-40B4-BE49-F238E27FC236}">
                <a16:creationId xmlns:a16="http://schemas.microsoft.com/office/drawing/2014/main" id="{B7F62A3B-6128-214C-A13A-5CE5CBCAC69F}"/>
              </a:ext>
            </a:extLst>
          </p:cNvPr>
          <p:cNvSpPr>
            <a:spLocks noGrp="1"/>
          </p:cNvSpPr>
          <p:nvPr>
            <p:ph idx="1"/>
          </p:nvPr>
        </p:nvSpPr>
        <p:spPr>
          <a:xfrm>
            <a:off x="838200" y="1478844"/>
            <a:ext cx="10515600" cy="4698119"/>
          </a:xfrm>
        </p:spPr>
        <p:txBody>
          <a:bodyPr>
            <a:normAutofit fontScale="92500"/>
          </a:bodyPr>
          <a:lstStyle/>
          <a:p>
            <a:pPr marL="0" indent="0">
              <a:buNone/>
            </a:pPr>
            <a:r>
              <a:rPr lang="en-FR" sz="3000" dirty="0">
                <a:solidFill>
                  <a:srgbClr val="002060"/>
                </a:solidFill>
              </a:rPr>
              <a:t>  •  A subtype of hedging use of </a:t>
            </a:r>
            <a:r>
              <a:rPr lang="en-FR" sz="3000" i="1" dirty="0">
                <a:solidFill>
                  <a:srgbClr val="002060"/>
                </a:solidFill>
              </a:rPr>
              <a:t>by the way </a:t>
            </a:r>
            <a:r>
              <a:rPr lang="en-FR" sz="3000" dirty="0">
                <a:solidFill>
                  <a:srgbClr val="002060"/>
                </a:solidFill>
              </a:rPr>
              <a:t>has been called </a:t>
            </a:r>
            <a:r>
              <a:rPr lang="en-US" sz="3000" dirty="0">
                <a:solidFill>
                  <a:srgbClr val="002060"/>
                </a:solidFill>
              </a:rPr>
              <a:t>a</a:t>
            </a:r>
          </a:p>
          <a:p>
            <a:pPr marL="0" indent="0">
              <a:buNone/>
            </a:pPr>
            <a:r>
              <a:rPr lang="en-US" sz="3000" dirty="0">
                <a:solidFill>
                  <a:srgbClr val="002060"/>
                </a:solidFill>
              </a:rPr>
              <a:t>      “misplacement marker” use (</a:t>
            </a:r>
            <a:r>
              <a:rPr lang="en-US" sz="3000" dirty="0" err="1">
                <a:solidFill>
                  <a:srgbClr val="002060"/>
                </a:solidFill>
              </a:rPr>
              <a:t>Schegloff</a:t>
            </a:r>
            <a:r>
              <a:rPr lang="en-US" sz="3000" dirty="0">
                <a:solidFill>
                  <a:srgbClr val="002060"/>
                </a:solidFill>
              </a:rPr>
              <a:t> &amp; Sacks 1973: 319). </a:t>
            </a:r>
          </a:p>
          <a:p>
            <a:pPr marL="0" indent="0">
              <a:buNone/>
            </a:pPr>
            <a:r>
              <a:rPr lang="en-US" sz="3000" dirty="0">
                <a:solidFill>
                  <a:srgbClr val="002060"/>
                </a:solidFill>
              </a:rPr>
              <a:t>•    As a “misplacement marker”, </a:t>
            </a:r>
            <a:r>
              <a:rPr lang="en-US" sz="3000" i="1" dirty="0">
                <a:solidFill>
                  <a:srgbClr val="002060"/>
                </a:solidFill>
              </a:rPr>
              <a:t>by the way </a:t>
            </a:r>
            <a:r>
              <a:rPr lang="en-US" sz="3000" dirty="0">
                <a:solidFill>
                  <a:srgbClr val="002060"/>
                </a:solidFill>
              </a:rPr>
              <a:t>is </a:t>
            </a:r>
            <a:r>
              <a:rPr lang="en-FR" sz="3000" dirty="0">
                <a:solidFill>
                  <a:srgbClr val="002060"/>
                </a:solidFill>
              </a:rPr>
              <a:t>used  to introduce</a:t>
            </a:r>
          </a:p>
          <a:p>
            <a:pPr marL="0" indent="0">
              <a:buNone/>
            </a:pPr>
            <a:r>
              <a:rPr lang="en-FR" sz="3000" dirty="0">
                <a:solidFill>
                  <a:srgbClr val="002060"/>
                </a:solidFill>
              </a:rPr>
              <a:t>      someone after an inappropriately, even embarrassingly, long time. </a:t>
            </a:r>
          </a:p>
          <a:p>
            <a:pPr marL="0" indent="0">
              <a:buNone/>
            </a:pPr>
            <a:r>
              <a:rPr lang="en-FR" sz="3000" dirty="0">
                <a:solidFill>
                  <a:srgbClr val="00B050"/>
                </a:solidFill>
              </a:rPr>
              <a:t>(4) [after lengthy banter, 2 people who have been picked up hitchhiking</a:t>
            </a:r>
          </a:p>
          <a:p>
            <a:pPr marL="0" indent="0">
              <a:buNone/>
            </a:pPr>
            <a:r>
              <a:rPr lang="en-FR" sz="3000" dirty="0">
                <a:solidFill>
                  <a:srgbClr val="00B050"/>
                </a:solidFill>
              </a:rPr>
              <a:t>      introduce themselves] </a:t>
            </a:r>
            <a:r>
              <a:rPr lang="en-GB" sz="3000" dirty="0">
                <a:solidFill>
                  <a:srgbClr val="00B050"/>
                </a:solidFill>
              </a:rPr>
              <a:t> Hey, thanks again for driving, man. Darcy</a:t>
            </a:r>
          </a:p>
          <a:p>
            <a:pPr marL="0" indent="0">
              <a:buNone/>
            </a:pPr>
            <a:r>
              <a:rPr lang="en-GB" sz="3000" dirty="0">
                <a:solidFill>
                  <a:srgbClr val="00B050"/>
                </a:solidFill>
              </a:rPr>
              <a:t>      needs some sleep and you are crucial to us getting there on time.</a:t>
            </a:r>
          </a:p>
          <a:p>
            <a:pPr marL="0" indent="0">
              <a:buNone/>
            </a:pPr>
            <a:r>
              <a:rPr lang="en-GB" sz="3000" dirty="0">
                <a:solidFill>
                  <a:srgbClr val="00B050"/>
                </a:solidFill>
              </a:rPr>
              <a:t>      I’m Jessie </a:t>
            </a:r>
            <a:r>
              <a:rPr lang="en-GB" sz="3000" i="1" dirty="0">
                <a:solidFill>
                  <a:srgbClr val="00B050"/>
                </a:solidFill>
              </a:rPr>
              <a:t>by the way</a:t>
            </a:r>
            <a:r>
              <a:rPr lang="en-GB" sz="3000" dirty="0">
                <a:solidFill>
                  <a:srgbClr val="00B050"/>
                </a:solidFill>
              </a:rPr>
              <a:t>.  I’m Dave, what's going on? </a:t>
            </a:r>
          </a:p>
          <a:p>
            <a:pPr marL="0" indent="0">
              <a:buNone/>
            </a:pPr>
            <a:r>
              <a:rPr lang="en-GB" sz="2600" dirty="0">
                <a:solidFill>
                  <a:srgbClr val="00B050"/>
                </a:solidFill>
              </a:rPr>
              <a:t>       (2018 </a:t>
            </a:r>
            <a:r>
              <a:rPr lang="en-GB" sz="2600" i="1" dirty="0">
                <a:solidFill>
                  <a:srgbClr val="00B050"/>
                </a:solidFill>
              </a:rPr>
              <a:t>The dip run </a:t>
            </a:r>
            <a:r>
              <a:rPr lang="en-GB" sz="2600" dirty="0">
                <a:solidFill>
                  <a:srgbClr val="00B050"/>
                </a:solidFill>
              </a:rPr>
              <a:t>[COCA MOV])</a:t>
            </a:r>
          </a:p>
          <a:p>
            <a:pPr marL="0" indent="0">
              <a:buNone/>
            </a:pPr>
            <a:endParaRPr lang="en-GB" sz="2600" dirty="0">
              <a:solidFill>
                <a:srgbClr val="00B050"/>
              </a:solidFill>
            </a:endParaRPr>
          </a:p>
          <a:p>
            <a:pPr marL="0" indent="0">
              <a:buNone/>
            </a:pPr>
            <a:endParaRPr lang="en-FR" sz="2600" dirty="0">
              <a:solidFill>
                <a:srgbClr val="00B050"/>
              </a:solidFill>
            </a:endParaRPr>
          </a:p>
        </p:txBody>
      </p:sp>
      <p:sp>
        <p:nvSpPr>
          <p:cNvPr id="4" name="Footer Placeholder 3">
            <a:extLst>
              <a:ext uri="{FF2B5EF4-FFF2-40B4-BE49-F238E27FC236}">
                <a16:creationId xmlns:a16="http://schemas.microsoft.com/office/drawing/2014/main" id="{E2B08EDA-EC89-4B4E-83A0-695AB47CE75B}"/>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BAF3BE8D-50CF-964C-B421-D926FEDA83B8}"/>
              </a:ext>
            </a:extLst>
          </p:cNvPr>
          <p:cNvSpPr>
            <a:spLocks noGrp="1"/>
          </p:cNvSpPr>
          <p:nvPr>
            <p:ph type="sldNum" sz="quarter" idx="12"/>
          </p:nvPr>
        </p:nvSpPr>
        <p:spPr/>
        <p:txBody>
          <a:bodyPr/>
          <a:lstStyle/>
          <a:p>
            <a:fld id="{2F62E8FC-9E2B-9B4A-A527-3B291B1FD90F}" type="slidenum">
              <a:rPr lang="en-FR" smtClean="0"/>
              <a:t>9</a:t>
            </a:fld>
            <a:endParaRPr lang="en-FR"/>
          </a:p>
        </p:txBody>
      </p:sp>
    </p:spTree>
    <p:extLst>
      <p:ext uri="{BB962C8B-B14F-4D97-AF65-F5344CB8AC3E}">
        <p14:creationId xmlns:p14="http://schemas.microsoft.com/office/powerpoint/2010/main" val="1138940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1895</TotalTime>
  <Words>7942</Words>
  <Application>Microsoft Macintosh PowerPoint</Application>
  <PresentationFormat>Widescreen</PresentationFormat>
  <Paragraphs>684</Paragraphs>
  <Slides>71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71</vt:i4>
      </vt:variant>
    </vt:vector>
  </HeadingPairs>
  <TitlesOfParts>
    <vt:vector size="78" baseType="lpstr">
      <vt:lpstr>Algerian</vt:lpstr>
      <vt:lpstr>Apple Chancery</vt:lpstr>
      <vt:lpstr>Apple Chancery</vt:lpstr>
      <vt:lpstr>Arial</vt:lpstr>
      <vt:lpstr>Calibri</vt:lpstr>
      <vt:lpstr>Calibri Light</vt:lpstr>
      <vt:lpstr>Office Theme</vt:lpstr>
      <vt:lpstr>Putting pragmatics into  Construction Grammar:  The development of Discourse structuring Markers in English</vt:lpstr>
      <vt:lpstr>Outline</vt:lpstr>
      <vt:lpstr>Digressives</vt:lpstr>
      <vt:lpstr>Digressives</vt:lpstr>
      <vt:lpstr>By the way in PDE</vt:lpstr>
      <vt:lpstr>Digressives</vt:lpstr>
      <vt:lpstr>By the way in PDE</vt:lpstr>
      <vt:lpstr>The development of DM by the way</vt:lpstr>
      <vt:lpstr>By the way in PDE</vt:lpstr>
      <vt:lpstr>By the way in PDE</vt:lpstr>
      <vt:lpstr>By the way in PDE</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The development of DM by the way</vt:lpstr>
      <vt:lpstr>Summary so far</vt:lpstr>
      <vt:lpstr>PowerPoint Presentation</vt:lpstr>
      <vt:lpstr>8B.  The development of a DIgressive DM combination: Oh, by the way </vt:lpstr>
      <vt:lpstr>Outline</vt:lpstr>
      <vt:lpstr>Oh, by the way</vt:lpstr>
      <vt:lpstr>Oh, by the way</vt:lpstr>
      <vt:lpstr>Oh, by the way</vt:lpstr>
      <vt:lpstr>The development of OBTW1</vt:lpstr>
      <vt:lpstr>The development of OBTW1</vt:lpstr>
      <vt:lpstr>The development of OBTW1</vt:lpstr>
      <vt:lpstr>The development of OBTW1</vt:lpstr>
      <vt:lpstr>The development of OBTW1</vt:lpstr>
      <vt:lpstr>The development of OBTW2</vt:lpstr>
      <vt:lpstr>The development of OBTW2</vt:lpstr>
      <vt:lpstr>The development of OBTW2</vt:lpstr>
      <vt:lpstr>The development of OBTW2</vt:lpstr>
      <vt:lpstr>The development of OBTW2</vt:lpstr>
      <vt:lpstr>The development of OBTW2</vt:lpstr>
      <vt:lpstr>The development of OBTW2</vt:lpstr>
      <vt:lpstr>The development of OBTW2</vt:lpstr>
      <vt:lpstr>The development of OBTW2</vt:lpstr>
      <vt:lpstr>The development of OBTW2</vt:lpstr>
      <vt:lpstr>The development of OBTW2</vt:lpstr>
      <vt:lpstr>The development of OBTW2</vt:lpstr>
      <vt:lpstr>The development of OBTW2</vt:lpstr>
      <vt:lpstr>The development of OBTW2</vt:lpstr>
      <vt:lpstr>PowerPoint Presentation</vt:lpstr>
      <vt:lpstr>The development of OBTW2</vt:lpstr>
      <vt:lpstr>The development of OBTW2</vt:lpstr>
      <vt:lpstr>The development of OBTW2</vt:lpstr>
      <vt:lpstr>PowerPoint Presentation</vt:lpstr>
      <vt:lpstr>The development of OBTW2</vt:lpstr>
      <vt:lpstr>Pejoration</vt:lpstr>
      <vt:lpstr>Pejoration</vt:lpstr>
      <vt:lpstr>Pejoration</vt:lpstr>
      <vt:lpstr>Pejoration</vt:lpstr>
      <vt:lpstr>Summary</vt:lpstr>
      <vt:lpstr>Next time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Traugott</dc:creator>
  <cp:lastModifiedBy>Elizabeth Traugott</cp:lastModifiedBy>
  <cp:revision>314</cp:revision>
  <cp:lastPrinted>2021-05-18T17:40:42Z</cp:lastPrinted>
  <dcterms:created xsi:type="dcterms:W3CDTF">2021-03-20T19:01:17Z</dcterms:created>
  <dcterms:modified xsi:type="dcterms:W3CDTF">2021-05-18T19:36:55Z</dcterms:modified>
</cp:coreProperties>
</file>