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9" r:id="rId3"/>
    <p:sldId id="257" r:id="rId4"/>
    <p:sldId id="26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36" autoAdjust="0"/>
    <p:restoredTop sz="94674"/>
  </p:normalViewPr>
  <p:slideViewPr>
    <p:cSldViewPr snapToGrid="0">
      <p:cViewPr varScale="1">
        <p:scale>
          <a:sx n="43" d="100"/>
          <a:sy n="43" d="100"/>
        </p:scale>
        <p:origin x="211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76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97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311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58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647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66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3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899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97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73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42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C135D-F90D-B849-BCEF-7EC37A7442EF}" type="datetimeFigureOut">
              <a:rPr lang="fr-FR" smtClean="0"/>
              <a:t>23/10/2023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F94BD-30DF-084F-9B27-CD0A7CEDB08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100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85CB58B-24C0-43B8-9418-B4680DD67564}"/>
              </a:ext>
            </a:extLst>
          </p:cNvPr>
          <p:cNvSpPr/>
          <p:nvPr/>
        </p:nvSpPr>
        <p:spPr>
          <a:xfrm>
            <a:off x="213584" y="8718795"/>
            <a:ext cx="64308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S1.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VE concentrations in rearing substrates and in larvae (mg/kg dry weight).                     (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sym typeface="Webdings" panose="05030102010509060703" pitchFamily="18" charset="2"/>
              </a:rPr>
              <a:t>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): rearing substrates, (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sym typeface="Webdings" panose="05030102010509060703" pitchFamily="18" charset="2"/>
              </a:rPr>
              <a:t>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): larvae.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α-TOC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γ-TOC. Bars represent mean ± SEM (n = 4). An asterisk means that concentrations are significantly different between the larvae and the corresponding substrate (*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 0.05; 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&lt; 0.01; ***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&lt; 0.001, </a:t>
            </a:r>
            <a:r>
              <a:rPr lang="fr-FR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-way ANOVA, followed by pairwise comparisons using bilateral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t-tests). BSG: Brewer’s spent grains.</a:t>
            </a:r>
            <a:endParaRPr lang="fr-FR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42F1510-01F9-4F3C-B30C-3C2226162739}"/>
              </a:ext>
            </a:extLst>
          </p:cNvPr>
          <p:cNvSpPr txBox="1"/>
          <p:nvPr/>
        </p:nvSpPr>
        <p:spPr>
          <a:xfrm>
            <a:off x="0" y="8066"/>
            <a:ext cx="4101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D4537B7-4BEC-4620-ABB1-74017A10D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324" y="592807"/>
            <a:ext cx="3726628" cy="414851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3F455F2-94FC-4E5B-95A9-F4DB96A1C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660" y="4855038"/>
            <a:ext cx="3726627" cy="375003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293E596-44A0-485F-928B-8EBB98ED1379}"/>
              </a:ext>
            </a:extLst>
          </p:cNvPr>
          <p:cNvSpPr txBox="1"/>
          <p:nvPr/>
        </p:nvSpPr>
        <p:spPr>
          <a:xfrm>
            <a:off x="1962750" y="4808796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7935A1A-235E-4BB2-B53D-A77585B2906E}"/>
              </a:ext>
            </a:extLst>
          </p:cNvPr>
          <p:cNvSpPr txBox="1"/>
          <p:nvPr/>
        </p:nvSpPr>
        <p:spPr>
          <a:xfrm>
            <a:off x="2117412" y="592807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782058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78CAE4F-6CAE-4EA1-B5A6-AA1370D00292}"/>
              </a:ext>
            </a:extLst>
          </p:cNvPr>
          <p:cNvSpPr txBox="1"/>
          <p:nvPr/>
        </p:nvSpPr>
        <p:spPr>
          <a:xfrm>
            <a:off x="0" y="8066"/>
            <a:ext cx="4101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D0410D-30E1-4525-AF07-82F4316BB118}"/>
              </a:ext>
            </a:extLst>
          </p:cNvPr>
          <p:cNvSpPr/>
          <p:nvPr/>
        </p:nvSpPr>
        <p:spPr>
          <a:xfrm>
            <a:off x="80009" y="8426578"/>
            <a:ext cx="66979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amounts </a:t>
            </a:r>
            <a:r>
              <a:rPr lang="fr-FR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A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expressed in µg α- or γ-TOC found in the cellular com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Amounts of VE taken up by Caco-2 cells incubated with micelle-rich fractions obtained after 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digestions of rearing substrates or larvae. </a:t>
            </a:r>
            <a:r>
              <a:rPr lang="en-A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partment</a:t>
            </a:r>
            <a:r>
              <a:rPr lang="en-A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each well after</a:t>
            </a:r>
            <a:r>
              <a:rPr lang="fr-FR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ZA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fraction rich in micelles corresponding </a:t>
            </a:r>
            <a:r>
              <a:rPr lang="fr-FR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digestion of 1 g </a:t>
            </a:r>
            <a:r>
              <a:rPr lang="en-CA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substrate or larvae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(expressed in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dry weight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had been deposited on the cells. (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ebdings" panose="05030102010509060703" pitchFamily="18" charset="2"/>
              </a:rPr>
              <a:t>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): rearing substrates, (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ebdings" panose="05030102010509060703" pitchFamily="18" charset="2"/>
              </a:rPr>
              <a:t>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): larvae.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α-TOC. 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γ-TOC. Bars represent mean ± SEM (n = 4). An asterisk means that the amount of VE are significantly different between the larvae and the corresponding substrate (***</a:t>
            </a:r>
            <a:r>
              <a:rPr lang="en-US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 0.001, </a:t>
            </a:r>
            <a:r>
              <a:rPr lang="en-A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-way ANOVA, followed by pairwise comparisons using bilateral</a:t>
            </a: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t-tests).</a:t>
            </a:r>
            <a:endParaRPr lang="fr-FR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511F33F-57CA-4667-B713-6820C604F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620" y="588812"/>
            <a:ext cx="3777391" cy="374663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DAADFDF-0B04-41ED-8210-E739B9DBC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303" y="4573751"/>
            <a:ext cx="3777391" cy="381365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475EB07-D454-488F-9998-06FA6F69823D}"/>
              </a:ext>
            </a:extLst>
          </p:cNvPr>
          <p:cNvSpPr txBox="1"/>
          <p:nvPr/>
        </p:nvSpPr>
        <p:spPr>
          <a:xfrm>
            <a:off x="1906747" y="589058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554194F-D032-4059-8C07-C6BCED7DFE8F}"/>
              </a:ext>
            </a:extLst>
          </p:cNvPr>
          <p:cNvSpPr txBox="1"/>
          <p:nvPr/>
        </p:nvSpPr>
        <p:spPr>
          <a:xfrm>
            <a:off x="1906747" y="4618293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709657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1FD45996-7CDF-B2BD-98A0-4C5DDAF1E4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67" b="14206"/>
          <a:stretch/>
        </p:blipFill>
        <p:spPr>
          <a:xfrm>
            <a:off x="1090679" y="4372664"/>
            <a:ext cx="4101353" cy="412816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3AC0192-1053-FD0A-55D5-D14C45EBD6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771" t="11277" r="-2685" b="14164"/>
          <a:stretch/>
        </p:blipFill>
        <p:spPr>
          <a:xfrm>
            <a:off x="1026460" y="307661"/>
            <a:ext cx="4101354" cy="406500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B0B3DAF-EDEF-F442-628C-7CEDBEB6C165}"/>
              </a:ext>
            </a:extLst>
          </p:cNvPr>
          <p:cNvSpPr txBox="1"/>
          <p:nvPr/>
        </p:nvSpPr>
        <p:spPr>
          <a:xfrm>
            <a:off x="0" y="8066"/>
            <a:ext cx="4101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26BACD0-CA3F-3900-604D-DD88850F4E5E}"/>
              </a:ext>
            </a:extLst>
          </p:cNvPr>
          <p:cNvSpPr txBox="1"/>
          <p:nvPr/>
        </p:nvSpPr>
        <p:spPr>
          <a:xfrm>
            <a:off x="1499733" y="453492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000517C-FFC7-A3DB-FDA6-F607C2FB47F1}"/>
              </a:ext>
            </a:extLst>
          </p:cNvPr>
          <p:cNvSpPr txBox="1"/>
          <p:nvPr/>
        </p:nvSpPr>
        <p:spPr>
          <a:xfrm>
            <a:off x="1366421" y="4362209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6521873-8095-451C-B9D9-59D65130AF33}"/>
              </a:ext>
            </a:extLst>
          </p:cNvPr>
          <p:cNvSpPr txBox="1"/>
          <p:nvPr/>
        </p:nvSpPr>
        <p:spPr>
          <a:xfrm>
            <a:off x="222672" y="8697605"/>
            <a:ext cx="6282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Amounts of VE in micelles obtained after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digestions of larvae reared on VE-rich substrates. Amounts are expressed in mg α- or γ-TOC corresponding to the digestion of 1 Kg of larvae (expressed in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fresh weight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α-TOC.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γ-TOC. Bars represent mean ± SEM (n = 4). Bars that bear different superscript letters are significantly different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0.05; ANOVA followed by Tukey’s HSD test). BSG: Brewer’s spent grains.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92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5FEF346-DCFD-4083-B50E-2554425910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8" b="1"/>
          <a:stretch/>
        </p:blipFill>
        <p:spPr>
          <a:xfrm>
            <a:off x="949670" y="4737736"/>
            <a:ext cx="4272570" cy="395986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0477691-1946-46A9-9D42-AC88823E1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662" y="555161"/>
            <a:ext cx="4272570" cy="3974767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B0B3DAF-EDEF-F442-628C-7CEDBEB6C165}"/>
              </a:ext>
            </a:extLst>
          </p:cNvPr>
          <p:cNvSpPr txBox="1"/>
          <p:nvPr/>
        </p:nvSpPr>
        <p:spPr>
          <a:xfrm>
            <a:off x="0" y="8066"/>
            <a:ext cx="4101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26BACD0-CA3F-3900-604D-DD88850F4E5E}"/>
              </a:ext>
            </a:extLst>
          </p:cNvPr>
          <p:cNvSpPr txBox="1"/>
          <p:nvPr/>
        </p:nvSpPr>
        <p:spPr>
          <a:xfrm>
            <a:off x="1225313" y="509683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000517C-FFC7-A3DB-FDA6-F607C2FB47F1}"/>
              </a:ext>
            </a:extLst>
          </p:cNvPr>
          <p:cNvSpPr txBox="1"/>
          <p:nvPr/>
        </p:nvSpPr>
        <p:spPr>
          <a:xfrm>
            <a:off x="1321009" y="4737736"/>
            <a:ext cx="314751" cy="334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6521873-8095-451C-B9D9-59D65130AF33}"/>
              </a:ext>
            </a:extLst>
          </p:cNvPr>
          <p:cNvSpPr txBox="1"/>
          <p:nvPr/>
        </p:nvSpPr>
        <p:spPr>
          <a:xfrm>
            <a:off x="222672" y="8697605"/>
            <a:ext cx="6282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Amounts of VE in micelles obtained after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digestions of larvae reared on VE-rich substrates. Amounts are expressed in mg α- or γ-TOC corresponding to the digestion of 1 Kg of larvae (expressed in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dry weight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α-TOC.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γ-TOC. Bars represent mean ± SEM (n = 4). Bars that bear different superscript letters are significantly different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0.05; ANOVA followed by Tukey’s HSD test). BSG: Brewer’s spent grains.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5664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425</Words>
  <Application>Microsoft Office PowerPoint</Application>
  <PresentationFormat>A4 Paper (210x297 mm)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MORAND LAFFARGUE Lisa</dc:creator>
  <cp:lastModifiedBy>Wendel van der Sluis</cp:lastModifiedBy>
  <cp:revision>26</cp:revision>
  <dcterms:created xsi:type="dcterms:W3CDTF">2023-05-21T21:24:53Z</dcterms:created>
  <dcterms:modified xsi:type="dcterms:W3CDTF">2023-10-23T13:27:33Z</dcterms:modified>
</cp:coreProperties>
</file>