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00" r:id="rId3"/>
    <p:sldId id="301" r:id="rId4"/>
    <p:sldId id="298" r:id="rId5"/>
    <p:sldId id="299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57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36" r:id="rId23"/>
    <p:sldId id="337" r:id="rId24"/>
    <p:sldId id="320" r:id="rId25"/>
    <p:sldId id="321" r:id="rId26"/>
    <p:sldId id="319" r:id="rId27"/>
    <p:sldId id="322" r:id="rId28"/>
    <p:sldId id="323" r:id="rId29"/>
    <p:sldId id="324" r:id="rId30"/>
    <p:sldId id="325" r:id="rId31"/>
    <p:sldId id="302" r:id="rId32"/>
    <p:sldId id="297" r:id="rId33"/>
    <p:sldId id="326" r:id="rId34"/>
    <p:sldId id="327" r:id="rId35"/>
    <p:sldId id="328" r:id="rId36"/>
    <p:sldId id="329" r:id="rId37"/>
    <p:sldId id="330" r:id="rId38"/>
    <p:sldId id="331" r:id="rId39"/>
    <p:sldId id="333" r:id="rId40"/>
    <p:sldId id="334" r:id="rId41"/>
    <p:sldId id="335" r:id="rId42"/>
    <p:sldId id="338" r:id="rId43"/>
    <p:sldId id="339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03" r:id="rId56"/>
    <p:sldId id="340" r:id="rId57"/>
    <p:sldId id="341" r:id="rId58"/>
    <p:sldId id="358" r:id="rId59"/>
    <p:sldId id="342" r:id="rId60"/>
    <p:sldId id="343" r:id="rId61"/>
    <p:sldId id="355" r:id="rId62"/>
    <p:sldId id="356" r:id="rId63"/>
    <p:sldId id="359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D58A3A-A340-194F-954A-7D6EB31E8382}">
          <p14:sldIdLst>
            <p14:sldId id="256"/>
            <p14:sldId id="300"/>
            <p14:sldId id="301"/>
            <p14:sldId id="298"/>
            <p14:sldId id="299"/>
            <p14:sldId id="304"/>
            <p14:sldId id="305"/>
            <p14:sldId id="306"/>
            <p14:sldId id="307"/>
            <p14:sldId id="308"/>
            <p14:sldId id="309"/>
            <p14:sldId id="310"/>
            <p14:sldId id="357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36"/>
            <p14:sldId id="337"/>
            <p14:sldId id="320"/>
            <p14:sldId id="321"/>
            <p14:sldId id="319"/>
            <p14:sldId id="322"/>
            <p14:sldId id="323"/>
            <p14:sldId id="324"/>
            <p14:sldId id="325"/>
            <p14:sldId id="302"/>
            <p14:sldId id="297"/>
            <p14:sldId id="326"/>
            <p14:sldId id="327"/>
            <p14:sldId id="328"/>
            <p14:sldId id="329"/>
            <p14:sldId id="330"/>
            <p14:sldId id="331"/>
            <p14:sldId id="333"/>
            <p14:sldId id="334"/>
            <p14:sldId id="335"/>
            <p14:sldId id="338"/>
            <p14:sldId id="339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03"/>
            <p14:sldId id="340"/>
            <p14:sldId id="341"/>
            <p14:sldId id="358"/>
            <p14:sldId id="342"/>
            <p14:sldId id="343"/>
            <p14:sldId id="355"/>
            <p14:sldId id="356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557D7-A15D-E04D-8D12-7C85C7A6630D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21229-CE27-2C4B-A93D-CA4FF8E8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889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F323-6B7D-3547-9BEC-898166549E7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B78D7-8A19-EF48-B58B-1096121DE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8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8150-40BA-CF4D-ABC3-944585D11CB1}" type="datetime1">
              <a:rPr lang="en-GB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6AC4-1777-7743-8906-D75CCECEF934}" type="datetime1">
              <a:rPr lang="en-GB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A744-C779-7849-9D3E-436BAC29C78A}" type="datetime1">
              <a:rPr lang="en-GB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5A8D-F5C6-BB44-A75C-9FD6D69E1E75}" type="datetime1">
              <a:rPr lang="en-GB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EB76-2160-0A4E-AD1B-FD67DC5F23B8}" type="datetime1">
              <a:rPr lang="en-GB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4780-3E1A-9141-BDDF-0EAEEEA88C96}" type="datetime1">
              <a:rPr lang="en-GB" smtClean="0"/>
              <a:t>23/01/2018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BA5C-A430-C04D-8533-A07E404AA633}" type="datetime1">
              <a:rPr lang="en-GB" smtClean="0"/>
              <a:t>23/01/2018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4B5A-6A51-C540-B6AB-E8B8723ABD27}" type="datetime1">
              <a:rPr lang="en-GB" smtClean="0"/>
              <a:t>23/01/2018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5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ACD2-D342-9A42-8376-73A9F57994BF}" type="datetime1">
              <a:rPr lang="en-GB" smtClean="0"/>
              <a:t>23/01/2018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A13A4-1B87-9A47-A04E-D1BE418F194C}" type="datetime1">
              <a:rPr lang="en-GB" smtClean="0"/>
              <a:t>23/01/2018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D647-80D1-0F4D-B186-900D559AAE88}" type="datetime1">
              <a:rPr lang="en-GB" smtClean="0"/>
              <a:t>23/01/2018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86B8-0D4D-9542-B233-A544D53F242C}" type="datetime1">
              <a:rPr lang="en-GB" smtClean="0"/>
              <a:t>23/01/2018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99648-0CA1-FF40-8484-4D20C6C70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Conflation </a:t>
            </a:r>
            <a:r>
              <a:rPr lang="en-US" dirty="0" smtClean="0"/>
              <a:t>classes, transitivity </a:t>
            </a:r>
            <a:r>
              <a:rPr lang="en-US" dirty="0"/>
              <a:t>alternations and argument </a:t>
            </a:r>
            <a:r>
              <a:rPr lang="en-US" dirty="0" smtClean="0"/>
              <a:t>realization 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Nikolas Gisborne</a:t>
            </a:r>
          </a:p>
          <a:p>
            <a:r>
              <a:rPr lang="en-GB" sz="2400" dirty="0"/>
              <a:t>University of Edinburgh</a:t>
            </a:r>
          </a:p>
          <a:p>
            <a:r>
              <a:rPr lang="en-GB" sz="2400" i="1" dirty="0"/>
              <a:t>China International Forum on Cognitive Linguistics</a:t>
            </a:r>
          </a:p>
          <a:p>
            <a:r>
              <a:rPr lang="en-GB" sz="2400" dirty="0" err="1"/>
              <a:t>Beihang</a:t>
            </a:r>
            <a:r>
              <a:rPr lang="en-GB" sz="2400" dirty="0"/>
              <a:t> University, Beijing, May-June </a:t>
            </a:r>
            <a:r>
              <a:rPr lang="en-GB" sz="2400" dirty="0" smtClean="0"/>
              <a:t>2016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Rappaport </a:t>
            </a:r>
            <a:r>
              <a:rPr lang="en-US" dirty="0" err="1" smtClean="0"/>
              <a:t>Hovav</a:t>
            </a:r>
            <a:r>
              <a:rPr lang="en-US" dirty="0" smtClean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dirty="0" smtClean="0"/>
              <a:t>Levin </a:t>
            </a:r>
            <a:br>
              <a:rPr lang="en-US" dirty="0" smtClean="0"/>
            </a:br>
            <a:r>
              <a:rPr lang="en-US" altLang="zh-TW" dirty="0" smtClean="0"/>
              <a:t>(</a:t>
            </a:r>
            <a:r>
              <a:rPr lang="en-US" dirty="0" smtClean="0"/>
              <a:t>2010:25-26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000" dirty="0"/>
              <a:t>There is a generalization implicit in the canonical realization rules in (7)–(11), which leads us to formulate a lexicalization constraint</a:t>
            </a:r>
            <a:r>
              <a:rPr lang="en-GB" sz="4000" dirty="0" smtClean="0"/>
              <a:t>.</a:t>
            </a:r>
            <a:r>
              <a:rPr lang="en-GB" sz="4000" dirty="0"/>
              <a:t> </a:t>
            </a:r>
          </a:p>
          <a:p>
            <a:r>
              <a:rPr lang="en-GB" sz="4000" dirty="0"/>
              <a:t>(12) The lexicalization constraint: A root can only be associated with one primitive predicate in an event schema, as either an argument or a modifier</a:t>
            </a:r>
            <a:r>
              <a:rPr lang="en-GB" sz="4000" dirty="0" smtClean="0"/>
              <a:t>.</a:t>
            </a:r>
            <a:endParaRPr lang="en-GB" sz="4000" dirty="0"/>
          </a:p>
          <a:p>
            <a:pPr marL="0" indent="0">
              <a:buNone/>
            </a:pPr>
            <a:r>
              <a:rPr lang="en-GB" sz="4000" dirty="0"/>
              <a:t>This constraint is similar in spirit to the constraint with the same name in (13) proposed by Kiparsky (1997) in a study of </a:t>
            </a:r>
            <a:r>
              <a:rPr lang="en-GB" sz="4000" dirty="0" err="1"/>
              <a:t>denominal</a:t>
            </a:r>
            <a:r>
              <a:rPr lang="en-GB" sz="4000" dirty="0"/>
              <a:t> verbs, in that semantic roles are often taken to be labels for positions in an event schema (</a:t>
            </a:r>
            <a:r>
              <a:rPr lang="en-GB" sz="4000" dirty="0" err="1"/>
              <a:t>Jackendoff</a:t>
            </a:r>
            <a:r>
              <a:rPr lang="en-GB" sz="4000" dirty="0"/>
              <a:t> 1972)</a:t>
            </a:r>
            <a:r>
              <a:rPr lang="en-GB" sz="4000" dirty="0" smtClean="0"/>
              <a:t>.</a:t>
            </a:r>
            <a:endParaRPr lang="en-GB" sz="4000" dirty="0"/>
          </a:p>
          <a:p>
            <a:r>
              <a:rPr lang="en-GB" sz="4000" dirty="0"/>
              <a:t>(13) The lexicalization constraint: A verb can inherently express at most one semantic role (theme, instrument, direction, manner, path). (Kiparsky 1997:30</a:t>
            </a:r>
            <a:r>
              <a:rPr lang="en-GB" sz="4000" dirty="0" smtClean="0"/>
              <a:t>)</a:t>
            </a:r>
            <a:endParaRPr lang="en-GB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Rappaport </a:t>
            </a:r>
            <a:r>
              <a:rPr lang="en-US" dirty="0" err="1" smtClean="0"/>
              <a:t>Hovav</a:t>
            </a:r>
            <a:r>
              <a:rPr 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dirty="0" smtClean="0"/>
              <a:t>Levin (2010: 24)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263" r="-1126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Rappaport </a:t>
            </a:r>
            <a:r>
              <a:rPr lang="en-US" dirty="0" err="1" smtClean="0"/>
              <a:t>Hovav</a:t>
            </a:r>
            <a:r>
              <a:rPr 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dirty="0" smtClean="0"/>
              <a:t>Levin (2010: 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‘</a:t>
            </a:r>
            <a:r>
              <a:rPr lang="en-GB" dirty="0" smtClean="0"/>
              <a:t>Assuming </a:t>
            </a:r>
            <a:r>
              <a:rPr lang="en-GB" dirty="0"/>
              <a:t>the event schemas of (7)–(11), and assuming that manner roots modify the predicate ACT and result roots are arguments of BECOME, a root can modify ACT or be an argument of BECOME in a given event schema. A root cannot modify both these predicates at once without violating the lexicalization constraint. Thus, there can be no root which expresses both manner and result, and manner/result complementarity follows’.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smtClean="0"/>
              <a:t>Roots’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aside: as I said in the previous lecture…</a:t>
            </a:r>
          </a:p>
          <a:p>
            <a:r>
              <a:rPr lang="en-US" dirty="0" smtClean="0"/>
              <a:t>The verb ‘root’ in RH&amp;L’s theory is its core meaning; they have also called it a constant.</a:t>
            </a:r>
          </a:p>
          <a:p>
            <a:r>
              <a:rPr lang="en-US" dirty="0" smtClean="0"/>
              <a:t>Note that it can appear in two positions in their event structure:</a:t>
            </a:r>
          </a:p>
          <a:p>
            <a:pPr lvl="1"/>
            <a:r>
              <a:rPr lang="en-US" dirty="0" smtClean="0"/>
              <a:t>As a modifier of an action</a:t>
            </a:r>
          </a:p>
          <a:p>
            <a:pPr lvl="1"/>
            <a:r>
              <a:rPr lang="en-US" dirty="0" smtClean="0"/>
              <a:t>As a result state</a:t>
            </a:r>
          </a:p>
          <a:p>
            <a:r>
              <a:rPr lang="en-US" dirty="0" smtClean="0"/>
              <a:t>What does it mean for it to occur in these two positions?</a:t>
            </a:r>
          </a:p>
          <a:p>
            <a:r>
              <a:rPr lang="en-US" dirty="0" smtClean="0"/>
              <a:t>In WG, the meaning of a verb is defined as a position in a network.</a:t>
            </a:r>
          </a:p>
          <a:p>
            <a:r>
              <a:rPr lang="en-US" dirty="0" smtClean="0"/>
              <a:t>And in the case of an Action, ‘jogging’ Isa Action. We don’t say that ‘jogging’ modifies action. How would that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Rappaport </a:t>
            </a:r>
            <a:r>
              <a:rPr lang="en-US" dirty="0" err="1"/>
              <a:t>Hovav</a:t>
            </a:r>
            <a:r>
              <a:rPr 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dirty="0"/>
              <a:t>Levin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result associated with telicity?</a:t>
            </a:r>
          </a:p>
          <a:p>
            <a:r>
              <a:rPr lang="en-US" dirty="0" smtClean="0"/>
              <a:t>No!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Degree achievements </a:t>
            </a:r>
            <a:r>
              <a:rPr lang="en-US" dirty="0" smtClean="0"/>
              <a:t>are result verbs, but they have both telic and atelic uses.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chemist cooled the solution for three minutes.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chemist cooled the solution in three minutes; it was now at the desired temperature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Neither is basic. And some telic verbs are not result verbs.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8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scalar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WARM and COOL</a:t>
            </a:r>
          </a:p>
          <a:p>
            <a:pPr lvl="1"/>
            <a:r>
              <a:rPr lang="en-US" i="1" dirty="0" smtClean="0"/>
              <a:t>They warmed the milk.</a:t>
            </a:r>
          </a:p>
          <a:p>
            <a:pPr lvl="1"/>
            <a:r>
              <a:rPr lang="en-US" i="1" dirty="0" smtClean="0"/>
              <a:t>They cooled the drinks.</a:t>
            </a:r>
          </a:p>
          <a:p>
            <a:r>
              <a:rPr lang="en-US" dirty="0" smtClean="0"/>
              <a:t>Each of these verbs involves a scale but they go in different directions.</a:t>
            </a:r>
          </a:p>
          <a:p>
            <a:pPr lvl="1"/>
            <a:r>
              <a:rPr lang="en-GB" dirty="0"/>
              <a:t>‘We suggest that the relevant attribute whose values make up the scale is the location of a theme with respect to a ‘ground’—a reference object. In the motion domain, the predicates which lexicalize such scalar attributes without a notion of change are prepositions like above, below, far, and near, which also locate a theme with respect to a ground (</a:t>
            </a:r>
            <a:r>
              <a:rPr lang="en-GB" dirty="0" err="1"/>
              <a:t>Jackendoff</a:t>
            </a:r>
            <a:r>
              <a:rPr lang="en-GB" dirty="0"/>
              <a:t> 1983; </a:t>
            </a:r>
            <a:r>
              <a:rPr lang="en-GB" dirty="0" err="1"/>
              <a:t>Talmy</a:t>
            </a:r>
            <a:r>
              <a:rPr lang="en-GB" dirty="0"/>
              <a:t> 1983; </a:t>
            </a:r>
            <a:r>
              <a:rPr lang="en-GB" dirty="0" err="1"/>
              <a:t>Vandeloise</a:t>
            </a:r>
            <a:r>
              <a:rPr lang="en-GB" dirty="0"/>
              <a:t> 1991)’ (RH&amp;L 2010: 29).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scalar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scalar change can have a multi-point scale or a two-point scale.</a:t>
            </a:r>
          </a:p>
          <a:p>
            <a:r>
              <a:rPr lang="en-US" dirty="0" smtClean="0"/>
              <a:t>ARRIVE and CRACK are both two-point scale verbs.</a:t>
            </a:r>
          </a:p>
          <a:p>
            <a:r>
              <a:rPr lang="en-US" dirty="0" smtClean="0"/>
              <a:t>Multiple point scale verbs include ADVANCE and DESCEND; the scales can be closed (EMPTY) or open (LENGTHEN).</a:t>
            </a:r>
          </a:p>
          <a:p>
            <a:r>
              <a:rPr lang="en-US" dirty="0" smtClean="0"/>
              <a:t>Paths, and telic meaning elements introduce scales.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6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non-scalar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Activities, like JOG, FLAP, FLUTTER.</a:t>
            </a:r>
          </a:p>
          <a:p>
            <a:r>
              <a:rPr lang="en-US" dirty="0" smtClean="0"/>
              <a:t>These are activities in terms of their </a:t>
            </a:r>
            <a:r>
              <a:rPr lang="en-US" i="1" dirty="0" err="1" smtClean="0"/>
              <a:t>Aktionsart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changes because they are dynamic.</a:t>
            </a:r>
          </a:p>
          <a:p>
            <a:r>
              <a:rPr lang="en-US" dirty="0" smtClean="0"/>
              <a:t>And they are non-scalar because the changes are just temporary changes in their </a:t>
            </a:r>
            <a:r>
              <a:rPr lang="en-US" dirty="0" err="1" smtClean="0"/>
              <a:t>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work rather like the diagram of GALLOP.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5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this work with the event hierarchy?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0646" r="-406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5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the version of the event hierarchy presented in the previous lecture, it doesn’t work very well.</a:t>
            </a:r>
          </a:p>
          <a:p>
            <a:r>
              <a:rPr lang="en-US" dirty="0" smtClean="0"/>
              <a:t>But with the event hierarchy for activities, perhaps we can make more sense of the dichotomy.</a:t>
            </a:r>
          </a:p>
          <a:p>
            <a:r>
              <a:rPr lang="en-US" dirty="0" smtClean="0"/>
              <a:t>The scalar properties that RH &amp; L discuss can be accommodated with a combination of the result attribute, and the model of stages that we can draw on from Holmes’ analysis of GALLOP.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Conflation classes, transitivity alternations and argument realization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Roadmap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Conflation classes: </a:t>
            </a:r>
            <a:r>
              <a:rPr lang="en-US" dirty="0" err="1" smtClean="0"/>
              <a:t>Talmy’s</a:t>
            </a:r>
            <a:r>
              <a:rPr lang="en-US" dirty="0" smtClean="0"/>
              <a:t> typology and Levin and Rappaport </a:t>
            </a:r>
            <a:r>
              <a:rPr lang="en-US" dirty="0" err="1" smtClean="0"/>
              <a:t>Hovav’s</a:t>
            </a:r>
            <a:r>
              <a:rPr lang="en-US" dirty="0" smtClean="0"/>
              <a:t> arguments about manner/result complementarity.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Transitivity alternations: do verbs preserve their meanings in</a:t>
            </a:r>
            <a:r>
              <a:rPr lang="zh-TW" altLang="en-US" dirty="0" smtClean="0"/>
              <a:t> </a:t>
            </a:r>
            <a:r>
              <a:rPr lang="en-US" dirty="0" smtClean="0"/>
              <a:t>different argument configurations?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Argument realization: how do we model linking?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4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9166" r="-29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180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diagram on the previous page splits active verbs into two kinds right at the top of the hierarchy: </a:t>
            </a:r>
          </a:p>
          <a:p>
            <a:pPr lvl="1"/>
            <a:r>
              <a:rPr lang="en-US" dirty="0" smtClean="0"/>
              <a:t>Those that have a manner attribute.</a:t>
            </a:r>
          </a:p>
          <a:p>
            <a:pPr lvl="1"/>
            <a:r>
              <a:rPr lang="en-US" dirty="0" smtClean="0"/>
              <a:t>And those that have a result attribute.</a:t>
            </a:r>
          </a:p>
          <a:p>
            <a:r>
              <a:rPr lang="en-US" dirty="0" smtClean="0"/>
              <a:t>By including </a:t>
            </a:r>
            <a:r>
              <a:rPr lang="en-US" dirty="0" smtClean="0">
                <a:solidFill>
                  <a:srgbClr val="C0504D"/>
                </a:solidFill>
              </a:rPr>
              <a:t>stage</a:t>
            </a:r>
            <a:r>
              <a:rPr lang="en-US" dirty="0" smtClean="0"/>
              <a:t> information with both of these classes of verb, we can include and describe the scalar information that RH &amp; L discuss.</a:t>
            </a:r>
          </a:p>
          <a:p>
            <a:r>
              <a:rPr lang="en-US" dirty="0" smtClean="0"/>
              <a:t>See the next diagram (Holmes 2005).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(Holmes 2005: 171)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13" y="1796788"/>
            <a:ext cx="8357912" cy="35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Holmes’ diagram includes information which can be understood as a scale, as defined by Rappaport </a:t>
            </a:r>
            <a:r>
              <a:rPr lang="en-US" dirty="0" err="1" smtClean="0"/>
              <a:t>Hovav</a:t>
            </a:r>
            <a:r>
              <a:rPr lang="en-US" dirty="0" smtClean="0"/>
              <a:t> and Levin (2010).</a:t>
            </a:r>
          </a:p>
          <a:p>
            <a:r>
              <a:rPr lang="en-US" dirty="0" smtClean="0"/>
              <a:t>The path which RISE lexicalizes is defined as having parts. </a:t>
            </a:r>
          </a:p>
          <a:p>
            <a:r>
              <a:rPr lang="en-US" dirty="0" smtClean="0"/>
              <a:t>And those parts are defined as being traversed in a temporal sequence.</a:t>
            </a:r>
          </a:p>
          <a:p>
            <a:r>
              <a:rPr lang="en-US" dirty="0" smtClean="0"/>
              <a:t>RISE is like DESCEND—a multiple point scale verb.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4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RH&amp;L’s claim can be reduced to the height on the inheritance tree: the division into manner vs. result verbs takes place right at the top of the tree.</a:t>
            </a:r>
          </a:p>
          <a:p>
            <a:pPr lvl="1"/>
            <a:r>
              <a:rPr lang="en-US" dirty="0" smtClean="0"/>
              <a:t>Except that their “result” includes paths and telic aspect, so it is more general than WG’s result.</a:t>
            </a:r>
          </a:p>
          <a:p>
            <a:r>
              <a:rPr lang="en-US" dirty="0" smtClean="0"/>
              <a:t>They also make the argument that there is a complexity constraint: conflating manner and result in a single verb would give rise to a great deal of information complexity.</a:t>
            </a:r>
          </a:p>
          <a:p>
            <a:r>
              <a:rPr lang="en-US" dirty="0" smtClean="0"/>
              <a:t>And what about counterexamples?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5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Counterexamples and counterarguments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main counterexamples would be verbs like CLIMB and CUT. RH&amp;L argue that these verbs do not lexicalize both manner and </a:t>
            </a:r>
            <a:r>
              <a:rPr lang="en-US" dirty="0" err="1" smtClean="0"/>
              <a:t>result.They</a:t>
            </a:r>
            <a:r>
              <a:rPr lang="en-US" dirty="0" smtClean="0"/>
              <a:t> have different senses which lexicalize one or the other of manner and result.</a:t>
            </a:r>
          </a:p>
          <a:p>
            <a:r>
              <a:rPr lang="en-US" dirty="0" smtClean="0"/>
              <a:t>Goldberg 2010 (same volume as RH&amp;L) argues against manner/result complementarity. Her argument comes from verbs such as FRY.</a:t>
            </a:r>
          </a:p>
          <a:p>
            <a:r>
              <a:rPr lang="en-US" dirty="0" smtClean="0"/>
              <a:t>Beavers and Koontz-</a:t>
            </a:r>
            <a:r>
              <a:rPr lang="en-US" dirty="0" err="1" smtClean="0"/>
              <a:t>Garboden</a:t>
            </a:r>
            <a:r>
              <a:rPr lang="en-US" dirty="0" smtClean="0"/>
              <a:t> 2012.</a:t>
            </a:r>
          </a:p>
          <a:p>
            <a:r>
              <a:rPr lang="en-US" dirty="0" smtClean="0"/>
              <a:t>Goldberg also argues against RH&amp;Ls’ </a:t>
            </a:r>
            <a:r>
              <a:rPr lang="en-US" dirty="0" err="1" smtClean="0"/>
              <a:t>templatic</a:t>
            </a:r>
            <a:r>
              <a:rPr lang="en-US" dirty="0" smtClean="0"/>
              <a:t> approach in </a:t>
            </a:r>
            <a:r>
              <a:rPr lang="en-US" dirty="0" err="1" smtClean="0"/>
              <a:t>favour</a:t>
            </a:r>
            <a:r>
              <a:rPr lang="en-US" dirty="0" smtClean="0"/>
              <a:t> of an approach which explores the lexical meanings of verbs in different construction frames.</a:t>
            </a:r>
          </a:p>
          <a:p>
            <a:r>
              <a:rPr lang="en-US" dirty="0" smtClean="0"/>
              <a:t>What about ELECTROCUTE? Or SCATTER:</a:t>
            </a:r>
          </a:p>
          <a:p>
            <a:pPr lvl="1"/>
            <a:r>
              <a:rPr lang="en-US" i="1" dirty="0" smtClean="0"/>
              <a:t>He scattered the almonds into the </a:t>
            </a:r>
            <a:r>
              <a:rPr lang="en-US" i="1" smtClean="0"/>
              <a:t>cake batter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Talmy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Where does this leave </a:t>
            </a:r>
            <a:r>
              <a:rPr lang="en-US" dirty="0" err="1" smtClean="0"/>
              <a:t>Talmy’s</a:t>
            </a:r>
            <a:r>
              <a:rPr lang="en-US" dirty="0" smtClean="0"/>
              <a:t> theory of lexicalization patterns?</a:t>
            </a:r>
          </a:p>
          <a:p>
            <a:r>
              <a:rPr lang="en-US" dirty="0" err="1" smtClean="0"/>
              <a:t>Talmy</a:t>
            </a:r>
            <a:r>
              <a:rPr lang="en-US" dirty="0" smtClean="0"/>
              <a:t> makes a </a:t>
            </a:r>
            <a:r>
              <a:rPr lang="en-US" dirty="0" err="1" smtClean="0"/>
              <a:t>typlogical</a:t>
            </a:r>
            <a:r>
              <a:rPr lang="en-US" dirty="0" smtClean="0"/>
              <a:t> claim.</a:t>
            </a:r>
          </a:p>
          <a:p>
            <a:r>
              <a:rPr lang="en-US" dirty="0" smtClean="0"/>
              <a:t>For him it’s not </a:t>
            </a:r>
            <a:r>
              <a:rPr lang="en-US" dirty="0" smtClean="0">
                <a:solidFill>
                  <a:srgbClr val="C0504D"/>
                </a:solidFill>
              </a:rPr>
              <a:t>verbs</a:t>
            </a:r>
            <a:r>
              <a:rPr lang="en-US" dirty="0" smtClean="0"/>
              <a:t> but </a:t>
            </a:r>
            <a:r>
              <a:rPr lang="en-US" dirty="0" smtClean="0">
                <a:solidFill>
                  <a:srgbClr val="C0504D"/>
                </a:solidFill>
              </a:rPr>
              <a:t>languages</a:t>
            </a:r>
            <a:r>
              <a:rPr lang="en-US" dirty="0" smtClean="0"/>
              <a:t> that are event or satellite framed.</a:t>
            </a:r>
          </a:p>
          <a:p>
            <a:r>
              <a:rPr lang="en-US" dirty="0" smtClean="0"/>
              <a:t>That’s not quite right: English has verb-framed-event denoting verbs such as ENTER (borrowed from Romance) despite being satellite-framed.</a:t>
            </a:r>
          </a:p>
          <a:p>
            <a:r>
              <a:rPr lang="en-US" dirty="0" smtClean="0"/>
              <a:t>English also has the non-borrowed COME, GO, BRING and 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4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Croft (2012: 294) summarizes it, </a:t>
            </a:r>
            <a:r>
              <a:rPr lang="en-US" dirty="0" err="1" smtClean="0"/>
              <a:t>Talmy</a:t>
            </a:r>
            <a:r>
              <a:rPr lang="en-US" dirty="0" smtClean="0"/>
              <a:t> distinguishes between </a:t>
            </a:r>
          </a:p>
          <a:p>
            <a:pPr lvl="1"/>
            <a:r>
              <a:rPr lang="en-US" dirty="0" smtClean="0"/>
              <a:t>Manner-incorporating type languages</a:t>
            </a:r>
          </a:p>
          <a:p>
            <a:pPr lvl="2"/>
            <a:r>
              <a:rPr lang="en-US" dirty="0" smtClean="0"/>
              <a:t>English: </a:t>
            </a:r>
            <a:r>
              <a:rPr lang="en-US" i="1" dirty="0" smtClean="0"/>
              <a:t>He ran into the cave</a:t>
            </a:r>
          </a:p>
          <a:p>
            <a:pPr lvl="1"/>
            <a:r>
              <a:rPr lang="en-US" dirty="0" smtClean="0"/>
              <a:t>Path-incorporating type languages</a:t>
            </a:r>
          </a:p>
          <a:p>
            <a:pPr lvl="2"/>
            <a:r>
              <a:rPr lang="en-US" dirty="0" smtClean="0"/>
              <a:t>Spanish: </a:t>
            </a:r>
            <a:r>
              <a:rPr lang="en-US" i="1" dirty="0" err="1" smtClean="0"/>
              <a:t>Entró</a:t>
            </a:r>
            <a:r>
              <a:rPr lang="en-US" i="1" dirty="0" smtClean="0"/>
              <a:t> </a:t>
            </a:r>
            <a:r>
              <a:rPr lang="en-US" i="1" dirty="0" err="1" smtClean="0"/>
              <a:t>corriendo</a:t>
            </a:r>
            <a:r>
              <a:rPr lang="en-US" i="1" dirty="0" smtClean="0"/>
              <a:t> a la </a:t>
            </a:r>
            <a:r>
              <a:rPr lang="en-US" i="1" dirty="0" err="1" smtClean="0"/>
              <a:t>cuevo</a:t>
            </a:r>
            <a:endParaRPr lang="en-US" i="1" dirty="0" smtClean="0"/>
          </a:p>
          <a:p>
            <a:pPr lvl="1"/>
            <a:r>
              <a:rPr lang="en-US" dirty="0" smtClean="0"/>
              <a:t>Ground-incorporating type languages</a:t>
            </a:r>
          </a:p>
          <a:p>
            <a:pPr lvl="2"/>
            <a:r>
              <a:rPr lang="en-US" dirty="0" err="1" smtClean="0"/>
              <a:t>Atsugewi</a:t>
            </a:r>
            <a:r>
              <a:rPr lang="en-US" dirty="0" smtClean="0"/>
              <a:t>: ′-w&gt; uh-	</a:t>
            </a:r>
            <a:r>
              <a:rPr lang="en-US" b="1" dirty="0" err="1" smtClean="0"/>
              <a:t>st’aq</a:t>
            </a:r>
            <a:r>
              <a:rPr lang="en-US" b="1" dirty="0" smtClean="0"/>
              <a:t>’ </a:t>
            </a:r>
            <a:r>
              <a:rPr lang="en-US" dirty="0" smtClean="0"/>
              <a:t>–</a:t>
            </a:r>
            <a:r>
              <a:rPr lang="en-US" dirty="0" err="1" smtClean="0"/>
              <a:t>ik</a:t>
            </a:r>
            <a:r>
              <a:rPr lang="en-US" dirty="0" smtClean="0"/>
              <a:t> &lt;-</a:t>
            </a:r>
            <a:r>
              <a:rPr lang="en-US" baseline="30000" dirty="0" smtClean="0"/>
              <a:t>a</a:t>
            </a:r>
          </a:p>
          <a:p>
            <a:pPr lvl="2"/>
            <a:r>
              <a:rPr lang="en-US" dirty="0" smtClean="0"/>
              <a:t>&lt;3sg.fact&gt; </a:t>
            </a:r>
            <a:r>
              <a:rPr lang="en-US" dirty="0" err="1" smtClean="0"/>
              <a:t>by.gravity</a:t>
            </a:r>
            <a:r>
              <a:rPr lang="en-US" dirty="0" smtClean="0"/>
              <a:t> </a:t>
            </a:r>
            <a:r>
              <a:rPr lang="en-US" b="1" dirty="0" err="1" smtClean="0"/>
              <a:t>lie.runny.icky.material</a:t>
            </a:r>
            <a:r>
              <a:rPr lang="en-US" dirty="0" smtClean="0"/>
              <a:t> </a:t>
            </a:r>
            <a:r>
              <a:rPr lang="en-US" dirty="0" err="1" smtClean="0"/>
              <a:t>on.ground</a:t>
            </a:r>
            <a:r>
              <a:rPr lang="en-US" dirty="0"/>
              <a:t>	</a:t>
            </a:r>
            <a:r>
              <a:rPr lang="en-US" dirty="0" smtClean="0"/>
              <a:t>‘runny icky material (e.g. guts) is lying on the ground’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addition, </a:t>
            </a:r>
            <a:r>
              <a:rPr lang="en-US" dirty="0" err="1" smtClean="0"/>
              <a:t>Talmy’s</a:t>
            </a:r>
            <a:r>
              <a:rPr lang="en-US" dirty="0" smtClean="0"/>
              <a:t> typology has been extended by </a:t>
            </a:r>
            <a:r>
              <a:rPr lang="en-US" dirty="0" err="1" smtClean="0"/>
              <a:t>Slobin</a:t>
            </a:r>
            <a:r>
              <a:rPr lang="en-US" dirty="0" smtClean="0"/>
              <a:t> to include equipollent languages.</a:t>
            </a:r>
          </a:p>
          <a:p>
            <a:r>
              <a:rPr lang="en-US" dirty="0"/>
              <a:t> </a:t>
            </a:r>
            <a:r>
              <a:rPr lang="en-US" dirty="0" err="1" smtClean="0"/>
              <a:t>Talmy</a:t>
            </a:r>
            <a:r>
              <a:rPr lang="en-US" dirty="0" smtClean="0"/>
              <a:t> (2000) updates his framework to talk about framing.</a:t>
            </a:r>
          </a:p>
          <a:p>
            <a:r>
              <a:rPr lang="en-US" dirty="0" smtClean="0"/>
              <a:t>Framing is a generalized concept of a result state. It includes notions such as path and telic aspect.</a:t>
            </a:r>
          </a:p>
          <a:p>
            <a:pPr lvl="1"/>
            <a:r>
              <a:rPr lang="en-US" dirty="0" smtClean="0"/>
              <a:t>It therefore corresponds to RH&amp;L’s result.</a:t>
            </a:r>
          </a:p>
          <a:p>
            <a:r>
              <a:rPr lang="en-US" dirty="0" smtClean="0"/>
              <a:t>Therefore Spanish is a verb-framing language, and English is a satellite-framing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Croft (2012: 296): ‘It is clear that </a:t>
            </a:r>
            <a:r>
              <a:rPr lang="en-US" dirty="0" err="1" smtClean="0"/>
              <a:t>Talmy</a:t>
            </a:r>
            <a:r>
              <a:rPr lang="en-US" dirty="0" smtClean="0"/>
              <a:t> and Levin and Rappaport </a:t>
            </a:r>
            <a:r>
              <a:rPr lang="en-US" dirty="0" err="1" smtClean="0"/>
              <a:t>Hovav</a:t>
            </a:r>
            <a:r>
              <a:rPr lang="en-US" dirty="0" smtClean="0"/>
              <a:t> are describing the same broad lexical semantic contrast in terms of the lexicalization of event structure in simple verbs.’</a:t>
            </a:r>
          </a:p>
          <a:p>
            <a:r>
              <a:rPr lang="en-US" dirty="0" smtClean="0"/>
              <a:t>So is it better to understand these differences in terms of typology or of lexical semantics?</a:t>
            </a:r>
          </a:p>
          <a:p>
            <a:r>
              <a:rPr lang="en-US" dirty="0" smtClean="0"/>
              <a:t>It seems best to do this in terms of lexical semantics. Languages can be of a mixed type, largely as part of their </a:t>
            </a:r>
            <a:r>
              <a:rPr lang="en-US" dirty="0" err="1" smtClean="0"/>
              <a:t>verbstock</a:t>
            </a:r>
            <a:r>
              <a:rPr lang="en-US" dirty="0" smtClean="0"/>
              <a:t> changing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Conflation classes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5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Manner/result—how to evaluate the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various theoretical ways to approach the claims about manner result complementarity.</a:t>
            </a:r>
          </a:p>
          <a:p>
            <a:r>
              <a:rPr lang="en-US" dirty="0" smtClean="0"/>
              <a:t>The most obvious one is to explore the claims about conflation, and </a:t>
            </a:r>
            <a:r>
              <a:rPr lang="en-US" dirty="0" err="1" smtClean="0"/>
              <a:t>scalarity</a:t>
            </a:r>
            <a:r>
              <a:rPr lang="en-US" dirty="0" smtClean="0"/>
              <a:t>, in terms of a theory which allows them to be evaluated.</a:t>
            </a:r>
          </a:p>
          <a:p>
            <a:r>
              <a:rPr lang="en-US" dirty="0" smtClean="0"/>
              <a:t>But another one is to look at a language from a diachronic perspective. Languages have changed from one type to the other</a:t>
            </a:r>
          </a:p>
          <a:p>
            <a:r>
              <a:rPr lang="en-US" dirty="0" smtClean="0"/>
              <a:t>Latin was satellite-framed. Modern Romance is verb-framed. What happened in the middle?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10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Transitivity alternations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2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Transitivity alternations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we model the transitivity alternations?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Give him a book.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Give a book to him.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Jane opened the door.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door opened.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door is open.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 hit Foreman.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Foreman hit at Ali.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Ali hit Foreman on the face.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Helen wiped the fingerprints off the wall.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Helen wiped the wall.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9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Transitivity alternations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WG answer is that part of the network for one sense can be found in the network of the other sense.</a:t>
            </a:r>
          </a:p>
          <a:p>
            <a:r>
              <a:rPr lang="en-US" dirty="0" smtClean="0"/>
              <a:t>We saw this with the analysis of OPEN which I gave in one of the first lectures.</a:t>
            </a:r>
          </a:p>
          <a:p>
            <a:r>
              <a:rPr lang="en-US" dirty="0" smtClean="0"/>
              <a:t>There are two different verbs that mean OPEN, and an adjective.</a:t>
            </a:r>
          </a:p>
          <a:p>
            <a:r>
              <a:rPr lang="en-US" dirty="0" smtClean="0"/>
              <a:t>They each map onto a different part of the associative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64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79" y="1185288"/>
            <a:ext cx="6638514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3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Transitivity alternations involve just two different properties:</a:t>
            </a:r>
          </a:p>
          <a:p>
            <a:pPr lvl="1"/>
            <a:r>
              <a:rPr lang="en-US" dirty="0" smtClean="0"/>
              <a:t>Polysemy</a:t>
            </a:r>
          </a:p>
          <a:p>
            <a:pPr lvl="1"/>
            <a:r>
              <a:rPr lang="en-US" dirty="0" smtClean="0"/>
              <a:t>Collocation</a:t>
            </a:r>
          </a:p>
          <a:p>
            <a:r>
              <a:rPr lang="en-US" dirty="0" smtClean="0"/>
              <a:t>Either the two variants in a transitivity alternation are just two different senses of the same item,</a:t>
            </a:r>
          </a:p>
          <a:p>
            <a:r>
              <a:rPr lang="en-US" dirty="0" smtClean="0"/>
              <a:t>Or the item collocates with other sentence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3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Collocation is a very simple 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I ate a ′hotdog</a:t>
            </a:r>
            <a:r>
              <a:rPr lang="en-US" dirty="0" smtClean="0"/>
              <a:t> 		</a:t>
            </a:r>
            <a:r>
              <a:rPr lang="en-US" dirty="0"/>
              <a:t>[</a:t>
            </a:r>
            <a:r>
              <a:rPr lang="en-US" dirty="0" smtClean="0"/>
              <a:t>sausage] vs.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/>
              <a:t>!I ate a hot ′dog	</a:t>
            </a:r>
            <a:r>
              <a:rPr lang="en-US" dirty="0" smtClean="0"/>
              <a:t>[canine friend]</a:t>
            </a:r>
          </a:p>
          <a:p>
            <a:r>
              <a:rPr lang="en-US" dirty="0" smtClean="0"/>
              <a:t>Eating the item in (1) makes sense. Eating the item in (2) does not.</a:t>
            </a:r>
          </a:p>
          <a:p>
            <a:r>
              <a:rPr lang="en-US" dirty="0" smtClean="0"/>
              <a:t>Some predicates cannot collocate with other sentence elements.</a:t>
            </a:r>
          </a:p>
          <a:p>
            <a:r>
              <a:rPr lang="en-US" dirty="0" smtClean="0"/>
              <a:t>You can </a:t>
            </a:r>
            <a:r>
              <a:rPr lang="en-US" i="1" dirty="0" smtClean="0"/>
              <a:t>look at the picture</a:t>
            </a:r>
            <a:r>
              <a:rPr lang="en-US" dirty="0" smtClean="0"/>
              <a:t> but you can’t </a:t>
            </a:r>
            <a:r>
              <a:rPr lang="en-US" i="1" dirty="0" smtClean="0"/>
              <a:t>listen at the music.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7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look at the body-part ascension “alternation” in terms of collocation.</a:t>
            </a:r>
          </a:p>
          <a:p>
            <a:pPr lvl="1"/>
            <a:r>
              <a:rPr lang="en-US" i="1" dirty="0" smtClean="0"/>
              <a:t>Jane hit Peter on the nose.</a:t>
            </a:r>
          </a:p>
          <a:p>
            <a:pPr lvl="1"/>
            <a:r>
              <a:rPr lang="en-US" i="1" dirty="0" smtClean="0"/>
              <a:t>Jane broke Peter on the nose.</a:t>
            </a:r>
          </a:p>
          <a:p>
            <a:r>
              <a:rPr lang="en-US" dirty="0" smtClean="0"/>
              <a:t>HIT can collocate with ON but BREAK cannot.</a:t>
            </a:r>
          </a:p>
          <a:p>
            <a:r>
              <a:rPr lang="en-US" dirty="0" smtClean="0"/>
              <a:t>Why? Is there anything in their lexical structure that prevents it?</a:t>
            </a:r>
          </a:p>
          <a:p>
            <a:r>
              <a:rPr lang="en-US" dirty="0" smtClean="0"/>
              <a:t>Levin (1993)’s answer was that BREAK doesn’t have a touching element in its meaning.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6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HIT, BREAK and the 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that claim is very strange: when you break something, you normally touch it.</a:t>
            </a:r>
          </a:p>
          <a:p>
            <a:r>
              <a:rPr lang="en-US" dirty="0" smtClean="0"/>
              <a:t>There seems to be a relationship to metonymy. </a:t>
            </a:r>
          </a:p>
          <a:p>
            <a:r>
              <a:rPr lang="en-US" dirty="0" smtClean="0"/>
              <a:t>Perhaps what’s at stake is the </a:t>
            </a:r>
            <a:r>
              <a:rPr lang="en-US" dirty="0"/>
              <a:t>scope of the action's </a:t>
            </a:r>
            <a:r>
              <a:rPr lang="en-US" dirty="0" smtClean="0"/>
              <a:t>effect.</a:t>
            </a:r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I hit you, then I inevitably hit some part of you such as your </a:t>
            </a:r>
            <a:r>
              <a:rPr lang="en-US" dirty="0" smtClean="0"/>
              <a:t>nose.</a:t>
            </a:r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can't break you by breaking some part of you.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68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HIT, BREAK and the 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Is this metonymic transitivity: if you do X to a part of Y, then you necessarily do X to Y itself?</a:t>
            </a:r>
          </a:p>
          <a:p>
            <a:r>
              <a:rPr lang="en-US" dirty="0" smtClean="0"/>
              <a:t>If I hit the window, I only hit </a:t>
            </a:r>
            <a:r>
              <a:rPr lang="en-US" dirty="0" smtClean="0">
                <a:solidFill>
                  <a:srgbClr val="C0504D"/>
                </a:solidFill>
              </a:rPr>
              <a:t>part</a:t>
            </a:r>
            <a:r>
              <a:rPr lang="en-US" dirty="0" smtClean="0"/>
              <a:t> of the window.</a:t>
            </a:r>
          </a:p>
          <a:p>
            <a:r>
              <a:rPr lang="en-US" dirty="0" smtClean="0"/>
              <a:t>If I break the window, </a:t>
            </a:r>
            <a:r>
              <a:rPr lang="en-US" dirty="0" smtClean="0">
                <a:solidFill>
                  <a:srgbClr val="C0504D"/>
                </a:solidFill>
              </a:rPr>
              <a:t>all</a:t>
            </a:r>
            <a:r>
              <a:rPr lang="en-US" dirty="0" smtClean="0"/>
              <a:t> of the window is necessarily broken.</a:t>
            </a:r>
          </a:p>
          <a:p>
            <a:pPr lvl="1"/>
            <a:r>
              <a:rPr lang="en-US" dirty="0" smtClean="0"/>
              <a:t>This is about construal</a:t>
            </a:r>
          </a:p>
          <a:p>
            <a:r>
              <a:rPr lang="en-US" dirty="0" smtClean="0"/>
              <a:t>The BPA is allowed where the meaning of the verb requires the action to apply to a part of the </a:t>
            </a:r>
            <a:r>
              <a:rPr lang="en-US" dirty="0" err="1" smtClean="0"/>
              <a:t>Ee</a:t>
            </a:r>
            <a:r>
              <a:rPr lang="en-US" dirty="0" smtClean="0"/>
              <a:t>-entity.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3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model conflation classes?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Levin and Rappaport </a:t>
            </a:r>
            <a:r>
              <a:rPr lang="en-US" dirty="0" err="1" smtClean="0"/>
              <a:t>Hovav</a:t>
            </a:r>
            <a:r>
              <a:rPr lang="en-US" dirty="0" smtClean="0"/>
              <a:t>: ‘</a:t>
            </a:r>
            <a:r>
              <a:rPr lang="en-US" dirty="0" smtClean="0">
                <a:solidFill>
                  <a:srgbClr val="C0504D"/>
                </a:solidFill>
              </a:rPr>
              <a:t>manner</a:t>
            </a:r>
            <a:r>
              <a:rPr lang="en-US" dirty="0" smtClean="0"/>
              <a:t>’ verbs are incompatible with lexicalized ‘</a:t>
            </a:r>
            <a:r>
              <a:rPr lang="en-US" dirty="0" smtClean="0">
                <a:solidFill>
                  <a:srgbClr val="C0504D"/>
                </a:solidFill>
              </a:rPr>
              <a:t>results</a:t>
            </a:r>
            <a:r>
              <a:rPr lang="en-US" dirty="0" smtClean="0"/>
              <a:t>’. </a:t>
            </a:r>
          </a:p>
          <a:p>
            <a:r>
              <a:rPr lang="en-US" dirty="0" err="1" smtClean="0"/>
              <a:t>Talmy</a:t>
            </a:r>
            <a:r>
              <a:rPr lang="en-US" dirty="0" smtClean="0"/>
              <a:t>: there is a typological split between verb-framed and satellite-framed languages.</a:t>
            </a:r>
          </a:p>
          <a:p>
            <a:pPr lvl="1"/>
            <a:r>
              <a:rPr lang="en-US" dirty="0" err="1" smtClean="0"/>
              <a:t>Talmy’s</a:t>
            </a:r>
            <a:r>
              <a:rPr lang="en-US" dirty="0" smtClean="0"/>
              <a:t> categories involve the non-conflation of </a:t>
            </a:r>
            <a:r>
              <a:rPr lang="en-US" dirty="0" smtClean="0">
                <a:solidFill>
                  <a:srgbClr val="C0504D"/>
                </a:solidFill>
              </a:rPr>
              <a:t>path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manner</a:t>
            </a:r>
            <a:r>
              <a:rPr lang="en-US" altLang="zh-TW" dirty="0" smtClean="0"/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English is satellite-framed: path is (usually) expressed by a P: </a:t>
            </a:r>
            <a:r>
              <a:rPr lang="en-US" i="1" dirty="0" smtClean="0"/>
              <a:t>run into, go out, fall down</a:t>
            </a:r>
            <a:r>
              <a:rPr lang="en-US" dirty="0" smtClean="0"/>
              <a:t>—this is a Germanic pattern</a:t>
            </a:r>
            <a:r>
              <a:rPr lang="en-US" altLang="zh-TW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Spanish is verb framed: ENTRAR (‘go in’) SALIR (‘go out’) SUBIR (‘go up’) BAJAR (‘go down’)—typical </a:t>
            </a:r>
            <a:r>
              <a:rPr lang="en-US" dirty="0"/>
              <a:t>R</a:t>
            </a:r>
            <a:r>
              <a:rPr lang="en-US" dirty="0" smtClean="0"/>
              <a:t>omance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5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HIT, BREAK and the BPA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there examples of the BPA that clearly don’t require touching?</a:t>
            </a:r>
          </a:p>
          <a:p>
            <a:r>
              <a:rPr lang="en-US" dirty="0" smtClean="0"/>
              <a:t>We need a context: parents sniff their babies—to find out if the baby needs a new nappy, and also because a freshly washed, well fed baby smells nice. </a:t>
            </a:r>
          </a:p>
          <a:p>
            <a:r>
              <a:rPr lang="en-US" dirty="0" smtClean="0"/>
              <a:t>Is this ok?</a:t>
            </a:r>
          </a:p>
          <a:p>
            <a:pPr lvl="1"/>
            <a:r>
              <a:rPr lang="en-US" i="1" dirty="0" smtClean="0"/>
              <a:t>I smelt the baby on her head.</a:t>
            </a:r>
            <a:endParaRPr lang="en-US" dirty="0" smtClean="0"/>
          </a:p>
          <a:p>
            <a:r>
              <a:rPr lang="en-US" dirty="0" smtClean="0"/>
              <a:t>Smelling does not involve touching.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8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Polysemy and transitivity alternations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However, either way, a transitivity alternation involves either a different network, or a collocation restriction.</a:t>
            </a:r>
          </a:p>
          <a:p>
            <a:r>
              <a:rPr lang="en-US" dirty="0" smtClean="0"/>
              <a:t>In the next diagram we look at the polysemy of MAKE.</a:t>
            </a:r>
          </a:p>
          <a:p>
            <a:r>
              <a:rPr lang="en-US" dirty="0" smtClean="0"/>
              <a:t>MAKE has three key uses: </a:t>
            </a:r>
          </a:p>
          <a:p>
            <a:pPr lvl="1"/>
            <a:r>
              <a:rPr lang="en-US" dirty="0" smtClean="0"/>
              <a:t>A transitive verb use: </a:t>
            </a:r>
            <a:r>
              <a:rPr lang="en-US" i="1" dirty="0" smtClean="0"/>
              <a:t>make a cake.</a:t>
            </a:r>
          </a:p>
          <a:p>
            <a:pPr lvl="1"/>
            <a:r>
              <a:rPr lang="en-US" dirty="0" smtClean="0"/>
              <a:t>A ditransitive use</a:t>
            </a:r>
            <a:r>
              <a:rPr lang="en-US" i="1" dirty="0" smtClean="0"/>
              <a:t>: make me a cup of tea.</a:t>
            </a:r>
            <a:endParaRPr lang="en-US" dirty="0" smtClean="0"/>
          </a:p>
          <a:p>
            <a:pPr lvl="1"/>
            <a:r>
              <a:rPr lang="en-US" dirty="0" smtClean="0"/>
              <a:t>And an predicative complement use: </a:t>
            </a:r>
            <a:r>
              <a:rPr lang="en-US" i="1" dirty="0" smtClean="0"/>
              <a:t>make him a good man.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2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7" y="2137559"/>
            <a:ext cx="8650441" cy="36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3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cap="small" dirty="0" smtClean="0"/>
              <a:t>make</a:t>
            </a:r>
            <a:r>
              <a:rPr lang="en-GB" dirty="0"/>
              <a:t>/</a:t>
            </a:r>
            <a:r>
              <a:rPr lang="en-GB" dirty="0" err="1"/>
              <a:t>tr</a:t>
            </a:r>
            <a:r>
              <a:rPr lang="en-GB" dirty="0"/>
              <a:t> </a:t>
            </a:r>
            <a:r>
              <a:rPr lang="en-GB" dirty="0" smtClean="0"/>
              <a:t>is </a:t>
            </a:r>
            <a:r>
              <a:rPr lang="en-GB" dirty="0"/>
              <a:t>the basic </a:t>
            </a:r>
            <a:r>
              <a:rPr lang="en-GB" dirty="0" smtClean="0"/>
              <a:t>form.</a:t>
            </a:r>
          </a:p>
          <a:p>
            <a:r>
              <a:rPr lang="en-GB" dirty="0" smtClean="0"/>
              <a:t>The ditransitive </a:t>
            </a:r>
            <a:r>
              <a:rPr lang="en-GB" dirty="0"/>
              <a:t>variant and the </a:t>
            </a:r>
            <a:r>
              <a:rPr lang="en-GB" dirty="0" err="1"/>
              <a:t>Xcomp</a:t>
            </a:r>
            <a:r>
              <a:rPr lang="en-GB" dirty="0"/>
              <a:t> variant both inherit from the transitive.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semantics of </a:t>
            </a:r>
            <a:r>
              <a:rPr lang="en-GB" cap="small" dirty="0"/>
              <a:t>make</a:t>
            </a:r>
            <a:r>
              <a:rPr lang="en-GB" dirty="0"/>
              <a:t>/</a:t>
            </a:r>
            <a:r>
              <a:rPr lang="en-GB" dirty="0" err="1"/>
              <a:t>tr</a:t>
            </a:r>
            <a:r>
              <a:rPr lang="en-GB" dirty="0"/>
              <a:t> are entirely embedded in the semantics of ditransitive </a:t>
            </a:r>
            <a:r>
              <a:rPr lang="en-GB" cap="small" dirty="0"/>
              <a:t>make</a:t>
            </a:r>
            <a:r>
              <a:rPr lang="en-GB" dirty="0"/>
              <a:t>, and the semantics of </a:t>
            </a:r>
            <a:r>
              <a:rPr lang="en-GB" cap="small" dirty="0"/>
              <a:t>make/</a:t>
            </a:r>
            <a:r>
              <a:rPr lang="en-GB" dirty="0" err="1"/>
              <a:t>xcomp</a:t>
            </a:r>
            <a:r>
              <a:rPr lang="en-GB" dirty="0"/>
              <a:t> unpack and reassign the semantic structures associated with </a:t>
            </a:r>
            <a:r>
              <a:rPr lang="en-GB" cap="small" dirty="0"/>
              <a:t>make</a:t>
            </a:r>
            <a:r>
              <a:rPr lang="en-GB" dirty="0"/>
              <a:t>/tr. </a:t>
            </a:r>
          </a:p>
          <a:p>
            <a:r>
              <a:rPr lang="en-GB" dirty="0"/>
              <a:t>	</a:t>
            </a:r>
            <a:r>
              <a:rPr lang="en-GB" cap="small" dirty="0" smtClean="0"/>
              <a:t>make</a:t>
            </a:r>
            <a:r>
              <a:rPr lang="en-GB" cap="small" dirty="0"/>
              <a:t>/</a:t>
            </a:r>
            <a:r>
              <a:rPr lang="en-GB" dirty="0" err="1"/>
              <a:t>xcomp</a:t>
            </a:r>
            <a:r>
              <a:rPr lang="en-GB" dirty="0"/>
              <a:t> and </a:t>
            </a:r>
            <a:r>
              <a:rPr lang="en-GB" cap="small" dirty="0"/>
              <a:t>make/</a:t>
            </a:r>
            <a:r>
              <a:rPr lang="en-GB" dirty="0" err="1"/>
              <a:t>ditrans</a:t>
            </a:r>
            <a:r>
              <a:rPr lang="en-GB" dirty="0"/>
              <a:t> inherit from </a:t>
            </a:r>
            <a:r>
              <a:rPr lang="en-GB" cap="small" dirty="0"/>
              <a:t>make1</a:t>
            </a:r>
            <a:r>
              <a:rPr lang="en-GB" dirty="0"/>
              <a:t> and their senses inherit from its sense.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77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 is also </a:t>
            </a:r>
            <a:r>
              <a:rPr lang="en-US" dirty="0" err="1" smtClean="0"/>
              <a:t>polysemous.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/>
              <a:t>Give her some flowers.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/>
              <a:t>Giver some flowers to her.</a:t>
            </a:r>
            <a:endParaRPr lang="en-US" dirty="0" smtClean="0"/>
          </a:p>
          <a:p>
            <a:r>
              <a:rPr lang="en-US" dirty="0" smtClean="0"/>
              <a:t>The double object and double complement instances of GIVE have different meanings.</a:t>
            </a:r>
          </a:p>
          <a:p>
            <a:r>
              <a:rPr lang="en-US" dirty="0" smtClean="0"/>
              <a:t>This comes up in an ontological constraint on the direct object (note that these judgments vary in the context of Heave NP shift).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The </a:t>
            </a:r>
            <a:r>
              <a:rPr lang="en-GB" i="1" dirty="0"/>
              <a:t>scandal gave the reporter an idea.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*</a:t>
            </a:r>
            <a:r>
              <a:rPr lang="en-GB" i="1" dirty="0"/>
              <a:t>The scandal gave an idea to the </a:t>
            </a:r>
            <a:r>
              <a:rPr lang="en-GB" i="1" dirty="0" smtClean="0"/>
              <a:t>reporter.</a:t>
            </a:r>
            <a:endParaRPr lang="en-GB" i="1" dirty="0"/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Bright </a:t>
            </a:r>
            <a:r>
              <a:rPr lang="en-GB" i="1" dirty="0"/>
              <a:t>lights give Amy migraines.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*</a:t>
            </a:r>
            <a:r>
              <a:rPr lang="en-GB" i="1" dirty="0"/>
              <a:t>Bright lights give migraines to Amy.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6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two senses of GIVE differ in terms of their result event.</a:t>
            </a:r>
          </a:p>
          <a:p>
            <a:r>
              <a:rPr lang="en-US" dirty="0" smtClean="0"/>
              <a:t>Ditransitive GIVE, as we have seen, has ‘having’ as its result event.</a:t>
            </a:r>
          </a:p>
          <a:p>
            <a:r>
              <a:rPr lang="en-US" dirty="0" smtClean="0"/>
              <a:t>Double complement GIVE, on the other hand, has to be compatible with the preposition: it has to collocate.</a:t>
            </a:r>
          </a:p>
          <a:p>
            <a:r>
              <a:rPr lang="en-US" dirty="0" smtClean="0"/>
              <a:t>This has ‘moving’ as its result event (N.B. </a:t>
            </a:r>
            <a:r>
              <a:rPr lang="en-US" i="1" dirty="0" smtClean="0"/>
              <a:t>He denied food to all of the prisoners</a:t>
            </a:r>
            <a:r>
              <a:rPr lang="en-US" dirty="0" smtClean="0"/>
              <a:t>—the moving is overridden).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87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of double object GIVE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8" y="1595423"/>
            <a:ext cx="8866551" cy="39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of double complement GIVE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2" y="1417638"/>
            <a:ext cx="8557423" cy="44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97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/>
              <a:t>of ‘moving’ must be physically capable of moving.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Ee</a:t>
            </a:r>
            <a:r>
              <a:rPr lang="en-US" dirty="0"/>
              <a:t> of having does not need to be a physical thing.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an </a:t>
            </a:r>
            <a:r>
              <a:rPr lang="en-US" dirty="0" smtClean="0">
                <a:solidFill>
                  <a:srgbClr val="C0504D"/>
                </a:solidFill>
              </a:rPr>
              <a:t>ontological</a:t>
            </a:r>
            <a:r>
              <a:rPr lang="en-US" dirty="0" smtClean="0"/>
              <a:t> </a:t>
            </a:r>
            <a:r>
              <a:rPr lang="en-US" dirty="0"/>
              <a:t>constraint – it is a constraint on the (ontological) class of things that can be </a:t>
            </a:r>
            <a:r>
              <a:rPr lang="en-US" dirty="0" err="1"/>
              <a:t>Ers</a:t>
            </a:r>
            <a:r>
              <a:rPr lang="en-US" dirty="0"/>
              <a:t> and </a:t>
            </a:r>
            <a:r>
              <a:rPr lang="en-US" dirty="0" err="1"/>
              <a:t>Ees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Showing the </a:t>
            </a:r>
            <a:r>
              <a:rPr lang="en-US" dirty="0"/>
              <a:t>ontological </a:t>
            </a:r>
            <a:r>
              <a:rPr lang="en-US" dirty="0" err="1"/>
              <a:t>constaints</a:t>
            </a:r>
            <a:r>
              <a:rPr lang="en-US" dirty="0"/>
              <a:t> is simply a matter of identifying the classification of certain </a:t>
            </a:r>
            <a:r>
              <a:rPr lang="en-US" dirty="0" smtClean="0"/>
              <a:t>nodes. </a:t>
            </a:r>
          </a:p>
          <a:p>
            <a:r>
              <a:rPr lang="en-US" dirty="0" smtClean="0"/>
              <a:t>The </a:t>
            </a:r>
            <a:r>
              <a:rPr lang="en-US" dirty="0"/>
              <a:t>Recipient of ‘giving’ is more restricted than the </a:t>
            </a:r>
            <a:r>
              <a:rPr lang="en-US" dirty="0" err="1"/>
              <a:t>Ee</a:t>
            </a:r>
            <a:r>
              <a:rPr lang="en-US" dirty="0"/>
              <a:t> of ‘giving’, so it is classed as a </a:t>
            </a:r>
            <a:r>
              <a:rPr lang="en-US" b="1" dirty="0">
                <a:solidFill>
                  <a:srgbClr val="C0504D"/>
                </a:solidFill>
              </a:rPr>
              <a:t>subtype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thing—it has to be animate (I can’t </a:t>
            </a:r>
            <a:r>
              <a:rPr lang="en-US" i="1" dirty="0" smtClean="0"/>
              <a:t>give the table a vase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6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and ontological constraints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12823"/>
            <a:ext cx="8448666" cy="473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Talmy’s</a:t>
            </a:r>
            <a:r>
              <a:rPr lang="en-US" dirty="0" smtClean="0"/>
              <a:t> typological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therefore conflates </a:t>
            </a:r>
            <a:r>
              <a:rPr lang="en-US" dirty="0" smtClean="0">
                <a:solidFill>
                  <a:schemeClr val="accent2"/>
                </a:solidFill>
              </a:rPr>
              <a:t>motion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path</a:t>
            </a:r>
            <a:r>
              <a:rPr lang="en-US" dirty="0" smtClean="0"/>
              <a:t>, but excludes </a:t>
            </a:r>
            <a:r>
              <a:rPr lang="en-US" dirty="0" smtClean="0">
                <a:solidFill>
                  <a:srgbClr val="C0504D"/>
                </a:solidFill>
              </a:rPr>
              <a:t>manner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English conflates </a:t>
            </a:r>
            <a:r>
              <a:rPr lang="en-US" dirty="0" smtClean="0">
                <a:solidFill>
                  <a:srgbClr val="C0504D"/>
                </a:solidFill>
              </a:rPr>
              <a:t>motion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manner</a:t>
            </a:r>
            <a:r>
              <a:rPr lang="en-US" dirty="0" smtClean="0"/>
              <a:t>, but excludes </a:t>
            </a:r>
            <a:r>
              <a:rPr lang="en-US" dirty="0" smtClean="0">
                <a:solidFill>
                  <a:srgbClr val="C0504D"/>
                </a:solidFill>
              </a:rPr>
              <a:t>path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a Spanish speaker wants to express a manner, then they would use a participle to say something like </a:t>
            </a:r>
            <a:r>
              <a:rPr lang="en-US" i="1" dirty="0" smtClean="0"/>
              <a:t>he entered running</a:t>
            </a:r>
            <a:r>
              <a:rPr lang="en-US" dirty="0" smtClean="0"/>
              <a:t>: </a:t>
            </a:r>
          </a:p>
          <a:p>
            <a:pPr lvl="1"/>
            <a:r>
              <a:rPr lang="en-US" i="1" dirty="0" err="1"/>
              <a:t>entró</a:t>
            </a:r>
            <a:r>
              <a:rPr lang="en-US" i="1" dirty="0"/>
              <a:t> </a:t>
            </a:r>
            <a:r>
              <a:rPr lang="en-US" i="1" dirty="0" err="1"/>
              <a:t>corriendo</a:t>
            </a:r>
            <a:r>
              <a:rPr lang="en-US" dirty="0"/>
              <a:t> </a:t>
            </a:r>
            <a:r>
              <a:rPr lang="en-US" dirty="0" smtClean="0"/>
              <a:t>‘he entered running’.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50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next diagram shows the ontological constraint on the double complement version of GIVE.</a:t>
            </a:r>
          </a:p>
          <a:p>
            <a:r>
              <a:rPr lang="en-US" dirty="0"/>
              <a:t>‘moving’ places additional restrictions on its </a:t>
            </a:r>
            <a:r>
              <a:rPr lang="en-US" dirty="0" err="1" smtClean="0"/>
              <a:t>Er.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Er</a:t>
            </a:r>
            <a:r>
              <a:rPr lang="en-US" dirty="0"/>
              <a:t> of ‘moving’ has to be something which can physically move. </a:t>
            </a:r>
            <a:endParaRPr lang="en-US" dirty="0" smtClean="0"/>
          </a:p>
          <a:p>
            <a:r>
              <a:rPr lang="en-US" dirty="0" smtClean="0"/>
              <a:t>Certain kinds </a:t>
            </a:r>
            <a:r>
              <a:rPr lang="en-US" dirty="0"/>
              <a:t>of </a:t>
            </a:r>
            <a:r>
              <a:rPr lang="en-US" dirty="0" smtClean="0"/>
              <a:t>event select </a:t>
            </a:r>
            <a:r>
              <a:rPr lang="en-US" dirty="0"/>
              <a:t>their subjects and objects, or more precisely select their subjects’ and objects’ </a:t>
            </a:r>
            <a:r>
              <a:rPr lang="en-US" b="1" dirty="0">
                <a:solidFill>
                  <a:srgbClr val="C0504D"/>
                </a:solidFill>
              </a:rPr>
              <a:t>category(</a:t>
            </a:r>
            <a:r>
              <a:rPr lang="en-US" b="1" dirty="0" err="1">
                <a:solidFill>
                  <a:srgbClr val="C0504D"/>
                </a:solidFill>
              </a:rPr>
              <a:t>ies</a:t>
            </a:r>
            <a:r>
              <a:rPr lang="en-US" b="1" dirty="0">
                <a:solidFill>
                  <a:srgbClr val="C0504D"/>
                </a:solidFill>
              </a:rPr>
              <a:t>) of meaning</a:t>
            </a:r>
            <a:r>
              <a:rPr lang="en-US" dirty="0"/>
              <a:t>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1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92" y="1273453"/>
            <a:ext cx="6319292" cy="54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71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can see how well the diagrams extend to further data.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Jane </a:t>
            </a:r>
            <a:r>
              <a:rPr lang="en-GB" i="1" dirty="0"/>
              <a:t>sent Peter a letter.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*</a:t>
            </a:r>
            <a:r>
              <a:rPr lang="en-GB" i="1" dirty="0"/>
              <a:t>Jane sent the PO Box a letter.</a:t>
            </a:r>
          </a:p>
          <a:p>
            <a:r>
              <a:rPr lang="en-GB" dirty="0" smtClean="0"/>
              <a:t>I’ve </a:t>
            </a:r>
            <a:r>
              <a:rPr lang="en-GB" dirty="0"/>
              <a:t>shown this </a:t>
            </a:r>
            <a:r>
              <a:rPr lang="en-GB" dirty="0" smtClean="0"/>
              <a:t>before: the </a:t>
            </a:r>
            <a:r>
              <a:rPr lang="en-GB" dirty="0"/>
              <a:t>Recipient has to be animate. </a:t>
            </a:r>
          </a:p>
          <a:p>
            <a:r>
              <a:rPr lang="en-GB" dirty="0"/>
              <a:t>Now here’s the rub: is it a restriction on the Recipient, or is it a restriction on the </a:t>
            </a:r>
            <a:r>
              <a:rPr lang="en-GB" dirty="0" err="1"/>
              <a:t>Er</a:t>
            </a:r>
            <a:r>
              <a:rPr lang="en-GB" dirty="0"/>
              <a:t> of ‘having</a:t>
            </a:r>
            <a:r>
              <a:rPr lang="en-GB" dirty="0" smtClean="0"/>
              <a:t>’—</a:t>
            </a:r>
            <a:r>
              <a:rPr lang="en-GB" dirty="0"/>
              <a:t>the </a:t>
            </a:r>
            <a:r>
              <a:rPr lang="en-GB" dirty="0" err="1"/>
              <a:t>Er</a:t>
            </a:r>
            <a:r>
              <a:rPr lang="en-GB" dirty="0"/>
              <a:t> of having has to be something which is capable of possession. </a:t>
            </a:r>
            <a:endParaRPr lang="en-GB" dirty="0" smtClean="0"/>
          </a:p>
          <a:p>
            <a:r>
              <a:rPr lang="en-GB" dirty="0" smtClean="0"/>
              <a:t>Or do we really need to factor out the constraint?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0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Do the representations in Figures 1 and 2 explain the following grammaticality difference? </a:t>
            </a:r>
            <a:endParaRPr lang="en-GB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*</a:t>
            </a:r>
            <a:r>
              <a:rPr lang="en-GB" i="1" dirty="0"/>
              <a:t>Break me the contract.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Break </a:t>
            </a:r>
            <a:r>
              <a:rPr lang="en-GB" i="1" dirty="0"/>
              <a:t>the contract for me</a:t>
            </a:r>
            <a:r>
              <a:rPr lang="en-GB" i="1" dirty="0" smtClean="0"/>
              <a:t>.</a:t>
            </a:r>
            <a:endParaRPr lang="en-GB" i="1" dirty="0"/>
          </a:p>
          <a:p>
            <a:r>
              <a:rPr lang="en-GB" dirty="0"/>
              <a:t>The result in *</a:t>
            </a:r>
            <a:r>
              <a:rPr lang="en-GB" i="1" dirty="0"/>
              <a:t>break me the contract</a:t>
            </a:r>
            <a:r>
              <a:rPr lang="en-GB" dirty="0"/>
              <a:t> is a kind of ‘having’, but if you break something you can’t have it.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other example is grammatical because you can add a “beneficiary” FOR phrase to any intransitive or transitive verb: </a:t>
            </a:r>
            <a:r>
              <a:rPr lang="en-GB" i="1" dirty="0"/>
              <a:t>dance for me; skip for me; kiss your mother for me; eat this cake for me.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70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Do the representations </a:t>
            </a:r>
            <a:r>
              <a:rPr lang="en-GB" dirty="0" smtClean="0"/>
              <a:t>explain </a:t>
            </a:r>
            <a:r>
              <a:rPr lang="en-GB" dirty="0"/>
              <a:t>the following grammaticality differences</a:t>
            </a:r>
            <a:r>
              <a:rPr lang="en-GB" dirty="0" smtClean="0"/>
              <a:t>?</a:t>
            </a: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Jane </a:t>
            </a:r>
            <a:r>
              <a:rPr lang="en-GB" i="1" dirty="0"/>
              <a:t>gave Peter a present.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Jane </a:t>
            </a:r>
            <a:r>
              <a:rPr lang="en-GB" i="1" dirty="0"/>
              <a:t>gave Peter a kiss.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Jane </a:t>
            </a:r>
            <a:r>
              <a:rPr lang="en-GB" i="1" dirty="0"/>
              <a:t>gave Peter flu</a:t>
            </a:r>
            <a:r>
              <a:rPr lang="en-GB" i="1" dirty="0" smtClean="0"/>
              <a:t>.</a:t>
            </a:r>
            <a:endParaRPr lang="en-GB" i="1" dirty="0"/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Jane </a:t>
            </a:r>
            <a:r>
              <a:rPr lang="en-GB" i="1" dirty="0"/>
              <a:t>gave a present to Peter.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?</a:t>
            </a:r>
            <a:r>
              <a:rPr lang="en-GB" i="1" dirty="0"/>
              <a:t>Jane gave a kiss to Peter.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i="1" dirty="0" smtClean="0"/>
              <a:t>?</a:t>
            </a:r>
            <a:r>
              <a:rPr lang="en-GB" i="1" dirty="0"/>
              <a:t>Jane gave flu to Peter.</a:t>
            </a:r>
          </a:p>
          <a:p>
            <a:r>
              <a:rPr lang="en-GB" dirty="0" smtClean="0"/>
              <a:t>Yes</a:t>
            </a:r>
            <a:r>
              <a:rPr lang="en-GB" dirty="0"/>
              <a:t>. Kisses and flu can’t be </a:t>
            </a:r>
            <a:r>
              <a:rPr lang="en-GB" dirty="0" err="1"/>
              <a:t>Ers</a:t>
            </a:r>
            <a:r>
              <a:rPr lang="en-GB" dirty="0"/>
              <a:t> of moving. For those people for whom these examples </a:t>
            </a:r>
            <a:r>
              <a:rPr lang="en-GB" b="1" dirty="0"/>
              <a:t>are </a:t>
            </a:r>
            <a:r>
              <a:rPr lang="en-GB" dirty="0"/>
              <a:t>grammatical, it is probably the case that the result of ‘giving’ is an instance of ‘</a:t>
            </a:r>
            <a:r>
              <a:rPr lang="en-GB" dirty="0">
                <a:solidFill>
                  <a:srgbClr val="C0504D"/>
                </a:solidFill>
              </a:rPr>
              <a:t>going</a:t>
            </a:r>
            <a:r>
              <a:rPr lang="en-GB" dirty="0"/>
              <a:t>’ not ‘</a:t>
            </a:r>
            <a:r>
              <a:rPr lang="en-GB" dirty="0">
                <a:solidFill>
                  <a:srgbClr val="C0504D"/>
                </a:solidFill>
              </a:rPr>
              <a:t>moving</a:t>
            </a:r>
            <a:r>
              <a:rPr lang="en-GB" dirty="0"/>
              <a:t>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58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 realization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6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link arguments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relate the arguments of a verb’s sense to its syntactic arguments?</a:t>
            </a:r>
          </a:p>
          <a:p>
            <a:r>
              <a:rPr lang="en-US" dirty="0" smtClean="0"/>
              <a:t>What are the mechanisms?</a:t>
            </a:r>
          </a:p>
          <a:p>
            <a:r>
              <a:rPr lang="en-US" dirty="0" smtClean="0"/>
              <a:t>Are there algorithms?</a:t>
            </a:r>
          </a:p>
          <a:p>
            <a:r>
              <a:rPr lang="en-US" dirty="0" smtClean="0"/>
              <a:t>The answer is that there aren’t any algorithms:</a:t>
            </a:r>
          </a:p>
          <a:p>
            <a:r>
              <a:rPr lang="en-US" dirty="0" smtClean="0"/>
              <a:t>Argument-linking patterns are learnt as part of learning the 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3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link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But with other grammatical patterns we do learn generalizations.</a:t>
            </a:r>
          </a:p>
          <a:p>
            <a:r>
              <a:rPr lang="en-US" dirty="0" smtClean="0"/>
              <a:t>So the linguist’s job is to</a:t>
            </a:r>
          </a:p>
          <a:p>
            <a:pPr lvl="1"/>
            <a:r>
              <a:rPr lang="en-US" dirty="0" smtClean="0"/>
              <a:t>Establish the argument-linking patterns that they can see.</a:t>
            </a:r>
          </a:p>
          <a:p>
            <a:pPr lvl="1"/>
            <a:r>
              <a:rPr lang="en-US" dirty="0" smtClean="0"/>
              <a:t>And establish the generalizations.</a:t>
            </a:r>
          </a:p>
          <a:p>
            <a:r>
              <a:rPr lang="en-US" dirty="0" smtClean="0"/>
              <a:t>I said this in Lecture 5, where I talked about the meaning of the indirect object construction, and argued that it had a sense which Isa both Recipient and Beneficiary.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9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Grammatical functions have </a:t>
            </a:r>
            <a:r>
              <a:rPr lang="en-US" smtClean="0"/>
              <a:t>a sense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2793" r="-42793"/>
          <a:stretch>
            <a:fillRect/>
          </a:stretch>
        </p:blipFill>
        <p:spPr>
          <a:xfrm>
            <a:off x="-625260" y="1124300"/>
            <a:ext cx="10290060" cy="56591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026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2" y="1216294"/>
            <a:ext cx="7806184" cy="53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5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Levin and Rappaport </a:t>
            </a:r>
            <a:r>
              <a:rPr lang="en-US" dirty="0" err="1" smtClean="0"/>
              <a:t>Hovav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CLEAR vs. WIPE (1991) [Manner and result are in complementary distribution]</a:t>
            </a:r>
            <a:r>
              <a:rPr lang="en-US" altLang="zh-TW" dirty="0"/>
              <a:t>.</a:t>
            </a:r>
            <a:endParaRPr lang="en-US" dirty="0" smtClean="0"/>
          </a:p>
          <a:p>
            <a:r>
              <a:rPr lang="en-US" dirty="0" smtClean="0"/>
              <a:t>BREAK vs. HIT (2005)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/>
              <a:t>The boy broke the window with a ball</a:t>
            </a:r>
            <a:r>
              <a:rPr lang="en-US" altLang="zh-TW" i="1" dirty="0" smtClean="0"/>
              <a:t>.</a:t>
            </a:r>
            <a:endParaRPr lang="en-US" i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i="1" dirty="0" smtClean="0"/>
              <a:t>The boy hit the window with a ball</a:t>
            </a:r>
            <a:r>
              <a:rPr lang="en-US" altLang="zh-TW" i="1" dirty="0" smtClean="0"/>
              <a:t>.</a:t>
            </a:r>
            <a:endParaRPr lang="en-US" i="1" dirty="0" smtClean="0"/>
          </a:p>
          <a:p>
            <a:r>
              <a:rPr lang="en-US" dirty="0" smtClean="0"/>
              <a:t>But: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The window broke</a:t>
            </a:r>
            <a:r>
              <a:rPr lang="en-US" altLang="zh-TW" dirty="0" smtClean="0"/>
              <a:t>.</a:t>
            </a:r>
            <a:endParaRPr lang="en-US" dirty="0" smtClean="0"/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 smtClean="0"/>
              <a:t>*The window hit</a:t>
            </a:r>
            <a:r>
              <a:rPr lang="en-US" altLang="zh-TW" dirty="0" smtClean="0"/>
              <a:t>.</a:t>
            </a:r>
            <a:endParaRPr lang="en-US" dirty="0" smtClean="0"/>
          </a:p>
          <a:p>
            <a:pPr marL="571500" indent="-514350"/>
            <a:r>
              <a:rPr lang="en-US" dirty="0" smtClean="0"/>
              <a:t>In our terms, this cannot be because only BREAK has a further </a:t>
            </a:r>
            <a:r>
              <a:rPr lang="en-US" dirty="0" err="1" smtClean="0"/>
              <a:t>subevent</a:t>
            </a:r>
            <a:r>
              <a:rPr lang="en-US" dirty="0" smtClean="0"/>
              <a:t>: as we have seen, HIT includes 2 </a:t>
            </a:r>
            <a:r>
              <a:rPr lang="en-US" dirty="0" err="1" smtClean="0"/>
              <a:t>subevents</a:t>
            </a:r>
            <a:r>
              <a:rPr lang="en-US" dirty="0" smtClean="0"/>
              <a:t> in its sense.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21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in argument linking that the </a:t>
            </a:r>
            <a:r>
              <a:rPr lang="en-US" dirty="0" err="1" smtClean="0">
                <a:solidFill>
                  <a:srgbClr val="C0504D"/>
                </a:solidFill>
              </a:rPr>
              <a:t>sublexemes</a:t>
            </a:r>
            <a:r>
              <a:rPr lang="en-US" dirty="0" smtClean="0"/>
              <a:t> come into their own.</a:t>
            </a:r>
          </a:p>
          <a:p>
            <a:r>
              <a:rPr lang="en-US" dirty="0" smtClean="0"/>
              <a:t>Each sense of OPEN is associated with a separate </a:t>
            </a:r>
            <a:r>
              <a:rPr lang="en-US" dirty="0" err="1" smtClean="0"/>
              <a:t>sublexeme</a:t>
            </a:r>
            <a:r>
              <a:rPr lang="en-US" dirty="0" smtClean="0"/>
              <a:t> which has a particular linking pattern.</a:t>
            </a:r>
          </a:p>
          <a:p>
            <a:r>
              <a:rPr lang="en-US" dirty="0" smtClean="0"/>
              <a:t>The sense ‘opening2’ is associated with its own bit of form. This is shown in the next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67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39" y="1293718"/>
            <a:ext cx="651117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54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gives us </a:t>
            </a:r>
            <a:r>
              <a:rPr lang="en-US" dirty="0" err="1" smtClean="0"/>
              <a:t>Ers</a:t>
            </a:r>
            <a:r>
              <a:rPr lang="en-US" dirty="0" smtClean="0"/>
              <a:t> linking to to Subjects,</a:t>
            </a:r>
          </a:p>
          <a:p>
            <a:r>
              <a:rPr lang="en-US" dirty="0" err="1" smtClean="0"/>
              <a:t>Ees</a:t>
            </a:r>
            <a:r>
              <a:rPr lang="en-US" dirty="0" smtClean="0"/>
              <a:t> linking to Objects,</a:t>
            </a:r>
          </a:p>
          <a:p>
            <a:r>
              <a:rPr lang="en-US" dirty="0" smtClean="0"/>
              <a:t>Indirect Objects linking to Recipients/beneficiaries.</a:t>
            </a:r>
          </a:p>
          <a:p>
            <a:r>
              <a:rPr lang="en-US" dirty="0" smtClean="0"/>
              <a:t>There are other patterns: </a:t>
            </a:r>
          </a:p>
          <a:p>
            <a:pPr lvl="1"/>
            <a:r>
              <a:rPr lang="en-US" dirty="0" smtClean="0"/>
              <a:t>What links to predicative complements (</a:t>
            </a:r>
            <a:r>
              <a:rPr lang="en-US" dirty="0" err="1" smtClean="0"/>
              <a:t>xcomps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How do complement PPs combine with the meanings of verbs?</a:t>
            </a:r>
          </a:p>
          <a:p>
            <a:r>
              <a:rPr lang="en-US" dirty="0" smtClean="0"/>
              <a:t>Variation within single verbs is negotiated via the </a:t>
            </a:r>
            <a:r>
              <a:rPr lang="en-US" dirty="0" err="1" smtClean="0"/>
              <a:t>sublexeme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00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not clear that the manner/result dichotomy is settled.</a:t>
            </a:r>
          </a:p>
          <a:p>
            <a:r>
              <a:rPr lang="en-US" dirty="0" smtClean="0"/>
              <a:t>But it is clear that the verb-framed vs. satellite-framed distinction is overstated: languages are not one or the other; verbs are.</a:t>
            </a:r>
          </a:p>
          <a:p>
            <a:r>
              <a:rPr lang="en-US" dirty="0" smtClean="0"/>
              <a:t>Argument linking is done in the network by explicit links between the semantic relations </a:t>
            </a:r>
            <a:r>
              <a:rPr lang="en-US" dirty="0" err="1" smtClean="0"/>
              <a:t>Er</a:t>
            </a:r>
            <a:r>
              <a:rPr lang="en-US" dirty="0" smtClean="0"/>
              <a:t> and </a:t>
            </a:r>
            <a:r>
              <a:rPr lang="en-US" dirty="0" err="1" smtClean="0"/>
              <a:t>Ee</a:t>
            </a:r>
            <a:r>
              <a:rPr lang="en-US" dirty="0" smtClean="0"/>
              <a:t> to Subject and Object, etc.</a:t>
            </a:r>
          </a:p>
          <a:p>
            <a:r>
              <a:rPr lang="en-US" dirty="0" smtClean="0"/>
              <a:t>And variable verb </a:t>
            </a:r>
            <a:r>
              <a:rPr lang="en-US" dirty="0" err="1" smtClean="0"/>
              <a:t>behaviour</a:t>
            </a:r>
            <a:r>
              <a:rPr lang="en-US" dirty="0" smtClean="0"/>
              <a:t> is captured by degree of distance from the </a:t>
            </a:r>
            <a:r>
              <a:rPr lang="en-US" smtClean="0"/>
              <a:t>verb’s prototype.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Levin and Rappaport </a:t>
            </a:r>
            <a:r>
              <a:rPr lang="en-US" dirty="0" err="1" smtClean="0"/>
              <a:t>Hovav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 how come? </a:t>
            </a:r>
          </a:p>
          <a:p>
            <a:r>
              <a:rPr lang="en-US" dirty="0" smtClean="0"/>
              <a:t>L&amp;RH argue that BREAK is a Result verb: that is, it involves a causative network in its lexical structure (in my terms, not theirs).</a:t>
            </a:r>
          </a:p>
          <a:p>
            <a:pPr lvl="1"/>
            <a:r>
              <a:rPr lang="en-US" dirty="0" smtClean="0"/>
              <a:t>BREAK verbs: BEND, FOLD, SHATTER, CRACK</a:t>
            </a:r>
            <a:r>
              <a:rPr lang="en-US" altLang="zh-TW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HIT verbs: SLAP, STRIKE, BUMP, STROKE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BREAK verbs participate in the causative-inchoative alternation: </a:t>
            </a:r>
            <a:r>
              <a:rPr lang="en-US" i="1" dirty="0" smtClean="0"/>
              <a:t>he broke the stick—the stick broke</a:t>
            </a:r>
            <a:r>
              <a:rPr lang="en-US" altLang="zh-TW" i="1" dirty="0" smtClean="0"/>
              <a:t>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Levin and Rappaport </a:t>
            </a:r>
            <a:r>
              <a:rPr lang="en-US" dirty="0" err="1" smtClean="0"/>
              <a:t>Hovav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HIT verbs do not go into the causative—inchoative alternation.</a:t>
            </a:r>
          </a:p>
          <a:p>
            <a:r>
              <a:rPr lang="en-US" dirty="0" smtClean="0"/>
              <a:t>But they do go through the Body Part Ascension structure, which BREAK verbs do not.</a:t>
            </a:r>
          </a:p>
          <a:p>
            <a:pPr lvl="1"/>
            <a:r>
              <a:rPr lang="en-US" dirty="0" smtClean="0"/>
              <a:t>I broke his leg/*I broke him on the leg</a:t>
            </a:r>
            <a:r>
              <a:rPr lang="en-US" altLang="zh-TW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I hit his leg/I hit him on the leg</a:t>
            </a:r>
            <a:r>
              <a:rPr lang="en-US" altLang="zh-TW" dirty="0" smtClean="0"/>
              <a:t>.</a:t>
            </a:r>
            <a:endParaRPr lang="en-US" dirty="0" smtClean="0"/>
          </a:p>
          <a:p>
            <a:r>
              <a:rPr lang="en-US" dirty="0" smtClean="0"/>
              <a:t>Croft </a:t>
            </a:r>
            <a:r>
              <a:rPr lang="en-US" altLang="zh-TW" dirty="0" smtClean="0"/>
              <a:t>(</a:t>
            </a:r>
            <a:r>
              <a:rPr lang="en-US" dirty="0" smtClean="0"/>
              <a:t>2012</a:t>
            </a:r>
            <a:r>
              <a:rPr lang="en-US" altLang="zh-TW" dirty="0" smtClean="0"/>
              <a:t>)</a:t>
            </a:r>
            <a:r>
              <a:rPr lang="en-US" dirty="0" smtClean="0"/>
              <a:t>: HIT and BREAK have the same force-dynamic structure: </a:t>
            </a:r>
            <a:r>
              <a:rPr lang="en-US" i="1" dirty="0" err="1" smtClean="0"/>
              <a:t>boy</a:t>
            </a:r>
            <a:r>
              <a:rPr lang="en-US" i="1" dirty="0" err="1" smtClean="0">
                <a:sym typeface="Wingdings"/>
              </a:rPr>
              <a:t>ballwindow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Rappaport </a:t>
            </a:r>
            <a:r>
              <a:rPr lang="en-US" dirty="0" err="1" smtClean="0"/>
              <a:t>Hovav</a:t>
            </a:r>
            <a:r>
              <a:rPr 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dirty="0" smtClean="0"/>
              <a:t>Levin </a:t>
            </a:r>
            <a:r>
              <a:rPr lang="en-US" altLang="zh-TW" dirty="0" smtClean="0"/>
              <a:t>(</a:t>
            </a:r>
            <a:r>
              <a:rPr lang="en-US" dirty="0" smtClean="0"/>
              <a:t>2010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Rappaport </a:t>
            </a:r>
            <a:r>
              <a:rPr lang="en-US" dirty="0" err="1" smtClean="0"/>
              <a:t>Hovav</a:t>
            </a:r>
            <a:r>
              <a:rPr lang="en-US" dirty="0" smtClean="0"/>
              <a:t> and Levin </a:t>
            </a:r>
            <a:r>
              <a:rPr lang="en-US" altLang="zh-TW" dirty="0" smtClean="0"/>
              <a:t>(</a:t>
            </a:r>
            <a:r>
              <a:rPr lang="en-US" dirty="0" smtClean="0"/>
              <a:t>2010</a:t>
            </a:r>
            <a:r>
              <a:rPr lang="en-US" altLang="zh-TW" dirty="0" smtClean="0"/>
              <a:t>)</a:t>
            </a:r>
            <a:r>
              <a:rPr lang="en-US" dirty="0" smtClean="0"/>
              <a:t> go on to develop a theory of manner-result complementarity. </a:t>
            </a:r>
          </a:p>
          <a:p>
            <a:r>
              <a:rPr lang="en-US" dirty="0" smtClean="0"/>
              <a:t>In their terms, manner verbs cannot be part of a causative network.</a:t>
            </a:r>
          </a:p>
          <a:p>
            <a:r>
              <a:rPr lang="en-US" dirty="0" smtClean="0"/>
              <a:t>Verbs that are part of a causative network cannot include manner information.</a:t>
            </a:r>
          </a:p>
          <a:p>
            <a:pPr lvl="1"/>
            <a:r>
              <a:rPr lang="en-US" altLang="zh-TW" dirty="0"/>
              <a:t>Cf.</a:t>
            </a:r>
            <a:r>
              <a:rPr lang="zh-TW" altLang="en-US" dirty="0"/>
              <a:t> </a:t>
            </a:r>
            <a:r>
              <a:rPr lang="en-US" altLang="zh-TW" dirty="0"/>
              <a:t>RH&amp;L</a:t>
            </a:r>
            <a:r>
              <a:rPr lang="zh-TW" altLang="en-US" dirty="0"/>
              <a:t> </a:t>
            </a:r>
            <a:r>
              <a:rPr lang="en-US" altLang="zh-TW" dirty="0"/>
              <a:t>(2010:</a:t>
            </a:r>
            <a:r>
              <a:rPr lang="zh-TW" altLang="en-US" dirty="0"/>
              <a:t> </a:t>
            </a:r>
            <a:r>
              <a:rPr lang="en-US" altLang="zh-TW" dirty="0"/>
              <a:t>21)</a:t>
            </a:r>
            <a:r>
              <a:rPr lang="zh-TW" altLang="en-US" dirty="0"/>
              <a:t> </a:t>
            </a:r>
            <a:r>
              <a:rPr lang="en-US" altLang="zh-TW" dirty="0"/>
              <a:t>‘</a:t>
            </a:r>
            <a:r>
              <a:rPr lang="en-US" dirty="0"/>
              <a:t>r</a:t>
            </a:r>
            <a:r>
              <a:rPr lang="en-US" dirty="0" smtClean="0"/>
              <a:t>esults involve scalar changes while manners involve </a:t>
            </a:r>
            <a:r>
              <a:rPr lang="en-US" dirty="0" err="1" smtClean="0"/>
              <a:t>nonscalar</a:t>
            </a:r>
            <a:r>
              <a:rPr lang="en-US" dirty="0" smtClean="0"/>
              <a:t> changes. </a:t>
            </a:r>
            <a:r>
              <a:rPr lang="en-US" dirty="0"/>
              <a:t>We propose a verb may only lexicalize one type of change, giving rise to manner/result complementarity</a:t>
            </a:r>
            <a:r>
              <a:rPr lang="en-US" altLang="zh-TW" dirty="0"/>
              <a:t>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99648-0CA1-FF40-8484-4D20C6C700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3926</TotalTime>
  <Words>3462</Words>
  <Application>Microsoft Macintosh PowerPoint</Application>
  <PresentationFormat>On-screen Show (4:3)</PresentationFormat>
  <Paragraphs>370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Calibri</vt:lpstr>
      <vt:lpstr>Wingdings</vt:lpstr>
      <vt:lpstr>新細明體</vt:lpstr>
      <vt:lpstr>Arial</vt:lpstr>
      <vt:lpstr>Office Theme</vt:lpstr>
      <vt:lpstr>Conflation classes, transitivity alternations and argument realization  </vt:lpstr>
      <vt:lpstr>Conflation classes, transitivity alternations and argument realization</vt:lpstr>
      <vt:lpstr>Conflation classes</vt:lpstr>
      <vt:lpstr>How do we model conflation classes?</vt:lpstr>
      <vt:lpstr>Talmy’s typological split</vt:lpstr>
      <vt:lpstr>Levin and Rappaport Hovav</vt:lpstr>
      <vt:lpstr>Levin and Rappaport Hovav</vt:lpstr>
      <vt:lpstr>Levin and Rappaport Hovav</vt:lpstr>
      <vt:lpstr>Rappaport Hovav and Levin (2010)</vt:lpstr>
      <vt:lpstr>Rappaport Hovav and Levin  (2010:25-26)</vt:lpstr>
      <vt:lpstr>Rappaport Hovav and Levin (2010: 24)</vt:lpstr>
      <vt:lpstr>Rappaport Hovav and Levin (2010: 26)</vt:lpstr>
      <vt:lpstr>‘Roots’</vt:lpstr>
      <vt:lpstr>Rappaport Hovav and Levin 2010</vt:lpstr>
      <vt:lpstr>What is scalar change?</vt:lpstr>
      <vt:lpstr>What is scalar change?</vt:lpstr>
      <vt:lpstr>What are non-scalar changes?</vt:lpstr>
      <vt:lpstr>How does this work with the event hierarchy?</vt:lpstr>
      <vt:lpstr>Event hierarchy</vt:lpstr>
      <vt:lpstr>Activities</vt:lpstr>
      <vt:lpstr>Activities</vt:lpstr>
      <vt:lpstr>RISE (Holmes 2005: 171)</vt:lpstr>
      <vt:lpstr>RISE</vt:lpstr>
      <vt:lpstr>Activities</vt:lpstr>
      <vt:lpstr>Counterexamples and counterarguments</vt:lpstr>
      <vt:lpstr>Talmy </vt:lpstr>
      <vt:lpstr>Talmy</vt:lpstr>
      <vt:lpstr>Talmy</vt:lpstr>
      <vt:lpstr>Talmy</vt:lpstr>
      <vt:lpstr>Manner/result—how to evaluate the claims</vt:lpstr>
      <vt:lpstr>Transitivity alternations</vt:lpstr>
      <vt:lpstr>Transitivity alternations</vt:lpstr>
      <vt:lpstr>Transitivity alternations</vt:lpstr>
      <vt:lpstr>OPEN</vt:lpstr>
      <vt:lpstr>OPEN</vt:lpstr>
      <vt:lpstr>Collocation</vt:lpstr>
      <vt:lpstr>Collocation </vt:lpstr>
      <vt:lpstr>HIT, BREAK and the BPA</vt:lpstr>
      <vt:lpstr>HIT, BREAK and the BPA</vt:lpstr>
      <vt:lpstr>HIT, BREAK and the BPA</vt:lpstr>
      <vt:lpstr>Polysemy and transitivity alternations</vt:lpstr>
      <vt:lpstr>MAKE</vt:lpstr>
      <vt:lpstr>MAKE</vt:lpstr>
      <vt:lpstr>GIVE</vt:lpstr>
      <vt:lpstr>GIVE</vt:lpstr>
      <vt:lpstr>Sense of double object GIVE</vt:lpstr>
      <vt:lpstr>Sense of double complement GIVE</vt:lpstr>
      <vt:lpstr>Explanation</vt:lpstr>
      <vt:lpstr>GIVE and ontological constraints</vt:lpstr>
      <vt:lpstr>Explanation</vt:lpstr>
      <vt:lpstr>Explanation</vt:lpstr>
      <vt:lpstr>More data</vt:lpstr>
      <vt:lpstr>More data</vt:lpstr>
      <vt:lpstr>More data</vt:lpstr>
      <vt:lpstr>Argument realization</vt:lpstr>
      <vt:lpstr>How to link arguments</vt:lpstr>
      <vt:lpstr>How to link arguments</vt:lpstr>
      <vt:lpstr>Grammatical functions have a sense</vt:lpstr>
      <vt:lpstr>OPEN linking</vt:lpstr>
      <vt:lpstr>OPEN linking</vt:lpstr>
      <vt:lpstr>OPEN linking</vt:lpstr>
      <vt:lpstr>Linking</vt:lpstr>
      <vt:lpstr>Conclusions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</dc:title>
  <dc:creator>Nik Gisborne</dc:creator>
  <cp:lastModifiedBy>KUO Yueh-hsin</cp:lastModifiedBy>
  <cp:revision>364</cp:revision>
  <dcterms:created xsi:type="dcterms:W3CDTF">2016-05-08T18:45:22Z</dcterms:created>
  <dcterms:modified xsi:type="dcterms:W3CDTF">2018-01-23T10:41:56Z</dcterms:modified>
</cp:coreProperties>
</file>