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7"/>
  </p:notesMasterIdLst>
  <p:sldIdLst>
    <p:sldId id="256" r:id="rId2"/>
    <p:sldId id="257" r:id="rId3"/>
    <p:sldId id="261" r:id="rId4"/>
    <p:sldId id="259" r:id="rId5"/>
    <p:sldId id="280" r:id="rId6"/>
    <p:sldId id="281" r:id="rId7"/>
    <p:sldId id="263" r:id="rId8"/>
    <p:sldId id="307" r:id="rId9"/>
    <p:sldId id="262" r:id="rId10"/>
    <p:sldId id="265" r:id="rId11"/>
    <p:sldId id="260" r:id="rId12"/>
    <p:sldId id="278" r:id="rId13"/>
    <p:sldId id="266" r:id="rId14"/>
    <p:sldId id="267" r:id="rId15"/>
    <p:sldId id="282" r:id="rId16"/>
    <p:sldId id="271" r:id="rId17"/>
    <p:sldId id="272" r:id="rId18"/>
    <p:sldId id="273" r:id="rId19"/>
    <p:sldId id="308" r:id="rId20"/>
    <p:sldId id="274" r:id="rId21"/>
    <p:sldId id="283" r:id="rId22"/>
    <p:sldId id="275" r:id="rId23"/>
    <p:sldId id="276" r:id="rId24"/>
    <p:sldId id="270" r:id="rId25"/>
    <p:sldId id="277" r:id="rId26"/>
    <p:sldId id="285" r:id="rId27"/>
    <p:sldId id="286" r:id="rId28"/>
    <p:sldId id="258" r:id="rId29"/>
    <p:sldId id="287" r:id="rId30"/>
    <p:sldId id="288" r:id="rId31"/>
    <p:sldId id="289" r:id="rId32"/>
    <p:sldId id="290" r:id="rId33"/>
    <p:sldId id="291" r:id="rId34"/>
    <p:sldId id="264" r:id="rId35"/>
    <p:sldId id="292" r:id="rId36"/>
    <p:sldId id="293" r:id="rId37"/>
    <p:sldId id="294" r:id="rId38"/>
    <p:sldId id="268" r:id="rId39"/>
    <p:sldId id="269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279" r:id="rId50"/>
    <p:sldId id="304" r:id="rId51"/>
    <p:sldId id="305" r:id="rId52"/>
    <p:sldId id="306" r:id="rId53"/>
    <p:sldId id="284" r:id="rId54"/>
    <p:sldId id="309" r:id="rId55"/>
    <p:sldId id="310" r:id="rId56"/>
  </p:sldIdLst>
  <p:sldSz cx="12192000" cy="6858000"/>
  <p:notesSz cx="6858000" cy="9144000"/>
  <p:defaultTextStyle>
    <a:defPPr>
      <a:defRPr lang="en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21"/>
    <p:restoredTop sz="95859"/>
  </p:normalViewPr>
  <p:slideViewPr>
    <p:cSldViewPr snapToGrid="0" snapToObjects="1">
      <p:cViewPr varScale="1">
        <p:scale>
          <a:sx n="112" d="100"/>
          <a:sy n="112" d="100"/>
        </p:scale>
        <p:origin x="34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02F60F-8A54-8544-99FF-135323F9BBC2}" type="datetimeFigureOut">
              <a:rPr lang="en-FR" smtClean="0"/>
              <a:t>20/05/2021</a:t>
            </a:fld>
            <a:endParaRPr lang="en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960F1A-6BBA-BD43-956B-96B8D455CDC9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811255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A5FF8-CB0B-3D45-9841-F26484B62C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A12E07-2F6C-EC47-820E-B422F3818D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534871-9027-954E-897C-CD1496900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2DFE9-CA95-A948-9509-514A6CD583F7}" type="datetime1">
              <a:rPr lang="fr-FR" smtClean="0"/>
              <a:t>20/05/2021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BC45D2-0A87-0944-BB76-123C33DA2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A97074-1A09-824C-A441-0227E3BFE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3594-6935-5F46-A21F-2769400D4B4F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048529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8247F-EF4A-E046-92F1-5584CE914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F59362-5EB6-8649-9F74-5E351C430D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4F8387-169D-B942-8BE9-F4A504080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0C6D2-A23B-E442-85E5-4B920C9375E4}" type="datetime1">
              <a:rPr lang="fr-FR" smtClean="0"/>
              <a:t>20/05/2021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82BBB-CEC7-7647-8785-72D730D93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E28747-458A-0146-9AEC-88B05AD81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3594-6935-5F46-A21F-2769400D4B4F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692365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1CDC24-3AC3-6D43-8053-7DAD46BA69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D7859D-FFD7-354A-B95C-876012CB3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7971E0-6E0E-7F4E-87B4-55E0C29C3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A9260-40C3-374D-9073-592DC2AE373F}" type="datetime1">
              <a:rPr lang="fr-FR" smtClean="0"/>
              <a:t>20/05/2021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26E75A-96F7-764A-A390-24EFB9903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D7A936-FD2D-5B41-8B4F-9C16C6C4A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3594-6935-5F46-A21F-2769400D4B4F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70558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37B10-3B42-6C41-9444-EA7EA1B87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4EA98-A530-BB44-B11C-5B3718D34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7F8FDB-4A02-6E49-A596-6FA7FFD7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2F13F-463B-DE4B-A1B5-093E8E06484E}" type="datetime1">
              <a:rPr lang="fr-FR" smtClean="0"/>
              <a:t>20/05/2021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9811D-5DF5-9046-9701-4347D2B87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17375B-59C4-E449-87CC-D30952135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3594-6935-5F46-A21F-2769400D4B4F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974194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ED662-6D99-BC4D-A554-CC24ECDC8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BB4633-7DE0-C44D-BDA5-AB5A09E99B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24007-9089-D34F-86C6-7A6242FB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E7923-47F2-FC4B-9393-154389CCDCC7}" type="datetime1">
              <a:rPr lang="fr-FR" smtClean="0"/>
              <a:t>20/05/2021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168C42-3C1C-914F-BDC4-F2105F111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7B6AF8-8A3A-1D4F-8E6E-185DBD28E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3594-6935-5F46-A21F-2769400D4B4F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9418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7C763-A72A-4347-81D6-2E3EF92BB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237ED-C13D-D049-ABC8-B8222A3452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2D5985-E163-514F-94AB-F4E5AD0DD3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B8CA13-19DB-384C-87D0-EABE3110F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1F9CB-6DCD-D84D-A5A4-C782747ABEA3}" type="datetime1">
              <a:rPr lang="fr-FR" smtClean="0"/>
              <a:t>20/05/2021</a:t>
            </a:fld>
            <a:endParaRPr lang="en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070CDE-A20A-FC4E-BB81-452DA28EA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B134D1-099F-B240-AA12-AA93CDEAB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3594-6935-5F46-A21F-2769400D4B4F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633582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D7872-F9BF-EA48-A1A6-2C3FAE3C7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84F12C-920C-E246-9745-02BFBC32E6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2B35C3-4D58-1C4D-820F-EB713505DA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B03881-5D3B-2C4D-9D11-E0E343A376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07ACF1-8088-374B-8F50-80133C7302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09EF62-36F1-294A-8766-27DC90109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6DF34-4F84-6544-B82D-ACA41A26CC5A}" type="datetime1">
              <a:rPr lang="fr-FR" smtClean="0"/>
              <a:t>20/05/2021</a:t>
            </a:fld>
            <a:endParaRPr lang="en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4AA40E-03D1-D949-9166-DE9582273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CE63B7-E380-054E-AE70-DA4D34963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3594-6935-5F46-A21F-2769400D4B4F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773452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5CA8C-95E4-6E43-917D-08174BABA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399EC6-8599-8345-8E13-0B432FB3C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748FF-F068-6247-8AD1-2237D0EB6671}" type="datetime1">
              <a:rPr lang="fr-FR" smtClean="0"/>
              <a:t>20/05/2021</a:t>
            </a:fld>
            <a:endParaRPr lang="en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884EAA-0008-254A-AF62-8550D568E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25566B-F0BF-2645-8A63-0B31F22B0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3594-6935-5F46-A21F-2769400D4B4F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493704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2BA408-0DF8-8B44-82BF-400C285C7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F7090-A1C0-D344-8D70-9D7557383DF0}" type="datetime1">
              <a:rPr lang="fr-FR" smtClean="0"/>
              <a:t>20/05/2021</a:t>
            </a:fld>
            <a:endParaRPr lang="en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781207-42C6-394D-A0E4-098D27537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6788FA-44FD-2A41-8A9E-461FB08A8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3594-6935-5F46-A21F-2769400D4B4F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169255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35457-E754-1046-BFFD-20D74B4B7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99890-7E7F-AD4F-9E11-E2E1A4D31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31D126-831B-534F-BF63-AFB00FDAC1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324A11-F7CB-5244-9818-EA7D64B48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7497-D696-E044-AD39-D7283B8D17A1}" type="datetime1">
              <a:rPr lang="fr-FR" smtClean="0"/>
              <a:t>20/05/2021</a:t>
            </a:fld>
            <a:endParaRPr lang="en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A84CB9-845F-0541-8350-2DF324A82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0C7BA8-4A5A-504C-9943-F48C31B72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3594-6935-5F46-A21F-2769400D4B4F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36813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60518-93CC-6A46-BEFA-13B0D367C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849673-7CEE-6C47-8B52-45D9902543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68CB17-84A3-6D45-B655-8C094B54E2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5A8425-A1BD-CE41-9C04-D18E24FD5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1B024-FBCC-9B49-A41E-2310EA4DBB69}" type="datetime1">
              <a:rPr lang="fr-FR" smtClean="0"/>
              <a:t>20/05/2021</a:t>
            </a:fld>
            <a:endParaRPr lang="en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5D01CB-D96D-824E-8FC4-8761DC1FD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841F49-469C-EF46-B51E-3567D1DBD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3594-6935-5F46-A21F-2769400D4B4F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844120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46E0B5-80E0-9E42-85B7-C3384E686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14C2E5-783A-8643-88F2-370CBA01B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89D319-3408-AE4C-A0D1-11C11E7EB7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CF1E0-B43C-DE46-9110-15FF9BE07C36}" type="datetime1">
              <a:rPr lang="fr-FR" smtClean="0"/>
              <a:t>20/05/2021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04082-54F3-B04F-806B-2F7B905F32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F7595-18D3-864F-8649-CA19884B81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13594-6935-5F46-A21F-2769400D4B4F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563252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raugott@stanford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515/ling-2017-0012" TargetMode="Externa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29919-5A54-9646-8DD6-10889ADEF3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98311"/>
            <a:ext cx="9144000" cy="2370667"/>
          </a:xfrm>
        </p:spPr>
        <p:txBody>
          <a:bodyPr>
            <a:normAutofit/>
          </a:bodyPr>
          <a:lstStyle/>
          <a:p>
            <a:r>
              <a:rPr lang="en-FR" sz="4000" dirty="0">
                <a:solidFill>
                  <a:srgbClr val="7030A0"/>
                </a:solidFill>
                <a:latin typeface="Algerian" pitchFamily="82" charset="77"/>
                <a:cs typeface="Algerian" panose="020F0502020204030204" pitchFamily="34" charset="0"/>
              </a:rPr>
              <a:t>Putting pragmatics into </a:t>
            </a:r>
            <a:br>
              <a:rPr lang="en-FR" sz="4000" dirty="0">
                <a:solidFill>
                  <a:srgbClr val="7030A0"/>
                </a:solidFill>
                <a:latin typeface="Algerian" pitchFamily="82" charset="77"/>
                <a:cs typeface="Algerian" panose="020F0502020204030204" pitchFamily="34" charset="0"/>
              </a:rPr>
            </a:br>
            <a:r>
              <a:rPr lang="en-FR" sz="4000" dirty="0">
                <a:solidFill>
                  <a:srgbClr val="7030A0"/>
                </a:solidFill>
                <a:latin typeface="Algerian" pitchFamily="82" charset="77"/>
                <a:cs typeface="Algerian" panose="020F0502020204030204" pitchFamily="34" charset="0"/>
              </a:rPr>
              <a:t>Construction Grammar: </a:t>
            </a:r>
            <a:br>
              <a:rPr lang="en-FR" sz="4000" dirty="0">
                <a:latin typeface="Algerian" pitchFamily="82" charset="77"/>
                <a:cs typeface="Algerian" panose="020F0502020204030204" pitchFamily="34" charset="0"/>
              </a:rPr>
            </a:br>
            <a:r>
              <a:rPr lang="en-FR" sz="4000" dirty="0">
                <a:solidFill>
                  <a:srgbClr val="0070C0"/>
                </a:solidFill>
                <a:latin typeface="Algerian" pitchFamily="82" charset="77"/>
                <a:cs typeface="Al Bayan Plain" pitchFamily="2" charset="-78"/>
              </a:rPr>
              <a:t>The development of D</a:t>
            </a:r>
            <a:r>
              <a:rPr lang="en-GB" sz="4000" dirty="0" err="1">
                <a:solidFill>
                  <a:srgbClr val="0070C0"/>
                </a:solidFill>
                <a:latin typeface="Algerian" pitchFamily="82" charset="77"/>
                <a:cs typeface="Al Bayan Plain" pitchFamily="2" charset="-78"/>
              </a:rPr>
              <a:t>i</a:t>
            </a:r>
            <a:r>
              <a:rPr lang="en-FR" sz="4000" dirty="0">
                <a:solidFill>
                  <a:srgbClr val="0070C0"/>
                </a:solidFill>
                <a:latin typeface="Algerian" pitchFamily="82" charset="77"/>
                <a:cs typeface="Al Bayan Plain" pitchFamily="2" charset="-78"/>
              </a:rPr>
              <a:t>scourse structuring Markers in English</a:t>
            </a:r>
            <a:endParaRPr lang="en-FR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DCD269-7ED5-CA41-894D-87BEAFB27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2711" y="3160889"/>
            <a:ext cx="9144000" cy="2156178"/>
          </a:xfrm>
        </p:spPr>
        <p:txBody>
          <a:bodyPr>
            <a:normAutofit fontScale="85000" lnSpcReduction="20000"/>
          </a:bodyPr>
          <a:lstStyle/>
          <a:p>
            <a:r>
              <a:rPr lang="en-FR" sz="3600" dirty="0">
                <a:solidFill>
                  <a:srgbClr val="7030A0"/>
                </a:solidFill>
                <a:latin typeface="Algerian" pitchFamily="82" charset="77"/>
              </a:rPr>
              <a:t>CIFCL-20, LECTURE 10A. </a:t>
            </a:r>
          </a:p>
          <a:p>
            <a:r>
              <a:rPr lang="en-GB" sz="3600" dirty="0">
                <a:solidFill>
                  <a:srgbClr val="7030A0"/>
                </a:solidFill>
                <a:latin typeface="Algerian" pitchFamily="82" charset="77"/>
              </a:rPr>
              <a:t>C</a:t>
            </a:r>
            <a:r>
              <a:rPr lang="en-FR" sz="3600" dirty="0">
                <a:solidFill>
                  <a:srgbClr val="7030A0"/>
                </a:solidFill>
                <a:latin typeface="Algerian" pitchFamily="82" charset="77"/>
              </a:rPr>
              <a:t>onstructional Networks</a:t>
            </a:r>
          </a:p>
          <a:p>
            <a:pPr algn="r"/>
            <a:r>
              <a:rPr lang="en-FR" sz="3200" dirty="0">
                <a:solidFill>
                  <a:srgbClr val="7030A0"/>
                </a:solidFill>
              </a:rPr>
              <a:t>Elizabeth Closs Traugott</a:t>
            </a:r>
          </a:p>
          <a:p>
            <a:pPr algn="r"/>
            <a:r>
              <a:rPr lang="en-FR" sz="3200" dirty="0">
                <a:solidFill>
                  <a:srgbClr val="7030A0"/>
                </a:solidFill>
                <a:hlinkClick r:id="rId2"/>
              </a:rPr>
              <a:t>traugott@stanford.edu</a:t>
            </a:r>
            <a:endParaRPr lang="en-FR" sz="3200" dirty="0">
              <a:solidFill>
                <a:srgbClr val="7030A0"/>
              </a:solidFill>
            </a:endParaRPr>
          </a:p>
          <a:p>
            <a:pPr algn="r"/>
            <a:r>
              <a:rPr lang="en-FR" sz="3200" dirty="0">
                <a:solidFill>
                  <a:srgbClr val="7030A0"/>
                </a:solidFill>
              </a:rPr>
              <a:t>May 21st 2021</a:t>
            </a:r>
            <a:endParaRPr lang="en-FR" sz="3200" dirty="0"/>
          </a:p>
          <a:p>
            <a:endParaRPr lang="en-FR" dirty="0"/>
          </a:p>
        </p:txBody>
      </p:sp>
    </p:spTree>
    <p:extLst>
      <p:ext uri="{BB962C8B-B14F-4D97-AF65-F5344CB8AC3E}">
        <p14:creationId xmlns:p14="http://schemas.microsoft.com/office/powerpoint/2010/main" val="2225448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02C5F-0D19-784E-A57C-5B7C5676F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3467"/>
            <a:ext cx="10515600" cy="5533496"/>
          </a:xfrm>
        </p:spPr>
        <p:txBody>
          <a:bodyPr>
            <a:normAutofit/>
          </a:bodyPr>
          <a:lstStyle/>
          <a:p>
            <a:pPr marL="3200400" lvl="7" indent="0">
              <a:buNone/>
            </a:pPr>
            <a:r>
              <a:rPr lang="en-FR" sz="2400" dirty="0">
                <a:solidFill>
                  <a:srgbClr val="00B050"/>
                </a:solidFill>
              </a:rPr>
              <a:t>   </a:t>
            </a:r>
          </a:p>
          <a:p>
            <a:pPr marL="3200400" lvl="7" indent="0">
              <a:buNone/>
            </a:pPr>
            <a:r>
              <a:rPr lang="en-FR" sz="2400" dirty="0">
                <a:solidFill>
                  <a:srgbClr val="00B050"/>
                </a:solidFill>
              </a:rPr>
              <a:t>  Connector.Cxn</a:t>
            </a:r>
          </a:p>
          <a:p>
            <a:pPr lvl="7"/>
            <a:endParaRPr lang="en-FR" sz="24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FR" sz="2400" dirty="0">
                <a:solidFill>
                  <a:srgbClr val="00B050"/>
                </a:solidFill>
              </a:rPr>
              <a:t>  Elaborative.Cxn      Contrastive.Cxn         Inferential.Cxn         TopicChange.Cxn</a:t>
            </a:r>
          </a:p>
          <a:p>
            <a:pPr marL="0" indent="0">
              <a:buNone/>
            </a:pPr>
            <a:endParaRPr lang="en-FR" sz="24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FR" sz="2400" dirty="0">
                <a:solidFill>
                  <a:srgbClr val="00B050"/>
                </a:solidFill>
              </a:rPr>
              <a:t>  and   also   further	but   all the same  so        now	     by the way   incidentally</a:t>
            </a:r>
          </a:p>
          <a:p>
            <a:pPr marL="0" indent="0">
              <a:buNone/>
            </a:pPr>
            <a:r>
              <a:rPr lang="en-FR" sz="2400" dirty="0">
                <a:solidFill>
                  <a:srgbClr val="00B050"/>
                </a:solidFill>
              </a:rPr>
              <a:t>  DM   DSM  DSM	DM   DSM               DM     DM       DM                DSM</a:t>
            </a:r>
          </a:p>
          <a:p>
            <a:pPr marL="0" indent="0">
              <a:buNone/>
            </a:pPr>
            <a:endParaRPr lang="en-FR" sz="2400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FR" sz="2400" dirty="0">
                <a:solidFill>
                  <a:srgbClr val="00B050"/>
                </a:solidFill>
              </a:rPr>
              <a:t>Figure 2. Partial taxonomic hierarchy of [Connector </a:t>
            </a:r>
            <a:r>
              <a:rPr lang="fr-FR" sz="2400" dirty="0">
                <a:solidFill>
                  <a:srgbClr val="00B050"/>
                </a:solidFill>
              </a:rPr>
              <a:t>↔ </a:t>
            </a:r>
            <a:r>
              <a:rPr lang="en-FR" sz="2400" dirty="0">
                <a:solidFill>
                  <a:srgbClr val="00B050"/>
                </a:solidFill>
              </a:rPr>
              <a:t>DSM] types in PDE</a:t>
            </a:r>
          </a:p>
          <a:p>
            <a:pPr marL="0" indent="0" algn="ctr">
              <a:buNone/>
            </a:pPr>
            <a:endParaRPr lang="en-FR" sz="2400" dirty="0">
              <a:solidFill>
                <a:srgbClr val="00B050"/>
              </a:solidFill>
            </a:endParaRPr>
          </a:p>
        </p:txBody>
      </p:sp>
      <p:sp>
        <p:nvSpPr>
          <p:cNvPr id="32" name="Footer Placeholder 31">
            <a:extLst>
              <a:ext uri="{FF2B5EF4-FFF2-40B4-BE49-F238E27FC236}">
                <a16:creationId xmlns:a16="http://schemas.microsoft.com/office/drawing/2014/main" id="{6FEF0908-ADE2-2545-A71B-12F59B1CC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33" name="Slide Number Placeholder 32">
            <a:extLst>
              <a:ext uri="{FF2B5EF4-FFF2-40B4-BE49-F238E27FC236}">
                <a16:creationId xmlns:a16="http://schemas.microsoft.com/office/drawing/2014/main" id="{B766ABC4-9C15-3247-AE41-63AC850AF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3594-6935-5F46-A21F-2769400D4B4F}" type="slidenum">
              <a:rPr lang="en-FR" smtClean="0"/>
              <a:t>10</a:t>
            </a:fld>
            <a:endParaRPr lang="en-FR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3C91F1B-7AB0-5246-A235-18B8B21121A0}"/>
              </a:ext>
            </a:extLst>
          </p:cNvPr>
          <p:cNvCxnSpPr/>
          <p:nvPr/>
        </p:nvCxnSpPr>
        <p:spPr>
          <a:xfrm>
            <a:off x="1806222" y="1614311"/>
            <a:ext cx="711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2D805A6-EF24-8243-9D5B-9CB870C634E6}"/>
              </a:ext>
            </a:extLst>
          </p:cNvPr>
          <p:cNvCxnSpPr/>
          <p:nvPr/>
        </p:nvCxnSpPr>
        <p:spPr>
          <a:xfrm>
            <a:off x="1806222" y="1614311"/>
            <a:ext cx="0" cy="3951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A4A3C6EA-0E96-A346-9A31-FAE17036DB9A}"/>
              </a:ext>
            </a:extLst>
          </p:cNvPr>
          <p:cNvCxnSpPr/>
          <p:nvPr/>
        </p:nvCxnSpPr>
        <p:spPr>
          <a:xfrm>
            <a:off x="4628444" y="1636889"/>
            <a:ext cx="0" cy="3386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E3AD30E4-DF9D-4147-9556-71AD31D8C870}"/>
              </a:ext>
            </a:extLst>
          </p:cNvPr>
          <p:cNvCxnSpPr/>
          <p:nvPr/>
        </p:nvCxnSpPr>
        <p:spPr>
          <a:xfrm>
            <a:off x="6592711" y="1636889"/>
            <a:ext cx="0" cy="3725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F9087602-BB10-5845-895A-5033BFBDC916}"/>
              </a:ext>
            </a:extLst>
          </p:cNvPr>
          <p:cNvCxnSpPr/>
          <p:nvPr/>
        </p:nvCxnSpPr>
        <p:spPr>
          <a:xfrm>
            <a:off x="8918222" y="1625600"/>
            <a:ext cx="0" cy="3838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3A29DF8-6DA7-1548-B5FF-C12F33BD0323}"/>
              </a:ext>
            </a:extLst>
          </p:cNvPr>
          <p:cNvCxnSpPr/>
          <p:nvPr/>
        </p:nvCxnSpPr>
        <p:spPr>
          <a:xfrm>
            <a:off x="1806222" y="2235200"/>
            <a:ext cx="0" cy="40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624CD33F-B970-A04D-8D98-A9510F0D081F}"/>
              </a:ext>
            </a:extLst>
          </p:cNvPr>
          <p:cNvCxnSpPr/>
          <p:nvPr/>
        </p:nvCxnSpPr>
        <p:spPr>
          <a:xfrm>
            <a:off x="4628444" y="2235200"/>
            <a:ext cx="0" cy="40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F7ED0293-5B59-474F-9F8B-65F5E162D547}"/>
              </a:ext>
            </a:extLst>
          </p:cNvPr>
          <p:cNvCxnSpPr/>
          <p:nvPr/>
        </p:nvCxnSpPr>
        <p:spPr>
          <a:xfrm>
            <a:off x="6592711" y="2235200"/>
            <a:ext cx="0" cy="40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C1260DFF-57BC-E24B-9F35-AFA650A2A3FE}"/>
              </a:ext>
            </a:extLst>
          </p:cNvPr>
          <p:cNvCxnSpPr/>
          <p:nvPr/>
        </p:nvCxnSpPr>
        <p:spPr>
          <a:xfrm>
            <a:off x="8918222" y="2235200"/>
            <a:ext cx="0" cy="406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DBAEE83D-0985-6E48-89B7-0DF00BAC6874}"/>
              </a:ext>
            </a:extLst>
          </p:cNvPr>
          <p:cNvCxnSpPr/>
          <p:nvPr/>
        </p:nvCxnSpPr>
        <p:spPr>
          <a:xfrm>
            <a:off x="1140178" y="2641600"/>
            <a:ext cx="16594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91345A8B-62CD-1E4C-953F-58B7882DDA40}"/>
              </a:ext>
            </a:extLst>
          </p:cNvPr>
          <p:cNvCxnSpPr/>
          <p:nvPr/>
        </p:nvCxnSpPr>
        <p:spPr>
          <a:xfrm>
            <a:off x="6096000" y="2641600"/>
            <a:ext cx="9031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0AC12C80-0569-5041-9199-694670C6AB4E}"/>
              </a:ext>
            </a:extLst>
          </p:cNvPr>
          <p:cNvCxnSpPr/>
          <p:nvPr/>
        </p:nvCxnSpPr>
        <p:spPr>
          <a:xfrm>
            <a:off x="1140178" y="2641600"/>
            <a:ext cx="0" cy="2370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BC8FF49C-F385-204E-8B3D-751691A219C1}"/>
              </a:ext>
            </a:extLst>
          </p:cNvPr>
          <p:cNvCxnSpPr/>
          <p:nvPr/>
        </p:nvCxnSpPr>
        <p:spPr>
          <a:xfrm>
            <a:off x="1941689" y="2641600"/>
            <a:ext cx="0" cy="2483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BCA8226F-DFD0-EE4D-8207-FB8F187C8C57}"/>
              </a:ext>
            </a:extLst>
          </p:cNvPr>
          <p:cNvCxnSpPr/>
          <p:nvPr/>
        </p:nvCxnSpPr>
        <p:spPr>
          <a:xfrm>
            <a:off x="2799644" y="2641600"/>
            <a:ext cx="0" cy="2370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EAA25E74-8376-D241-9881-CC85323FDABB}"/>
              </a:ext>
            </a:extLst>
          </p:cNvPr>
          <p:cNvCxnSpPr/>
          <p:nvPr/>
        </p:nvCxnSpPr>
        <p:spPr>
          <a:xfrm>
            <a:off x="3759200" y="2641600"/>
            <a:ext cx="0" cy="2370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B6DC2A6C-C644-CE42-B3E2-A0E1E698F020}"/>
              </a:ext>
            </a:extLst>
          </p:cNvPr>
          <p:cNvCxnSpPr/>
          <p:nvPr/>
        </p:nvCxnSpPr>
        <p:spPr>
          <a:xfrm>
            <a:off x="4955822" y="2641600"/>
            <a:ext cx="0" cy="2483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CE3D9A81-68EA-C743-B747-FC7149AEC8B3}"/>
              </a:ext>
            </a:extLst>
          </p:cNvPr>
          <p:cNvCxnSpPr/>
          <p:nvPr/>
        </p:nvCxnSpPr>
        <p:spPr>
          <a:xfrm>
            <a:off x="6096000" y="2641600"/>
            <a:ext cx="0" cy="2483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BA9B746F-D57D-D843-BAB0-5E597E21E0EC}"/>
              </a:ext>
            </a:extLst>
          </p:cNvPr>
          <p:cNvCxnSpPr/>
          <p:nvPr/>
        </p:nvCxnSpPr>
        <p:spPr>
          <a:xfrm>
            <a:off x="6999111" y="2641600"/>
            <a:ext cx="0" cy="2483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4551D50F-99B9-4B41-84D5-5B55EC4E20E3}"/>
              </a:ext>
            </a:extLst>
          </p:cNvPr>
          <p:cNvCxnSpPr/>
          <p:nvPr/>
        </p:nvCxnSpPr>
        <p:spPr>
          <a:xfrm>
            <a:off x="8387645" y="2641600"/>
            <a:ext cx="0" cy="2370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37F51871-4CC1-0946-BAE0-07D2EBE2B420}"/>
              </a:ext>
            </a:extLst>
          </p:cNvPr>
          <p:cNvCxnSpPr/>
          <p:nvPr/>
        </p:nvCxnSpPr>
        <p:spPr>
          <a:xfrm>
            <a:off x="10069689" y="2630311"/>
            <a:ext cx="0" cy="2483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E985324D-DF73-1B46-83C9-F83D5D53D242}"/>
              </a:ext>
            </a:extLst>
          </p:cNvPr>
          <p:cNvCxnSpPr/>
          <p:nvPr/>
        </p:nvCxnSpPr>
        <p:spPr>
          <a:xfrm>
            <a:off x="3759200" y="2641600"/>
            <a:ext cx="11966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EB6E3D96-9C69-524D-8983-65A09E4E4B49}"/>
              </a:ext>
            </a:extLst>
          </p:cNvPr>
          <p:cNvCxnSpPr/>
          <p:nvPr/>
        </p:nvCxnSpPr>
        <p:spPr>
          <a:xfrm flipV="1">
            <a:off x="8387645" y="2630311"/>
            <a:ext cx="1682044" cy="112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Left Bracket 1">
            <a:extLst>
              <a:ext uri="{FF2B5EF4-FFF2-40B4-BE49-F238E27FC236}">
                <a16:creationId xmlns:a16="http://schemas.microsoft.com/office/drawing/2014/main" id="{DE07FBD3-CCB4-FE4B-90DD-A76F881C7167}"/>
              </a:ext>
            </a:extLst>
          </p:cNvPr>
          <p:cNvSpPr/>
          <p:nvPr/>
        </p:nvSpPr>
        <p:spPr>
          <a:xfrm>
            <a:off x="997527" y="2889956"/>
            <a:ext cx="45719" cy="648891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5" name="Left Bracket 4">
            <a:extLst>
              <a:ext uri="{FF2B5EF4-FFF2-40B4-BE49-F238E27FC236}">
                <a16:creationId xmlns:a16="http://schemas.microsoft.com/office/drawing/2014/main" id="{E602B0C0-EBBF-F749-8F94-84C41FAA9D60}"/>
              </a:ext>
            </a:extLst>
          </p:cNvPr>
          <p:cNvSpPr/>
          <p:nvPr/>
        </p:nvSpPr>
        <p:spPr>
          <a:xfrm>
            <a:off x="1664328" y="2889956"/>
            <a:ext cx="45719" cy="660766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6" name="Left Bracket 5">
            <a:extLst>
              <a:ext uri="{FF2B5EF4-FFF2-40B4-BE49-F238E27FC236}">
                <a16:creationId xmlns:a16="http://schemas.microsoft.com/office/drawing/2014/main" id="{F7A649FA-758F-9447-8F73-10DF71B7F693}"/>
              </a:ext>
            </a:extLst>
          </p:cNvPr>
          <p:cNvSpPr/>
          <p:nvPr/>
        </p:nvSpPr>
        <p:spPr>
          <a:xfrm>
            <a:off x="2410691" y="2889956"/>
            <a:ext cx="45719" cy="648891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7" name="Left Bracket 6">
            <a:extLst>
              <a:ext uri="{FF2B5EF4-FFF2-40B4-BE49-F238E27FC236}">
                <a16:creationId xmlns:a16="http://schemas.microsoft.com/office/drawing/2014/main" id="{C82C5331-5C2A-524C-B02C-8D6F92F9C035}"/>
              </a:ext>
            </a:extLst>
          </p:cNvPr>
          <p:cNvSpPr/>
          <p:nvPr/>
        </p:nvSpPr>
        <p:spPr>
          <a:xfrm>
            <a:off x="3610099" y="2889956"/>
            <a:ext cx="45719" cy="660766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8" name="Left Bracket 7">
            <a:extLst>
              <a:ext uri="{FF2B5EF4-FFF2-40B4-BE49-F238E27FC236}">
                <a16:creationId xmlns:a16="http://schemas.microsoft.com/office/drawing/2014/main" id="{2025846F-8D6F-0048-A62E-AD64A2EE5605}"/>
              </a:ext>
            </a:extLst>
          </p:cNvPr>
          <p:cNvSpPr/>
          <p:nvPr/>
        </p:nvSpPr>
        <p:spPr>
          <a:xfrm>
            <a:off x="4286992" y="2889956"/>
            <a:ext cx="45719" cy="660766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9" name="Left Bracket 8">
            <a:extLst>
              <a:ext uri="{FF2B5EF4-FFF2-40B4-BE49-F238E27FC236}">
                <a16:creationId xmlns:a16="http://schemas.microsoft.com/office/drawing/2014/main" id="{624675AE-083E-084F-93A9-3C76BCA0696C}"/>
              </a:ext>
            </a:extLst>
          </p:cNvPr>
          <p:cNvSpPr/>
          <p:nvPr/>
        </p:nvSpPr>
        <p:spPr>
          <a:xfrm>
            <a:off x="5878286" y="2889956"/>
            <a:ext cx="47501" cy="648891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0" name="Left Bracket 9">
            <a:extLst>
              <a:ext uri="{FF2B5EF4-FFF2-40B4-BE49-F238E27FC236}">
                <a16:creationId xmlns:a16="http://schemas.microsoft.com/office/drawing/2014/main" id="{CA47F869-3F28-DD45-AD9D-CB1BA2C94472}"/>
              </a:ext>
            </a:extLst>
          </p:cNvPr>
          <p:cNvSpPr/>
          <p:nvPr/>
        </p:nvSpPr>
        <p:spPr>
          <a:xfrm>
            <a:off x="6685808" y="2889956"/>
            <a:ext cx="45719" cy="648891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1" name="Left Bracket 10">
            <a:extLst>
              <a:ext uri="{FF2B5EF4-FFF2-40B4-BE49-F238E27FC236}">
                <a16:creationId xmlns:a16="http://schemas.microsoft.com/office/drawing/2014/main" id="{6F507EA2-36B4-2041-8F86-BB18EFCD0DC2}"/>
              </a:ext>
            </a:extLst>
          </p:cNvPr>
          <p:cNvSpPr/>
          <p:nvPr/>
        </p:nvSpPr>
        <p:spPr>
          <a:xfrm>
            <a:off x="7564582" y="2889956"/>
            <a:ext cx="45719" cy="660766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2" name="Left Bracket 11">
            <a:extLst>
              <a:ext uri="{FF2B5EF4-FFF2-40B4-BE49-F238E27FC236}">
                <a16:creationId xmlns:a16="http://schemas.microsoft.com/office/drawing/2014/main" id="{3F3EA0F6-47E5-D04B-B9E1-96D7277E5635}"/>
              </a:ext>
            </a:extLst>
          </p:cNvPr>
          <p:cNvSpPr/>
          <p:nvPr/>
        </p:nvSpPr>
        <p:spPr>
          <a:xfrm>
            <a:off x="9167751" y="2889956"/>
            <a:ext cx="45719" cy="660766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3" name="Right Bracket 12">
            <a:extLst>
              <a:ext uri="{FF2B5EF4-FFF2-40B4-BE49-F238E27FC236}">
                <a16:creationId xmlns:a16="http://schemas.microsoft.com/office/drawing/2014/main" id="{49B91967-6769-094E-81F0-8A72DF18CCE1}"/>
              </a:ext>
            </a:extLst>
          </p:cNvPr>
          <p:cNvSpPr/>
          <p:nvPr/>
        </p:nvSpPr>
        <p:spPr>
          <a:xfrm>
            <a:off x="1520042" y="2889956"/>
            <a:ext cx="45719" cy="660766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4" name="Right Bracket 13">
            <a:extLst>
              <a:ext uri="{FF2B5EF4-FFF2-40B4-BE49-F238E27FC236}">
                <a16:creationId xmlns:a16="http://schemas.microsoft.com/office/drawing/2014/main" id="{2DB1FD1E-A334-8E48-B9CD-2264B2DDE304}"/>
              </a:ext>
            </a:extLst>
          </p:cNvPr>
          <p:cNvSpPr/>
          <p:nvPr/>
        </p:nvSpPr>
        <p:spPr>
          <a:xfrm>
            <a:off x="2267894" y="2873829"/>
            <a:ext cx="47501" cy="665018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5" name="Right Bracket 14">
            <a:extLst>
              <a:ext uri="{FF2B5EF4-FFF2-40B4-BE49-F238E27FC236}">
                <a16:creationId xmlns:a16="http://schemas.microsoft.com/office/drawing/2014/main" id="{A5CC81FD-4F81-4D44-99B2-39C53E69CBA4}"/>
              </a:ext>
            </a:extLst>
          </p:cNvPr>
          <p:cNvSpPr/>
          <p:nvPr/>
        </p:nvSpPr>
        <p:spPr>
          <a:xfrm>
            <a:off x="3291445" y="2889956"/>
            <a:ext cx="51070" cy="673172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6" name="Right Bracket 15">
            <a:extLst>
              <a:ext uri="{FF2B5EF4-FFF2-40B4-BE49-F238E27FC236}">
                <a16:creationId xmlns:a16="http://schemas.microsoft.com/office/drawing/2014/main" id="{AEA51F8D-1F79-D54A-95CE-7E4B0CB7E50B}"/>
              </a:ext>
            </a:extLst>
          </p:cNvPr>
          <p:cNvSpPr/>
          <p:nvPr/>
        </p:nvSpPr>
        <p:spPr>
          <a:xfrm>
            <a:off x="4151562" y="2889956"/>
            <a:ext cx="45719" cy="66909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7" name="Right Bracket 16">
            <a:extLst>
              <a:ext uri="{FF2B5EF4-FFF2-40B4-BE49-F238E27FC236}">
                <a16:creationId xmlns:a16="http://schemas.microsoft.com/office/drawing/2014/main" id="{252256AB-EDD7-AC41-8A07-9351DA50594C}"/>
              </a:ext>
            </a:extLst>
          </p:cNvPr>
          <p:cNvSpPr/>
          <p:nvPr/>
        </p:nvSpPr>
        <p:spPr>
          <a:xfrm>
            <a:off x="5770320" y="2889956"/>
            <a:ext cx="45719" cy="648891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8" name="Right Bracket 17">
            <a:extLst>
              <a:ext uri="{FF2B5EF4-FFF2-40B4-BE49-F238E27FC236}">
                <a16:creationId xmlns:a16="http://schemas.microsoft.com/office/drawing/2014/main" id="{6BBBAB96-9147-A845-BC09-690A740317E4}"/>
              </a:ext>
            </a:extLst>
          </p:cNvPr>
          <p:cNvSpPr/>
          <p:nvPr/>
        </p:nvSpPr>
        <p:spPr>
          <a:xfrm>
            <a:off x="6433641" y="2889956"/>
            <a:ext cx="45719" cy="681236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9" name="Right Bracket 18">
            <a:extLst>
              <a:ext uri="{FF2B5EF4-FFF2-40B4-BE49-F238E27FC236}">
                <a16:creationId xmlns:a16="http://schemas.microsoft.com/office/drawing/2014/main" id="{6CC97A21-BCE7-3245-8D66-6F4BE3D3A244}"/>
              </a:ext>
            </a:extLst>
          </p:cNvPr>
          <p:cNvSpPr/>
          <p:nvPr/>
        </p:nvSpPr>
        <p:spPr>
          <a:xfrm>
            <a:off x="7328468" y="2889956"/>
            <a:ext cx="45719" cy="66909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0" name="Right Bracket 19">
            <a:extLst>
              <a:ext uri="{FF2B5EF4-FFF2-40B4-BE49-F238E27FC236}">
                <a16:creationId xmlns:a16="http://schemas.microsoft.com/office/drawing/2014/main" id="{F807E8CB-CF81-6443-AE1F-E801327C5E5B}"/>
              </a:ext>
            </a:extLst>
          </p:cNvPr>
          <p:cNvSpPr/>
          <p:nvPr/>
        </p:nvSpPr>
        <p:spPr>
          <a:xfrm>
            <a:off x="9016913" y="2889956"/>
            <a:ext cx="45719" cy="66909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21" name="Right Bracket 20">
            <a:extLst>
              <a:ext uri="{FF2B5EF4-FFF2-40B4-BE49-F238E27FC236}">
                <a16:creationId xmlns:a16="http://schemas.microsoft.com/office/drawing/2014/main" id="{0EACDC54-F746-924E-80F7-F27F76D2892D}"/>
              </a:ext>
            </a:extLst>
          </p:cNvPr>
          <p:cNvSpPr/>
          <p:nvPr/>
        </p:nvSpPr>
        <p:spPr>
          <a:xfrm>
            <a:off x="10770920" y="2889956"/>
            <a:ext cx="45719" cy="648891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1729B20-DD53-C74F-8F60-BAC3173E67AD}"/>
              </a:ext>
            </a:extLst>
          </p:cNvPr>
          <p:cNvCxnSpPr/>
          <p:nvPr/>
        </p:nvCxnSpPr>
        <p:spPr>
          <a:xfrm>
            <a:off x="5249333" y="1343378"/>
            <a:ext cx="0" cy="2822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7473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FD75D-3C88-6240-97A2-C9A447672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6158"/>
          </a:xfrm>
        </p:spPr>
        <p:txBody>
          <a:bodyPr>
            <a:normAutofit/>
          </a:bodyPr>
          <a:lstStyle/>
          <a:p>
            <a:pPr algn="ctr"/>
            <a:r>
              <a:rPr lang="en-FR" sz="4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network of Connectors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ED6D9-CD9D-E048-BF1D-8FF05D82D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5039"/>
            <a:ext cx="10515600" cy="4751924"/>
          </a:xfrm>
        </p:spPr>
        <p:txBody>
          <a:bodyPr>
            <a:normAutofit fontScale="85000" lnSpcReduction="20000"/>
          </a:bodyPr>
          <a:lstStyle/>
          <a:p>
            <a:r>
              <a:rPr lang="en-F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“Inheritance” means that each node that is lower in the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taxonomy has the properties of the immediately higher node,</a:t>
            </a:r>
          </a:p>
          <a:p>
            <a:r>
              <a:rPr lang="en-FR" dirty="0">
                <a:solidFill>
                  <a:srgbClr val="002060"/>
                </a:solidFill>
              </a:rPr>
              <a:t>In Figure 2 Connectors are licensed by an abstract Connector.Cxn.</a:t>
            </a:r>
          </a:p>
          <a:p>
            <a:r>
              <a:rPr lang="en-FR" dirty="0">
                <a:solidFill>
                  <a:srgbClr val="002060"/>
                </a:solidFill>
              </a:rPr>
              <a:t>The Connector.Cxn is part of a larger 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         	</a:t>
            </a:r>
            <a:r>
              <a:rPr lang="en-FR" dirty="0">
                <a:solidFill>
                  <a:srgbClr val="00B050"/>
                </a:solidFill>
              </a:rPr>
              <a:t>[[D1 Connective.Schema D2] </a:t>
            </a:r>
            <a:r>
              <a:rPr lang="fr-FR" dirty="0">
                <a:solidFill>
                  <a:srgbClr val="00B050"/>
                </a:solidFill>
              </a:rPr>
              <a:t>↔</a:t>
            </a:r>
            <a:r>
              <a:rPr lang="en-FR" dirty="0">
                <a:solidFill>
                  <a:srgbClr val="00B050"/>
                </a:solidFill>
              </a:rPr>
              <a:t>  [</a:t>
            </a:r>
            <a:r>
              <a:rPr lang="en-FR" dirty="0">
                <a:solidFill>
                  <a:srgbClr val="00B050"/>
                </a:solidFill>
                <a:cs typeface="Arial" panose="020B0604020202020204" pitchFamily="34" charset="0"/>
              </a:rPr>
              <a:t>specifies type of relationship between </a:t>
            </a:r>
          </a:p>
          <a:p>
            <a:pPr marL="0" indent="0">
              <a:buNone/>
            </a:pPr>
            <a:r>
              <a:rPr lang="en-FR" dirty="0">
                <a:solidFill>
                  <a:srgbClr val="00B050"/>
                </a:solidFill>
                <a:cs typeface="Arial" panose="020B0604020202020204" pitchFamily="34" charset="0"/>
              </a:rPr>
              <a:t>	D2 and D1</a:t>
            </a:r>
            <a:r>
              <a:rPr lang="en-FR" dirty="0">
                <a:solidFill>
                  <a:srgbClr val="00B050"/>
                </a:solidFill>
              </a:rPr>
              <a:t>]] </a:t>
            </a:r>
            <a:r>
              <a:rPr lang="en-FR" dirty="0">
                <a:solidFill>
                  <a:srgbClr val="002060"/>
                </a:solidFill>
              </a:rPr>
              <a:t>(not shown) 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• In an inheritance hierarchy at the level of [Connector </a:t>
            </a:r>
            <a:r>
              <a:rPr lang="fr-FR" dirty="0">
                <a:solidFill>
                  <a:srgbClr val="002060"/>
                </a:solidFill>
              </a:rPr>
              <a:t>↔ </a:t>
            </a:r>
            <a:r>
              <a:rPr lang="en-FR" dirty="0">
                <a:solidFill>
                  <a:srgbClr val="002060"/>
                </a:solidFill>
              </a:rPr>
              <a:t>DSM], 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each individual Cxn inherits by default the higher level properties 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     </a:t>
            </a:r>
            <a:r>
              <a:rPr lang="en-FR" dirty="0">
                <a:solidFill>
                  <a:srgbClr val="00B050"/>
                </a:solidFill>
              </a:rPr>
              <a:t>  	[[D1 Connective.Schema D2] </a:t>
            </a:r>
            <a:r>
              <a:rPr lang="fr-FR" dirty="0">
                <a:solidFill>
                  <a:srgbClr val="00B050"/>
                </a:solidFill>
              </a:rPr>
              <a:t>↔</a:t>
            </a:r>
            <a:r>
              <a:rPr lang="en-FR" dirty="0">
                <a:solidFill>
                  <a:srgbClr val="00B050"/>
                </a:solidFill>
              </a:rPr>
              <a:t> [</a:t>
            </a:r>
            <a:r>
              <a:rPr lang="en-FR" dirty="0">
                <a:solidFill>
                  <a:srgbClr val="00B050"/>
                </a:solidFill>
                <a:cs typeface="Arial" panose="020B0604020202020204" pitchFamily="34" charset="0"/>
              </a:rPr>
              <a:t>specifies type of relationship between </a:t>
            </a:r>
          </a:p>
          <a:p>
            <a:pPr marL="0" indent="0">
              <a:buNone/>
            </a:pPr>
            <a:r>
              <a:rPr lang="en-FR" dirty="0">
                <a:solidFill>
                  <a:srgbClr val="00B050"/>
                </a:solidFill>
                <a:cs typeface="Arial" panose="020B0604020202020204" pitchFamily="34" charset="0"/>
              </a:rPr>
              <a:t>	D2 and D1</a:t>
            </a:r>
            <a:r>
              <a:rPr lang="en-FR" dirty="0">
                <a:solidFill>
                  <a:srgbClr val="00B050"/>
                </a:solidFill>
              </a:rPr>
              <a:t>]].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• Therefore, these properties do not have to be repeated in the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model of individual Connectors. </a:t>
            </a:r>
          </a:p>
          <a:p>
            <a:pPr marL="0" indent="0">
              <a:buNone/>
            </a:pPr>
            <a:endParaRPr lang="en-F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1D6DC2-B0EA-1241-9B05-EE6A1F2F9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6D360B-0CA8-D14A-88EF-7D8FB79CF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3594-6935-5F46-A21F-2769400D4B4F}" type="slidenum">
              <a:rPr lang="en-FR" smtClean="0"/>
              <a:t>11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975199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1F917-3941-2547-B509-E38ED2C9B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FR" sz="4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network of Connectors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C69EE-6FFE-AB44-B83F-8956DF6C4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FR" dirty="0">
                <a:solidFill>
                  <a:srgbClr val="002060"/>
                </a:solidFill>
              </a:rPr>
              <a:t> At the level of [Connector.Cxn </a:t>
            </a:r>
            <a:r>
              <a:rPr lang="fr-FR" dirty="0">
                <a:solidFill>
                  <a:srgbClr val="002060"/>
                </a:solidFill>
              </a:rPr>
              <a:t>↔ </a:t>
            </a:r>
            <a:r>
              <a:rPr lang="en-FR" dirty="0">
                <a:solidFill>
                  <a:srgbClr val="002060"/>
                </a:solidFill>
              </a:rPr>
              <a:t>DSM], the Connector.Cxn is hypothesized to have the features in Figure 3, which are inherited by default by each individual [Connector </a:t>
            </a:r>
            <a:r>
              <a:rPr lang="fr-FR" dirty="0">
                <a:solidFill>
                  <a:srgbClr val="002060"/>
                </a:solidFill>
              </a:rPr>
              <a:t>↔ </a:t>
            </a:r>
            <a:r>
              <a:rPr lang="en-FR" dirty="0">
                <a:solidFill>
                  <a:srgbClr val="002060"/>
                </a:solidFill>
              </a:rPr>
              <a:t>DSM] from the Connective.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Schema: 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 -   “Subjective” denotes SP/W-based perspective,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 -   “Intersubjective” denotes that the Connector cues AD/R about the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     specific type of connection intended.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•  DSMs that have come to be used as DMs need to be specified 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 individually as DMs (there is by hypothesis no DM-schema).</a:t>
            </a:r>
          </a:p>
          <a:p>
            <a:pPr marL="0" indent="0">
              <a:buNone/>
            </a:pPr>
            <a:endParaRPr lang="en-F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1EB8CA-77A7-6E49-A152-675B2EBFC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D0656A-A758-5A43-B79A-E7CD52A70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3594-6935-5F46-A21F-2769400D4B4F}" type="slidenum">
              <a:rPr lang="en-FR" smtClean="0"/>
              <a:t>12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536342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17D76-D3C9-5646-885F-915D2EA0D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1379"/>
            <a:ext cx="10515600" cy="987778"/>
          </a:xfrm>
        </p:spPr>
        <p:txBody>
          <a:bodyPr>
            <a:normAutofit/>
          </a:bodyPr>
          <a:lstStyle/>
          <a:p>
            <a:pPr algn="ctr"/>
            <a:r>
              <a:rPr lang="en-FR" sz="4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network of DSMs</a:t>
            </a:r>
            <a:endParaRPr lang="en-F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87E17B-C8D3-A244-87E0-ABBAAC8B0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845" y="2009422"/>
            <a:ext cx="10515600" cy="45294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FR" dirty="0"/>
              <a:t>	</a:t>
            </a:r>
            <a:r>
              <a:rPr lang="en-FR" dirty="0">
                <a:solidFill>
                  <a:srgbClr val="00B050"/>
                </a:solidFill>
              </a:rPr>
              <a:t>	</a:t>
            </a:r>
          </a:p>
          <a:p>
            <a:pPr marL="0" indent="0">
              <a:buNone/>
            </a:pPr>
            <a:r>
              <a:rPr lang="en-FR" sz="2400" dirty="0">
                <a:solidFill>
                  <a:srgbClr val="00B050"/>
                </a:solidFill>
              </a:rPr>
              <a:t>		SYN:     Connector</a:t>
            </a:r>
          </a:p>
          <a:p>
            <a:pPr marL="0" indent="0">
              <a:buNone/>
            </a:pPr>
            <a:endParaRPr lang="en-FR" sz="24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FR" sz="2400" dirty="0">
                <a:solidFill>
                  <a:srgbClr val="00B050"/>
                </a:solidFill>
              </a:rPr>
              <a:t>		 PRAG:  Subjective</a:t>
            </a:r>
          </a:p>
          <a:p>
            <a:pPr marL="0" indent="0">
              <a:buNone/>
            </a:pPr>
            <a:r>
              <a:rPr lang="en-FR" sz="2400" dirty="0">
                <a:solidFill>
                  <a:srgbClr val="00B050"/>
                </a:solidFill>
              </a:rPr>
              <a:t>                		 Intersubjective</a:t>
            </a:r>
          </a:p>
          <a:p>
            <a:pPr marL="0" indent="0">
              <a:buNone/>
            </a:pPr>
            <a:r>
              <a:rPr lang="en-FR" sz="2400" dirty="0">
                <a:solidFill>
                  <a:srgbClr val="00B050"/>
                </a:solidFill>
              </a:rPr>
              <a:t>		DF:	 DSM</a:t>
            </a:r>
          </a:p>
          <a:p>
            <a:pPr marL="0" indent="0">
              <a:buNone/>
            </a:pPr>
            <a:r>
              <a:rPr lang="en-FR" sz="2400" dirty="0">
                <a:solidFill>
                  <a:srgbClr val="00B050"/>
                </a:solidFill>
              </a:rPr>
              <a:t>   </a:t>
            </a:r>
          </a:p>
          <a:p>
            <a:pPr marL="0" indent="0">
              <a:buNone/>
            </a:pPr>
            <a:r>
              <a:rPr lang="en-FR" sz="2400" dirty="0">
                <a:solidFill>
                  <a:srgbClr val="00B050"/>
                </a:solidFill>
              </a:rPr>
              <a:t>           Figure 3. Default features of the Connector.Cxn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4E9B90-2C44-FC46-90D1-6D6BBE460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BF7330-3C76-824C-9DDC-ECDB9D339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3594-6935-5F46-A21F-2769400D4B4F}" type="slidenum">
              <a:rPr lang="en-FR" smtClean="0"/>
              <a:t>13</a:t>
            </a:fld>
            <a:endParaRPr lang="en-FR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539D3FC-B979-E347-9586-946BEF0EF124}"/>
              </a:ext>
            </a:extLst>
          </p:cNvPr>
          <p:cNvCxnSpPr/>
          <p:nvPr/>
        </p:nvCxnSpPr>
        <p:spPr>
          <a:xfrm>
            <a:off x="2483556" y="2325511"/>
            <a:ext cx="0" cy="6999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1E606BA-9C77-474F-A1BA-9C14260E713A}"/>
              </a:ext>
            </a:extLst>
          </p:cNvPr>
          <p:cNvCxnSpPr/>
          <p:nvPr/>
        </p:nvCxnSpPr>
        <p:spPr>
          <a:xfrm>
            <a:off x="2449690" y="2325511"/>
            <a:ext cx="30254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6CCE995-3477-CE47-8E06-BBA8B86A57DD}"/>
              </a:ext>
            </a:extLst>
          </p:cNvPr>
          <p:cNvCxnSpPr/>
          <p:nvPr/>
        </p:nvCxnSpPr>
        <p:spPr>
          <a:xfrm>
            <a:off x="2222499" y="2167467"/>
            <a:ext cx="36322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FEE58D4-0078-8841-B89C-B11E19BF08BC}"/>
              </a:ext>
            </a:extLst>
          </p:cNvPr>
          <p:cNvCxnSpPr/>
          <p:nvPr/>
        </p:nvCxnSpPr>
        <p:spPr>
          <a:xfrm>
            <a:off x="5497689" y="2223911"/>
            <a:ext cx="0" cy="6999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B15C05A-9671-8749-885E-2382DF91E074}"/>
              </a:ext>
            </a:extLst>
          </p:cNvPr>
          <p:cNvCxnSpPr/>
          <p:nvPr/>
        </p:nvCxnSpPr>
        <p:spPr>
          <a:xfrm>
            <a:off x="2483556" y="2923822"/>
            <a:ext cx="30254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F0CC535-549D-CC44-AEDE-6E6E9499C92B}"/>
              </a:ext>
            </a:extLst>
          </p:cNvPr>
          <p:cNvCxnSpPr/>
          <p:nvPr/>
        </p:nvCxnSpPr>
        <p:spPr>
          <a:xfrm>
            <a:off x="2381956" y="3395133"/>
            <a:ext cx="31157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7949B7E-6675-4A45-8EDE-38CA01FB06C0}"/>
              </a:ext>
            </a:extLst>
          </p:cNvPr>
          <p:cNvCxnSpPr/>
          <p:nvPr/>
        </p:nvCxnSpPr>
        <p:spPr>
          <a:xfrm>
            <a:off x="2222499" y="5069416"/>
            <a:ext cx="36322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EEE4368-491F-D149-85E0-49C341BC8DB1}"/>
              </a:ext>
            </a:extLst>
          </p:cNvPr>
          <p:cNvCxnSpPr/>
          <p:nvPr/>
        </p:nvCxnSpPr>
        <p:spPr>
          <a:xfrm>
            <a:off x="2438402" y="3341511"/>
            <a:ext cx="0" cy="13320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72C85A9-EF49-2E41-B761-F8C3868B0EE3}"/>
              </a:ext>
            </a:extLst>
          </p:cNvPr>
          <p:cNvCxnSpPr/>
          <p:nvPr/>
        </p:nvCxnSpPr>
        <p:spPr>
          <a:xfrm>
            <a:off x="5508979" y="3395133"/>
            <a:ext cx="0" cy="12643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8528F917-F124-3C4F-B5E6-EFC41394287A}"/>
              </a:ext>
            </a:extLst>
          </p:cNvPr>
          <p:cNvCxnSpPr/>
          <p:nvPr/>
        </p:nvCxnSpPr>
        <p:spPr>
          <a:xfrm>
            <a:off x="2449690" y="4719461"/>
            <a:ext cx="31157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CDA77B76-8A49-4346-8489-D2AE84CB2BCA}"/>
              </a:ext>
            </a:extLst>
          </p:cNvPr>
          <p:cNvCxnSpPr/>
          <p:nvPr/>
        </p:nvCxnSpPr>
        <p:spPr>
          <a:xfrm>
            <a:off x="3951111" y="2923822"/>
            <a:ext cx="0" cy="5051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FB17D3CC-D4E7-764F-872E-A418C6F69BE5}"/>
              </a:ext>
            </a:extLst>
          </p:cNvPr>
          <p:cNvCxnSpPr/>
          <p:nvPr/>
        </p:nvCxnSpPr>
        <p:spPr>
          <a:xfrm>
            <a:off x="2222499" y="2167467"/>
            <a:ext cx="0" cy="29019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3517B90-F960-CA46-96D2-DEC4F63D6741}"/>
              </a:ext>
            </a:extLst>
          </p:cNvPr>
          <p:cNvCxnSpPr/>
          <p:nvPr/>
        </p:nvCxnSpPr>
        <p:spPr>
          <a:xfrm>
            <a:off x="5854700" y="2223911"/>
            <a:ext cx="0" cy="28455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92816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8C2F2-1BB4-9D4D-A989-215840320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3764"/>
          </a:xfrm>
        </p:spPr>
        <p:txBody>
          <a:bodyPr>
            <a:normAutofit/>
          </a:bodyPr>
          <a:lstStyle/>
          <a:p>
            <a:pPr algn="ctr"/>
            <a:r>
              <a:rPr lang="en-FR" sz="4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Networks and “constructional space”</a:t>
            </a:r>
            <a:endParaRPr lang="en-F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A1AC0-321C-AC4F-A114-35C713882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3249"/>
            <a:ext cx="10515600" cy="4878741"/>
          </a:xfrm>
        </p:spPr>
        <p:txBody>
          <a:bodyPr>
            <a:noAutofit/>
          </a:bodyPr>
          <a:lstStyle/>
          <a:p>
            <a:r>
              <a:rPr lang="en-FR" dirty="0">
                <a:solidFill>
                  <a:srgbClr val="002060"/>
                </a:solidFill>
              </a:rPr>
              <a:t>H</a:t>
            </a:r>
            <a:r>
              <a:rPr lang="en-GB" dirty="0" err="1">
                <a:solidFill>
                  <a:srgbClr val="002060"/>
                </a:solidFill>
              </a:rPr>
              <a:t>i</a:t>
            </a:r>
            <a:r>
              <a:rPr lang="en-FR" dirty="0">
                <a:solidFill>
                  <a:srgbClr val="002060"/>
                </a:solidFill>
              </a:rPr>
              <a:t>gher level abstract Cxns such as Elaborative.Cxn have multiple members. </a:t>
            </a:r>
          </a:p>
          <a:p>
            <a:r>
              <a:rPr lang="en-FR" dirty="0">
                <a:solidFill>
                  <a:srgbClr val="002060"/>
                </a:solidFill>
              </a:rPr>
              <a:t>These members have network relationships in what is metaphorically known as “Constructional space”. </a:t>
            </a:r>
          </a:p>
          <a:p>
            <a:r>
              <a:rPr lang="en-FR" dirty="0">
                <a:solidFill>
                  <a:srgbClr val="002060"/>
                </a:solidFill>
              </a:rPr>
              <a:t>Here the kind of model mentioned at the beginning is useful: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			•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		•	•	•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			•	      •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• Networks can be conceived as clustering in the constructicon based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on meaning, function and relevance to each other.</a:t>
            </a:r>
          </a:p>
          <a:p>
            <a:pPr marL="0" indent="0">
              <a:buNone/>
            </a:pPr>
            <a:r>
              <a:rPr lang="en-FR" sz="1800" dirty="0">
                <a:solidFill>
                  <a:srgbClr val="002060"/>
                </a:solidFill>
              </a:rPr>
              <a:t>		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8F07A5-532B-274E-B883-93560B2EE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F460B0-4CC5-8540-8BDF-7FF94ABA2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3594-6935-5F46-A21F-2769400D4B4F}" type="slidenum">
              <a:rPr lang="en-FR" smtClean="0"/>
              <a:t>14</a:t>
            </a:fld>
            <a:endParaRPr lang="en-FR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FE5F9C4-AB77-AA44-9CF0-9F8DD192424F}"/>
              </a:ext>
            </a:extLst>
          </p:cNvPr>
          <p:cNvCxnSpPr/>
          <p:nvPr/>
        </p:nvCxnSpPr>
        <p:spPr>
          <a:xfrm flipV="1">
            <a:off x="2861953" y="3847605"/>
            <a:ext cx="807522" cy="439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88CF607-2D28-0747-9C2D-DC403329FA9A}"/>
              </a:ext>
            </a:extLst>
          </p:cNvPr>
          <p:cNvCxnSpPr/>
          <p:nvPr/>
        </p:nvCxnSpPr>
        <p:spPr>
          <a:xfrm>
            <a:off x="3752603" y="3811979"/>
            <a:ext cx="973776" cy="5106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B76306A-36D1-1B43-9F32-765BC6F7DD35}"/>
              </a:ext>
            </a:extLst>
          </p:cNvPr>
          <p:cNvCxnSpPr/>
          <p:nvPr/>
        </p:nvCxnSpPr>
        <p:spPr>
          <a:xfrm>
            <a:off x="2861953" y="4370119"/>
            <a:ext cx="17812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22FF3AC-B0E8-C944-8071-82B2C06153F2}"/>
              </a:ext>
            </a:extLst>
          </p:cNvPr>
          <p:cNvCxnSpPr/>
          <p:nvPr/>
        </p:nvCxnSpPr>
        <p:spPr>
          <a:xfrm>
            <a:off x="2861953" y="4322618"/>
            <a:ext cx="807522" cy="522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EDB35FD-E40D-7845-9C61-578F441A0D10}"/>
              </a:ext>
            </a:extLst>
          </p:cNvPr>
          <p:cNvCxnSpPr/>
          <p:nvPr/>
        </p:nvCxnSpPr>
        <p:spPr>
          <a:xfrm>
            <a:off x="3752603" y="4880758"/>
            <a:ext cx="13300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9CA297B-E5EF-694C-8A2F-E8EFDE06573E}"/>
              </a:ext>
            </a:extLst>
          </p:cNvPr>
          <p:cNvCxnSpPr/>
          <p:nvPr/>
        </p:nvCxnSpPr>
        <p:spPr>
          <a:xfrm>
            <a:off x="4690753" y="4370119"/>
            <a:ext cx="439387" cy="4750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A2AC492-EB89-D341-93AA-8F194EDB879E}"/>
              </a:ext>
            </a:extLst>
          </p:cNvPr>
          <p:cNvCxnSpPr/>
          <p:nvPr/>
        </p:nvCxnSpPr>
        <p:spPr>
          <a:xfrm>
            <a:off x="3752602" y="3847605"/>
            <a:ext cx="0" cy="9975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66879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A878E-57F4-3749-8DB6-044277B77B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FR" sz="4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Networks and “constructional space”</a:t>
            </a:r>
            <a:endParaRPr lang="en-F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1CC98-9E6D-8340-9554-F97D97067F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• In historical work, what are often initially marginal members of a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schema tend to gradually increase in similarity to core members.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• This suggests crystalizing of a schema.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• Partially similar groupings form a “family”. Closely similar groupings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form a more abstract schema (from the researcher’s perspective!).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• Hilpert (2013) discusses changes observed in COHA in the degree of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similarity between concessive parentheticals (contrastives) with </a:t>
            </a:r>
            <a:r>
              <a:rPr lang="en-FR" i="1" dirty="0">
                <a:solidFill>
                  <a:srgbClr val="002060"/>
                </a:solidFill>
              </a:rPr>
              <a:t>although,</a:t>
            </a:r>
          </a:p>
          <a:p>
            <a:pPr marL="0" indent="0">
              <a:buNone/>
            </a:pPr>
            <a:r>
              <a:rPr lang="en-FR" i="1" dirty="0">
                <a:solidFill>
                  <a:srgbClr val="002060"/>
                </a:solidFill>
              </a:rPr>
              <a:t>   though</a:t>
            </a:r>
            <a:r>
              <a:rPr lang="en-FR" dirty="0">
                <a:solidFill>
                  <a:srgbClr val="002060"/>
                </a:solidFill>
              </a:rPr>
              <a:t>,</a:t>
            </a:r>
            <a:r>
              <a:rPr lang="en-FR" i="1" dirty="0">
                <a:solidFill>
                  <a:srgbClr val="002060"/>
                </a:solidFill>
              </a:rPr>
              <a:t> if </a:t>
            </a:r>
            <a:r>
              <a:rPr lang="en-FR" dirty="0">
                <a:solidFill>
                  <a:srgbClr val="002060"/>
                </a:solidFill>
              </a:rPr>
              <a:t>and </a:t>
            </a:r>
            <a:r>
              <a:rPr lang="en-FR" i="1" dirty="0">
                <a:solidFill>
                  <a:srgbClr val="002060"/>
                </a:solidFill>
              </a:rPr>
              <a:t>while </a:t>
            </a:r>
            <a:r>
              <a:rPr lang="en-FR" dirty="0">
                <a:solidFill>
                  <a:srgbClr val="002060"/>
                </a:solidFill>
              </a:rPr>
              <a:t>(note these are subordinating contrastives).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•  He uses multifactorial corpus analysis of syntactic contexts such as are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 exemplified in (1) immediately below (Hilpert 2013:193):</a:t>
            </a:r>
          </a:p>
          <a:p>
            <a:endParaRPr lang="en-F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415C16-8DAD-3047-940C-DD90A6DA8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85401A-809A-7046-88E0-DB63AA0CF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3594-6935-5F46-A21F-2769400D4B4F}" type="slidenum">
              <a:rPr lang="en-FR" smtClean="0"/>
              <a:t>15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5166350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0A11F-BD0F-2146-89C2-C9D90F288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939904"/>
          </a:xfrm>
        </p:spPr>
        <p:txBody>
          <a:bodyPr>
            <a:normAutofit/>
          </a:bodyPr>
          <a:lstStyle/>
          <a:p>
            <a:pPr algn="ctr"/>
            <a:r>
              <a:rPr lang="en-FR" sz="4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Networks and “constructional space”</a:t>
            </a:r>
            <a:endParaRPr lang="en-F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1CC5D5-12FA-4646-A93C-E4980FFA4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3788"/>
            <a:ext cx="10515600" cy="482317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FR" sz="4000" dirty="0">
                <a:solidFill>
                  <a:srgbClr val="00B050"/>
                </a:solidFill>
              </a:rPr>
              <a:t>(</a:t>
            </a:r>
            <a:r>
              <a:rPr lang="en-FR" sz="4900" dirty="0">
                <a:solidFill>
                  <a:srgbClr val="00B050"/>
                </a:solidFill>
              </a:rPr>
              <a:t>1)   a. Power, </a:t>
            </a:r>
            <a:r>
              <a:rPr lang="en-FR" sz="4900" b="1" dirty="0">
                <a:solidFill>
                  <a:srgbClr val="00B050"/>
                </a:solidFill>
              </a:rPr>
              <a:t>although </a:t>
            </a:r>
            <a:r>
              <a:rPr lang="en-FR" sz="4900" dirty="0">
                <a:solidFill>
                  <a:srgbClr val="00B050"/>
                </a:solidFill>
              </a:rPr>
              <a:t>important, is not everything,</a:t>
            </a:r>
          </a:p>
          <a:p>
            <a:pPr marL="0" indent="0">
              <a:buNone/>
            </a:pPr>
            <a:r>
              <a:rPr lang="en-FR" sz="4900" dirty="0">
                <a:solidFill>
                  <a:srgbClr val="00B050"/>
                </a:solidFill>
              </a:rPr>
              <a:t>        b.</a:t>
            </a:r>
            <a:r>
              <a:rPr lang="en-FR" sz="4900" b="1" dirty="0">
                <a:solidFill>
                  <a:srgbClr val="00B050"/>
                </a:solidFill>
              </a:rPr>
              <a:t> Although </a:t>
            </a:r>
            <a:r>
              <a:rPr lang="en-FR" sz="4900" dirty="0">
                <a:solidFill>
                  <a:srgbClr val="00B050"/>
                </a:solidFill>
              </a:rPr>
              <a:t>earning $90,000 a year, she drove a battered 1980 </a:t>
            </a:r>
          </a:p>
          <a:p>
            <a:pPr marL="0" indent="0">
              <a:buNone/>
            </a:pPr>
            <a:r>
              <a:rPr lang="en-FR" sz="4900" dirty="0">
                <a:solidFill>
                  <a:srgbClr val="00B050"/>
                </a:solidFill>
              </a:rPr>
              <a:t>            Datsun.</a:t>
            </a:r>
          </a:p>
          <a:p>
            <a:pPr marL="0" indent="0">
              <a:buNone/>
            </a:pPr>
            <a:r>
              <a:rPr lang="en-FR" sz="4900" dirty="0">
                <a:solidFill>
                  <a:srgbClr val="00B050"/>
                </a:solidFill>
              </a:rPr>
              <a:t>        c. All those practices, </a:t>
            </a:r>
            <a:r>
              <a:rPr lang="en-FR" sz="4900" b="1" dirty="0">
                <a:solidFill>
                  <a:srgbClr val="00B050"/>
                </a:solidFill>
              </a:rPr>
              <a:t>although</a:t>
            </a:r>
            <a:r>
              <a:rPr lang="en-FR" sz="4900" dirty="0">
                <a:solidFill>
                  <a:srgbClr val="00B050"/>
                </a:solidFill>
              </a:rPr>
              <a:t> acknowledged, are not always </a:t>
            </a:r>
          </a:p>
          <a:p>
            <a:pPr marL="0" indent="0">
              <a:buNone/>
            </a:pPr>
            <a:r>
              <a:rPr lang="en-FR" sz="4900" dirty="0">
                <a:solidFill>
                  <a:srgbClr val="00B050"/>
                </a:solidFill>
              </a:rPr>
              <a:t>            followed.</a:t>
            </a:r>
          </a:p>
          <a:p>
            <a:pPr marL="0" indent="0">
              <a:buNone/>
            </a:pPr>
            <a:r>
              <a:rPr lang="en-FR" sz="4900" dirty="0">
                <a:solidFill>
                  <a:srgbClr val="002060"/>
                </a:solidFill>
              </a:rPr>
              <a:t>• Hilpert’s questions are:</a:t>
            </a:r>
          </a:p>
          <a:p>
            <a:pPr marL="0" indent="0">
              <a:buNone/>
            </a:pPr>
            <a:r>
              <a:rPr lang="en-FR" sz="4900" dirty="0">
                <a:solidFill>
                  <a:srgbClr val="002060"/>
                </a:solidFill>
              </a:rPr>
              <a:t>   - does distribution with adjectives (1a), </a:t>
            </a:r>
            <a:r>
              <a:rPr lang="en-FR" sz="4900" i="1" dirty="0">
                <a:solidFill>
                  <a:srgbClr val="002060"/>
                </a:solidFill>
              </a:rPr>
              <a:t>-ing </a:t>
            </a:r>
            <a:r>
              <a:rPr lang="en-FR" sz="4900" dirty="0">
                <a:solidFill>
                  <a:srgbClr val="002060"/>
                </a:solidFill>
              </a:rPr>
              <a:t>Cxns (1b) and past </a:t>
            </a:r>
          </a:p>
          <a:p>
            <a:pPr marL="0" indent="0">
              <a:buNone/>
            </a:pPr>
            <a:r>
              <a:rPr lang="en-FR" sz="4900" dirty="0">
                <a:solidFill>
                  <a:srgbClr val="002060"/>
                </a:solidFill>
              </a:rPr>
              <a:t>     participle Cxns (1c) remain similar over the periods covered by</a:t>
            </a:r>
          </a:p>
          <a:p>
            <a:pPr marL="0" indent="0">
              <a:buNone/>
            </a:pPr>
            <a:r>
              <a:rPr lang="en-FR" sz="4900" dirty="0">
                <a:solidFill>
                  <a:srgbClr val="002060"/>
                </a:solidFill>
              </a:rPr>
              <a:t>     COHA?</a:t>
            </a:r>
          </a:p>
          <a:p>
            <a:pPr marL="0" indent="0">
              <a:buNone/>
            </a:pPr>
            <a:r>
              <a:rPr lang="en-FR" sz="4900" dirty="0">
                <a:solidFill>
                  <a:srgbClr val="002060"/>
                </a:solidFill>
              </a:rPr>
              <a:t>  - does the set </a:t>
            </a:r>
            <a:r>
              <a:rPr lang="en-FR" sz="4900" i="1" dirty="0">
                <a:solidFill>
                  <a:srgbClr val="002060"/>
                </a:solidFill>
              </a:rPr>
              <a:t>although, though</a:t>
            </a:r>
            <a:r>
              <a:rPr lang="en-FR" sz="4900" dirty="0">
                <a:solidFill>
                  <a:srgbClr val="002060"/>
                </a:solidFill>
              </a:rPr>
              <a:t>,</a:t>
            </a:r>
            <a:r>
              <a:rPr lang="en-FR" sz="4900" i="1" dirty="0">
                <a:solidFill>
                  <a:srgbClr val="002060"/>
                </a:solidFill>
              </a:rPr>
              <a:t> if, while </a:t>
            </a:r>
            <a:r>
              <a:rPr lang="en-FR" sz="4900" dirty="0">
                <a:solidFill>
                  <a:srgbClr val="002060"/>
                </a:solidFill>
              </a:rPr>
              <a:t>give evidence of a “schema” </a:t>
            </a:r>
          </a:p>
          <a:p>
            <a:pPr marL="0" indent="0">
              <a:buNone/>
            </a:pPr>
            <a:r>
              <a:rPr lang="en-FR" sz="4900" dirty="0">
                <a:solidFill>
                  <a:srgbClr val="002060"/>
                </a:solidFill>
              </a:rPr>
              <a:t>     or of a more loosely connected “family” emerging?  	</a:t>
            </a:r>
            <a:r>
              <a:rPr lang="en-FR" sz="3600" dirty="0">
                <a:solidFill>
                  <a:srgbClr val="002060"/>
                </a:solidFill>
              </a:rPr>
              <a:t>							</a:t>
            </a:r>
            <a:endParaRPr lang="en-FR" sz="3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D3386B-45D6-9444-8EA9-3903D8D6C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BA46FD-DB29-4D4B-95BC-6A08A629C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3594-6935-5F46-A21F-2769400D4B4F}" type="slidenum">
              <a:rPr lang="en-FR" smtClean="0"/>
              <a:t>16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40031372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F5F6C-842E-F743-91CB-FC15D8C51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8652"/>
          </a:xfrm>
        </p:spPr>
        <p:txBody>
          <a:bodyPr>
            <a:normAutofit fontScale="90000"/>
          </a:bodyPr>
          <a:lstStyle/>
          <a:p>
            <a:pPr algn="ctr"/>
            <a:r>
              <a:rPr lang="en-FR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Networks and “constructional space”</a:t>
            </a:r>
            <a:endParaRPr lang="en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C95B3-1B4C-7E49-A8F0-C867BA54DA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4416"/>
            <a:ext cx="10515600" cy="5094513"/>
          </a:xfrm>
        </p:spPr>
        <p:txBody>
          <a:bodyPr>
            <a:noAutofit/>
          </a:bodyPr>
          <a:lstStyle/>
          <a:p>
            <a:r>
              <a:rPr lang="en-FR" dirty="0">
                <a:solidFill>
                  <a:srgbClr val="002060"/>
                </a:solidFill>
              </a:rPr>
              <a:t>Simplifying, Hilpert found that, in the 1860s COHA, </a:t>
            </a:r>
            <a:r>
              <a:rPr lang="en-FR" i="1" dirty="0">
                <a:solidFill>
                  <a:srgbClr val="002060"/>
                </a:solidFill>
              </a:rPr>
              <a:t>although, though, if </a:t>
            </a:r>
            <a:r>
              <a:rPr lang="en-FR" dirty="0">
                <a:solidFill>
                  <a:srgbClr val="002060"/>
                </a:solidFill>
              </a:rPr>
              <a:t>cluster together in embedded </a:t>
            </a:r>
            <a:r>
              <a:rPr lang="en-FR" i="1" dirty="0">
                <a:solidFill>
                  <a:srgbClr val="002060"/>
                </a:solidFill>
              </a:rPr>
              <a:t>–ing </a:t>
            </a:r>
            <a:r>
              <a:rPr lang="en-FR" dirty="0">
                <a:solidFill>
                  <a:srgbClr val="002060"/>
                </a:solidFill>
              </a:rPr>
              <a:t>clauses so:</a:t>
            </a:r>
          </a:p>
          <a:p>
            <a:pPr marL="0" indent="0">
              <a:buNone/>
            </a:pPr>
            <a:r>
              <a:rPr lang="en-FR" dirty="0">
                <a:solidFill>
                  <a:srgbClr val="00B050"/>
                </a:solidFill>
              </a:rPr>
              <a:t>(2)  </a:t>
            </a:r>
            <a:r>
              <a:rPr lang="en-FR" b="1" dirty="0">
                <a:solidFill>
                  <a:srgbClr val="00B050"/>
                </a:solidFill>
              </a:rPr>
              <a:t>Although/though/if </a:t>
            </a:r>
            <a:r>
              <a:rPr lang="en-FR" dirty="0">
                <a:solidFill>
                  <a:srgbClr val="00B050"/>
                </a:solidFill>
              </a:rPr>
              <a:t>earning $90,000 a year, she … 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• But </a:t>
            </a:r>
            <a:r>
              <a:rPr lang="en-FR" i="1" dirty="0">
                <a:solidFill>
                  <a:srgbClr val="002060"/>
                </a:solidFill>
              </a:rPr>
              <a:t>while</a:t>
            </a:r>
            <a:r>
              <a:rPr lang="en-FR" dirty="0">
                <a:solidFill>
                  <a:srgbClr val="002060"/>
                </a:solidFill>
              </a:rPr>
              <a:t> hardly ever occurs in embedded –</a:t>
            </a:r>
            <a:r>
              <a:rPr lang="en-FR" i="1" dirty="0">
                <a:solidFill>
                  <a:srgbClr val="002060"/>
                </a:solidFill>
              </a:rPr>
              <a:t>ing</a:t>
            </a:r>
            <a:r>
              <a:rPr lang="en-FR" dirty="0">
                <a:solidFill>
                  <a:srgbClr val="002060"/>
                </a:solidFill>
              </a:rPr>
              <a:t> forms like (2).</a:t>
            </a:r>
          </a:p>
          <a:p>
            <a:pPr marL="0" indent="0">
              <a:buNone/>
            </a:pPr>
            <a:endParaRPr lang="en-FR" sz="2600" dirty="0">
              <a:solidFill>
                <a:srgbClr val="00206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21B7EC-49BE-A843-A1F8-50666C95F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596243-A245-344E-938B-06E19BD9A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3594-6935-5F46-A21F-2769400D4B4F}" type="slidenum">
              <a:rPr lang="en-FR" smtClean="0"/>
              <a:t>17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41160330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64A50-9C12-0E4F-A564-C101C37C2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FR" sz="4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Networks and “constructional space”</a:t>
            </a:r>
            <a:endParaRPr lang="en-F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1BFC7-CF07-3A4E-8DDF-5EA199BF11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FR" dirty="0"/>
          </a:p>
          <a:p>
            <a:endParaRPr lang="en-FR" dirty="0"/>
          </a:p>
          <a:p>
            <a:endParaRPr lang="en-FR" dirty="0"/>
          </a:p>
          <a:p>
            <a:endParaRPr lang="en-FR" dirty="0"/>
          </a:p>
          <a:p>
            <a:endParaRPr lang="en-FR" dirty="0"/>
          </a:p>
          <a:p>
            <a:pPr marL="0" indent="0">
              <a:buNone/>
            </a:pPr>
            <a:endParaRPr lang="en-FR" sz="2000" dirty="0"/>
          </a:p>
          <a:p>
            <a:pPr marL="0" indent="0" algn="ctr">
              <a:buNone/>
            </a:pPr>
            <a:endParaRPr lang="en-FR" sz="2000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FR" sz="2000" dirty="0">
                <a:solidFill>
                  <a:srgbClr val="00B050"/>
                </a:solidFill>
              </a:rPr>
              <a:t>Figure 4. Constructional space of subordinating concessive markers in COHA 1860s </a:t>
            </a:r>
          </a:p>
          <a:p>
            <a:pPr marL="0" indent="0">
              <a:buNone/>
            </a:pPr>
            <a:r>
              <a:rPr lang="en-FR" sz="2000" dirty="0">
                <a:solidFill>
                  <a:srgbClr val="00B050"/>
                </a:solidFill>
              </a:rPr>
              <a:t>		            (based on Hilpert 2013: 197)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EFF479-3558-3948-BA5A-A754EF986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88C7A1-13A3-6D4D-9CBF-E115AA8FD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3594-6935-5F46-A21F-2769400D4B4F}" type="slidenum">
              <a:rPr lang="en-FR" smtClean="0"/>
              <a:t>18</a:t>
            </a:fld>
            <a:endParaRPr lang="en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5CD0655-E1A8-E445-9F39-F78CBB4830A1}"/>
              </a:ext>
            </a:extLst>
          </p:cNvPr>
          <p:cNvSpPr/>
          <p:nvPr/>
        </p:nvSpPr>
        <p:spPr>
          <a:xfrm>
            <a:off x="3455719" y="1947553"/>
            <a:ext cx="2802577" cy="28025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00B050"/>
                </a:solidFill>
              </a:rPr>
              <a:t>a</a:t>
            </a:r>
            <a:r>
              <a:rPr lang="en-FR" dirty="0">
                <a:solidFill>
                  <a:srgbClr val="00B050"/>
                </a:solidFill>
              </a:rPr>
              <a:t>lthough</a:t>
            </a:r>
          </a:p>
          <a:p>
            <a:pPr algn="ctr"/>
            <a:r>
              <a:rPr lang="en-GB" dirty="0">
                <a:solidFill>
                  <a:srgbClr val="00B050"/>
                </a:solidFill>
              </a:rPr>
              <a:t>t</a:t>
            </a:r>
            <a:r>
              <a:rPr lang="en-FR" dirty="0">
                <a:solidFill>
                  <a:srgbClr val="00B050"/>
                </a:solidFill>
              </a:rPr>
              <a:t>hough</a:t>
            </a:r>
          </a:p>
          <a:p>
            <a:pPr algn="ctr"/>
            <a:r>
              <a:rPr lang="en-GB" dirty="0">
                <a:solidFill>
                  <a:srgbClr val="00B050"/>
                </a:solidFill>
              </a:rPr>
              <a:t>I</a:t>
            </a:r>
            <a:r>
              <a:rPr lang="en-FR" dirty="0">
                <a:solidFill>
                  <a:srgbClr val="00B050"/>
                </a:solidFill>
              </a:rPr>
              <a:t>f</a:t>
            </a:r>
          </a:p>
          <a:p>
            <a:pPr algn="ctr"/>
            <a:endParaRPr lang="en-FR" dirty="0">
              <a:solidFill>
                <a:srgbClr val="00B050"/>
              </a:solidFill>
            </a:endParaRPr>
          </a:p>
          <a:p>
            <a:pPr algn="ctr"/>
            <a:r>
              <a:rPr lang="en-FR" dirty="0">
                <a:solidFill>
                  <a:srgbClr val="00B050"/>
                </a:solidFill>
              </a:rPr>
              <a:t>                        while</a:t>
            </a:r>
          </a:p>
          <a:p>
            <a:pPr algn="ctr"/>
            <a:endParaRPr lang="en-FR" dirty="0"/>
          </a:p>
        </p:txBody>
      </p:sp>
    </p:spTree>
    <p:extLst>
      <p:ext uri="{BB962C8B-B14F-4D97-AF65-F5344CB8AC3E}">
        <p14:creationId xmlns:p14="http://schemas.microsoft.com/office/powerpoint/2010/main" val="28439528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E2E79-4B36-CE4D-9475-13151924C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FR" sz="4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Networks and “constructional space”</a:t>
            </a:r>
            <a:endParaRPr lang="en-F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D49FB-B0C2-8346-8E2D-3FFCFA85A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• Over time, </a:t>
            </a:r>
            <a:r>
              <a:rPr lang="en-FR" i="1" dirty="0">
                <a:solidFill>
                  <a:srgbClr val="002060"/>
                </a:solidFill>
              </a:rPr>
              <a:t>although</a:t>
            </a:r>
            <a:r>
              <a:rPr lang="en-FR" dirty="0">
                <a:solidFill>
                  <a:srgbClr val="002060"/>
                </a:solidFill>
              </a:rPr>
              <a:t> and </a:t>
            </a:r>
            <a:r>
              <a:rPr lang="en-FR" i="1" dirty="0">
                <a:solidFill>
                  <a:srgbClr val="002060"/>
                </a:solidFill>
              </a:rPr>
              <a:t>though</a:t>
            </a:r>
            <a:r>
              <a:rPr lang="en-FR" dirty="0">
                <a:solidFill>
                  <a:srgbClr val="002060"/>
                </a:solidFill>
              </a:rPr>
              <a:t> become distributionally more similar.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• In fact, they “assimilate” (p. 198). 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• But </a:t>
            </a:r>
            <a:r>
              <a:rPr lang="en-FR" i="1" dirty="0">
                <a:solidFill>
                  <a:srgbClr val="002060"/>
                </a:solidFill>
              </a:rPr>
              <a:t>while</a:t>
            </a:r>
            <a:r>
              <a:rPr lang="en-FR" dirty="0">
                <a:solidFill>
                  <a:srgbClr val="002060"/>
                </a:solidFill>
              </a:rPr>
              <a:t>, and especially </a:t>
            </a:r>
            <a:r>
              <a:rPr lang="en-FR" i="1" dirty="0">
                <a:solidFill>
                  <a:srgbClr val="002060"/>
                </a:solidFill>
              </a:rPr>
              <a:t>if</a:t>
            </a:r>
            <a:r>
              <a:rPr lang="en-FR" dirty="0">
                <a:solidFill>
                  <a:srgbClr val="002060"/>
                </a:solidFill>
              </a:rPr>
              <a:t>,</a:t>
            </a:r>
            <a:r>
              <a:rPr lang="en-FR" i="1" dirty="0">
                <a:solidFill>
                  <a:srgbClr val="002060"/>
                </a:solidFill>
              </a:rPr>
              <a:t> </a:t>
            </a:r>
            <a:r>
              <a:rPr lang="en-FR" dirty="0">
                <a:solidFill>
                  <a:srgbClr val="002060"/>
                </a:solidFill>
              </a:rPr>
              <a:t>dissimilate (p. 199), so by the 2000s:</a:t>
            </a:r>
          </a:p>
          <a:p>
            <a:pPr marL="0" indent="0">
              <a:buNone/>
            </a:pPr>
            <a:r>
              <a:rPr lang="en-FR" dirty="0">
                <a:solidFill>
                  <a:srgbClr val="00B050"/>
                </a:solidFill>
              </a:rPr>
              <a:t>(3)  </a:t>
            </a:r>
            <a:r>
              <a:rPr lang="en-FR" b="1" dirty="0">
                <a:solidFill>
                  <a:srgbClr val="00B050"/>
                </a:solidFill>
              </a:rPr>
              <a:t>Although/though/?if/?while </a:t>
            </a:r>
            <a:r>
              <a:rPr lang="en-FR" dirty="0">
                <a:solidFill>
                  <a:srgbClr val="00B050"/>
                </a:solidFill>
              </a:rPr>
              <a:t>earning $90,000 a year, she … </a:t>
            </a:r>
          </a:p>
          <a:p>
            <a:endParaRPr lang="en-F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F4DCAE-F0D3-3248-8C6F-FC6F13424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A6C912-B358-BB48-84FD-C3290590F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3594-6935-5F46-A21F-2769400D4B4F}" type="slidenum">
              <a:rPr lang="en-FR" smtClean="0"/>
              <a:t>19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088684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893D8-75D7-1C4D-89BC-E0F834C4D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7022"/>
            <a:ext cx="10515600" cy="767646"/>
          </a:xfrm>
        </p:spPr>
        <p:txBody>
          <a:bodyPr>
            <a:normAutofit fontScale="90000"/>
          </a:bodyPr>
          <a:lstStyle/>
          <a:p>
            <a:pPr algn="ctr"/>
            <a:br>
              <a:rPr lang="en-FR" sz="4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FR" sz="4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Outline</a:t>
            </a:r>
            <a:br>
              <a:rPr lang="en-FR" dirty="0"/>
            </a:br>
            <a:endParaRPr lang="en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AB251-9B15-3A4F-901E-8966B775B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10A  Networks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      A network of DSMs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      The notion of “constructional space”</a:t>
            </a:r>
          </a:p>
          <a:p>
            <a:pPr marL="0" indent="0">
              <a:buNone/>
            </a:pPr>
            <a:endParaRPr lang="en-FR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10B   Wrap-up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       A summary of the major issues addressed in each lecture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04D9F2-0C0C-9140-8444-9D6D984A1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A8D73A-AC76-A74B-9CD9-261AFBA03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3594-6935-5F46-A21F-2769400D4B4F}" type="slidenum">
              <a:rPr lang="en-FR" smtClean="0"/>
              <a:t>2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1030050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4C504-1FC1-2B4D-9243-8C1F3EAD6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FR" sz="4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Networks and “constructional space”</a:t>
            </a:r>
            <a:endParaRPr lang="en-F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DEFA4-A5F3-5541-8B8F-130BD4C2F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FR" dirty="0"/>
          </a:p>
          <a:p>
            <a:endParaRPr lang="en-FR" dirty="0"/>
          </a:p>
          <a:p>
            <a:endParaRPr lang="en-FR" dirty="0"/>
          </a:p>
          <a:p>
            <a:endParaRPr lang="en-FR" dirty="0"/>
          </a:p>
          <a:p>
            <a:endParaRPr lang="en-FR" dirty="0"/>
          </a:p>
          <a:p>
            <a:endParaRPr lang="en-FR" dirty="0"/>
          </a:p>
          <a:p>
            <a:endParaRPr lang="en-FR" dirty="0"/>
          </a:p>
          <a:p>
            <a:pPr marL="0" indent="0">
              <a:buNone/>
            </a:pPr>
            <a:r>
              <a:rPr lang="en-FR" sz="2000" dirty="0">
                <a:solidFill>
                  <a:srgbClr val="00B050"/>
                </a:solidFill>
              </a:rPr>
              <a:t>Figure 5. Constructional space of subordinating concessive markes in COHA 2000s </a:t>
            </a:r>
          </a:p>
          <a:p>
            <a:pPr marL="0" indent="0">
              <a:buNone/>
            </a:pPr>
            <a:r>
              <a:rPr lang="en-FR" sz="2000" dirty="0">
                <a:solidFill>
                  <a:srgbClr val="00B050"/>
                </a:solidFill>
              </a:rPr>
              <a:t>		             (based on Hilpert 2013:197)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41E7B5-37F6-C54E-B47F-250BD91FF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8F9C35-2740-BF49-A7B9-811D08DDA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3594-6935-5F46-A21F-2769400D4B4F}" type="slidenum">
              <a:rPr lang="en-FR" smtClean="0"/>
              <a:t>20</a:t>
            </a:fld>
            <a:endParaRPr lang="en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A07914-277D-4D42-A7DA-B94CB96D3355}"/>
              </a:ext>
            </a:extLst>
          </p:cNvPr>
          <p:cNvSpPr/>
          <p:nvPr/>
        </p:nvSpPr>
        <p:spPr>
          <a:xfrm>
            <a:off x="3562597" y="2125683"/>
            <a:ext cx="2802577" cy="31113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  <a:p>
            <a:pPr algn="ctr"/>
            <a:r>
              <a:rPr lang="en-GB" dirty="0">
                <a:solidFill>
                  <a:srgbClr val="00B050"/>
                </a:solidFill>
              </a:rPr>
              <a:t>a</a:t>
            </a:r>
            <a:r>
              <a:rPr lang="en-FR" dirty="0">
                <a:solidFill>
                  <a:srgbClr val="00B050"/>
                </a:solidFill>
              </a:rPr>
              <a:t>lthough</a:t>
            </a:r>
          </a:p>
          <a:p>
            <a:pPr algn="ctr"/>
            <a:r>
              <a:rPr lang="en-FR" dirty="0">
                <a:solidFill>
                  <a:srgbClr val="00B050"/>
                </a:solidFill>
              </a:rPr>
              <a:t>though</a:t>
            </a:r>
          </a:p>
          <a:p>
            <a:pPr algn="ctr"/>
            <a:endParaRPr lang="en-FR" dirty="0">
              <a:solidFill>
                <a:srgbClr val="00B050"/>
              </a:solidFill>
            </a:endParaRPr>
          </a:p>
          <a:p>
            <a:pPr algn="ctr"/>
            <a:endParaRPr lang="en-FR" dirty="0">
              <a:solidFill>
                <a:srgbClr val="00B050"/>
              </a:solidFill>
            </a:endParaRPr>
          </a:p>
          <a:p>
            <a:pPr algn="ctr"/>
            <a:endParaRPr lang="en-FR" dirty="0">
              <a:solidFill>
                <a:srgbClr val="00B050"/>
              </a:solidFill>
            </a:endParaRPr>
          </a:p>
          <a:p>
            <a:pPr algn="ctr"/>
            <a:endParaRPr lang="en-FR" dirty="0">
              <a:solidFill>
                <a:srgbClr val="00B050"/>
              </a:solidFill>
            </a:endParaRPr>
          </a:p>
          <a:p>
            <a:pPr algn="ctr"/>
            <a:endParaRPr lang="en-FR" dirty="0">
              <a:solidFill>
                <a:srgbClr val="00B050"/>
              </a:solidFill>
            </a:endParaRPr>
          </a:p>
          <a:p>
            <a:pPr algn="ctr"/>
            <a:r>
              <a:rPr lang="en-FR" dirty="0">
                <a:solidFill>
                  <a:srgbClr val="00B050"/>
                </a:solidFill>
              </a:rPr>
              <a:t>                           while</a:t>
            </a:r>
          </a:p>
          <a:p>
            <a:pPr algn="ctr"/>
            <a:r>
              <a:rPr lang="en-FR" dirty="0">
                <a:solidFill>
                  <a:srgbClr val="00B050"/>
                </a:solidFill>
              </a:rPr>
              <a:t>if</a:t>
            </a:r>
          </a:p>
        </p:txBody>
      </p:sp>
    </p:spTree>
    <p:extLst>
      <p:ext uri="{BB962C8B-B14F-4D97-AF65-F5344CB8AC3E}">
        <p14:creationId xmlns:p14="http://schemas.microsoft.com/office/powerpoint/2010/main" val="18575718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B1A95-F840-9541-BC33-5036465AD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FR" sz="4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Networks and “constructional space”</a:t>
            </a:r>
            <a:endParaRPr lang="en-F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B6F18A-5516-4E49-AE99-5E546716E2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• Hilpert concludes that the markers </a:t>
            </a:r>
            <a:r>
              <a:rPr lang="en-FR" i="1" dirty="0">
                <a:solidFill>
                  <a:srgbClr val="002060"/>
                </a:solidFill>
              </a:rPr>
              <a:t>although, though, if, while</a:t>
            </a:r>
            <a:r>
              <a:rPr lang="en-FR" dirty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are functionally similar (concessive markers), so they form a “family”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of micro-Cxns in PDE and earlier.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• However, they are distributionally not similar enough to form an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abstract, higher-level schema.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• While I agree that all 4 do not form a schema, given the criteria for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analysis, it seems that </a:t>
            </a:r>
            <a:r>
              <a:rPr lang="en-FR" i="1" dirty="0">
                <a:solidFill>
                  <a:srgbClr val="002060"/>
                </a:solidFill>
              </a:rPr>
              <a:t>although</a:t>
            </a:r>
            <a:r>
              <a:rPr lang="en-FR" dirty="0">
                <a:solidFill>
                  <a:srgbClr val="002060"/>
                </a:solidFill>
              </a:rPr>
              <a:t> and </a:t>
            </a:r>
            <a:r>
              <a:rPr lang="en-FR" i="1" dirty="0">
                <a:solidFill>
                  <a:srgbClr val="002060"/>
                </a:solidFill>
              </a:rPr>
              <a:t>though</a:t>
            </a:r>
            <a:r>
              <a:rPr lang="en-FR" dirty="0">
                <a:solidFill>
                  <a:srgbClr val="002060"/>
                </a:solidFill>
              </a:rPr>
              <a:t> have come to form a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subschema of subordinating contrastives.</a:t>
            </a:r>
          </a:p>
          <a:p>
            <a:pPr marL="0" indent="0">
              <a:buNone/>
            </a:pPr>
            <a:endParaRPr lang="en-FR" dirty="0">
              <a:solidFill>
                <a:srgbClr val="002060"/>
              </a:solidFill>
            </a:endParaRPr>
          </a:p>
          <a:p>
            <a:endParaRPr lang="en-F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4948F1-B4CC-0041-8970-A60FFA42D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60F2F2-8EEE-9445-8EA5-A0DAEF6CF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3594-6935-5F46-A21F-2769400D4B4F}" type="slidenum">
              <a:rPr lang="en-FR" smtClean="0"/>
              <a:t>21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1392025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079DE-B4F2-374E-BDA8-E0F43006F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6450"/>
          </a:xfrm>
        </p:spPr>
        <p:txBody>
          <a:bodyPr>
            <a:normAutofit/>
          </a:bodyPr>
          <a:lstStyle/>
          <a:p>
            <a:pPr algn="ctr"/>
            <a:r>
              <a:rPr lang="en-FR" sz="4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Networks and “constructional space”</a:t>
            </a:r>
            <a:endParaRPr lang="en-F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53C3D-510A-DC4C-9DEA-2F6D2E3DD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4691063"/>
          </a:xfrm>
        </p:spPr>
        <p:txBody>
          <a:bodyPr>
            <a:normAutofit fontScale="92500"/>
          </a:bodyPr>
          <a:lstStyle/>
          <a:p>
            <a:r>
              <a:rPr lang="en-FR" dirty="0">
                <a:solidFill>
                  <a:srgbClr val="002060"/>
                </a:solidFill>
              </a:rPr>
              <a:t>The constructional space of abstract schema networks is far harder to visualize, as all Cxns are ultimately linked in the network with each other.</a:t>
            </a:r>
          </a:p>
          <a:p>
            <a:r>
              <a:rPr lang="en-FR" dirty="0">
                <a:solidFill>
                  <a:srgbClr val="002060"/>
                </a:solidFill>
              </a:rPr>
              <a:t>But one could aim for something like this:</a:t>
            </a:r>
          </a:p>
          <a:p>
            <a:r>
              <a:rPr lang="en-FR" dirty="0">
                <a:solidFill>
                  <a:srgbClr val="002060"/>
                </a:solidFill>
              </a:rPr>
              <a:t>Given that they are often sources of Connectors in English, spatial.Cxns and Connectors would seem to be relatively close in constructional space. 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• Although DSMs can introduce ditransitives (</a:t>
            </a:r>
            <a:r>
              <a:rPr lang="en-FR" i="1" dirty="0">
                <a:solidFill>
                  <a:srgbClr val="002060"/>
                </a:solidFill>
              </a:rPr>
              <a:t>By the way, she gave Sam a</a:t>
            </a:r>
          </a:p>
          <a:p>
            <a:pPr marL="0" indent="0">
              <a:buNone/>
            </a:pPr>
            <a:r>
              <a:rPr lang="en-FR" i="1" dirty="0">
                <a:solidFill>
                  <a:srgbClr val="002060"/>
                </a:solidFill>
              </a:rPr>
              <a:t>   copy of her book</a:t>
            </a:r>
            <a:r>
              <a:rPr lang="en-FR" dirty="0">
                <a:solidFill>
                  <a:srgbClr val="002060"/>
                </a:solidFill>
              </a:rPr>
              <a:t>), ditransitives have little that is functionally in common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with connectives, so they are presumably somewhat distant from the</a:t>
            </a:r>
          </a:p>
          <a:p>
            <a:pPr marL="0" indent="0">
              <a:buNone/>
            </a:pPr>
            <a:r>
              <a:rPr lang="en-FR" dirty="0">
                <a:solidFill>
                  <a:srgbClr val="00B050"/>
                </a:solidFill>
              </a:rPr>
              <a:t>   [[D1 Connective.Schema D2] </a:t>
            </a:r>
            <a:r>
              <a:rPr lang="fr-FR" dirty="0">
                <a:solidFill>
                  <a:srgbClr val="00B050"/>
                </a:solidFill>
              </a:rPr>
              <a:t>↔</a:t>
            </a:r>
            <a:r>
              <a:rPr lang="en-FR" dirty="0">
                <a:solidFill>
                  <a:srgbClr val="00B050"/>
                </a:solidFill>
              </a:rPr>
              <a:t>  [</a:t>
            </a:r>
            <a:r>
              <a:rPr lang="en-FR" dirty="0">
                <a:solidFill>
                  <a:srgbClr val="00B050"/>
                </a:solidFill>
                <a:cs typeface="Arial" panose="020B0604020202020204" pitchFamily="34" charset="0"/>
              </a:rPr>
              <a:t>specifies type of relationship between </a:t>
            </a:r>
          </a:p>
          <a:p>
            <a:pPr marL="0" indent="0">
              <a:buNone/>
            </a:pPr>
            <a:r>
              <a:rPr lang="en-FR" dirty="0">
                <a:solidFill>
                  <a:srgbClr val="00B050"/>
                </a:solidFill>
                <a:cs typeface="Arial" panose="020B0604020202020204" pitchFamily="34" charset="0"/>
              </a:rPr>
              <a:t>   D2 and D1</a:t>
            </a:r>
            <a:r>
              <a:rPr lang="en-FR" dirty="0">
                <a:solidFill>
                  <a:srgbClr val="00B050"/>
                </a:solidFill>
              </a:rPr>
              <a:t>]] </a:t>
            </a:r>
            <a:r>
              <a:rPr lang="en-FR" dirty="0">
                <a:solidFill>
                  <a:srgbClr val="002060"/>
                </a:solidFill>
              </a:rPr>
              <a:t>in constructional space.</a:t>
            </a:r>
          </a:p>
          <a:p>
            <a:pPr marL="0" indent="0">
              <a:buNone/>
            </a:pPr>
            <a:endParaRPr lang="en-FR" dirty="0"/>
          </a:p>
          <a:p>
            <a:endParaRPr lang="en-F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829A84-CAD7-2D4D-996C-FAB4BC428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2ED738-9532-6D4F-9E9A-30D35FA2A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3594-6935-5F46-A21F-2769400D4B4F}" type="slidenum">
              <a:rPr lang="en-FR" smtClean="0"/>
              <a:t>22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7871005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7E8EB-893C-394A-8CB2-29C5ADA17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FR" sz="4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Networks and “constructional space”</a:t>
            </a:r>
            <a:endParaRPr lang="en-F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BD74C-EA03-5C44-9F7D-020F90DF3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FR" dirty="0">
                <a:solidFill>
                  <a:srgbClr val="002060"/>
                </a:solidFill>
              </a:rPr>
              <a:t>On the other hand, ditransitives have argument structures that have something partially in common with transitives (</a:t>
            </a:r>
            <a:r>
              <a:rPr lang="en-FR" i="1" dirty="0">
                <a:solidFill>
                  <a:srgbClr val="002060"/>
                </a:solidFill>
              </a:rPr>
              <a:t>She gave them books, she gave books</a:t>
            </a:r>
            <a:r>
              <a:rPr lang="en-FR" dirty="0">
                <a:solidFill>
                  <a:srgbClr val="002060"/>
                </a:solidFill>
              </a:rPr>
              <a:t>).</a:t>
            </a:r>
          </a:p>
          <a:p>
            <a:r>
              <a:rPr lang="en-FR" dirty="0">
                <a:solidFill>
                  <a:srgbClr val="002060"/>
                </a:solidFill>
              </a:rPr>
              <a:t>So ditransitives and transitives are closer to each other in constructional space than to spatial adverbials and connectors.</a:t>
            </a:r>
          </a:p>
          <a:p>
            <a:pPr marL="0" indent="0">
              <a:buNone/>
            </a:pPr>
            <a:endParaRPr lang="en-F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2CE55F-CC6C-F344-B8D3-46782A0A1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6823CA-BA68-F54F-B306-C66263A02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3594-6935-5F46-A21F-2769400D4B4F}" type="slidenum">
              <a:rPr lang="en-FR" smtClean="0"/>
              <a:t>23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7309659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5309F2-8515-FA48-857A-DA99CB842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4390" y="427513"/>
            <a:ext cx="10566998" cy="5928838"/>
          </a:xfrm>
        </p:spPr>
        <p:txBody>
          <a:bodyPr/>
          <a:lstStyle/>
          <a:p>
            <a:pPr marL="0" indent="0">
              <a:buNone/>
            </a:pPr>
            <a:endParaRPr lang="en-FR" dirty="0"/>
          </a:p>
          <a:p>
            <a:pPr marL="0" indent="0">
              <a:buNone/>
            </a:pPr>
            <a:endParaRPr lang="en-FR" dirty="0"/>
          </a:p>
          <a:p>
            <a:pPr marL="0" indent="0">
              <a:buNone/>
            </a:pPr>
            <a:endParaRPr lang="en-FR" dirty="0"/>
          </a:p>
          <a:p>
            <a:pPr marL="0" indent="0">
              <a:buNone/>
            </a:pPr>
            <a:endParaRPr lang="en-FR" dirty="0"/>
          </a:p>
          <a:p>
            <a:pPr marL="0" indent="0">
              <a:buNone/>
            </a:pPr>
            <a:endParaRPr lang="en-FR" dirty="0"/>
          </a:p>
          <a:p>
            <a:pPr marL="0" indent="0">
              <a:buNone/>
            </a:pPr>
            <a:endParaRPr lang="en-FR" dirty="0"/>
          </a:p>
          <a:p>
            <a:pPr marL="0" indent="0">
              <a:buNone/>
            </a:pPr>
            <a:endParaRPr lang="en-FR" dirty="0"/>
          </a:p>
          <a:p>
            <a:pPr marL="0" indent="0">
              <a:buNone/>
            </a:pPr>
            <a:endParaRPr lang="en-FR" dirty="0"/>
          </a:p>
          <a:p>
            <a:pPr marL="0" indent="0">
              <a:buNone/>
            </a:pPr>
            <a:endParaRPr lang="en-FR" dirty="0"/>
          </a:p>
          <a:p>
            <a:pPr marL="0" indent="0" algn="ctr">
              <a:buNone/>
            </a:pPr>
            <a:endParaRPr lang="en-FR" sz="2000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FR" sz="2000" dirty="0">
                <a:solidFill>
                  <a:srgbClr val="00B050"/>
                </a:solidFill>
              </a:rPr>
              <a:t>Figure 6. Hypothesized clustering of selected schemas in constructional space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9B4077-19F9-FE40-BF08-3FAF5F4D5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77A64C-E97E-6C45-A918-F7AFBB460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3594-6935-5F46-A21F-2769400D4B4F}" type="slidenum">
              <a:rPr lang="en-FR" smtClean="0"/>
              <a:t>24</a:t>
            </a:fld>
            <a:endParaRPr lang="en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283609-67CF-8C4A-B710-7445BB21D0DD}"/>
              </a:ext>
            </a:extLst>
          </p:cNvPr>
          <p:cNvSpPr/>
          <p:nvPr/>
        </p:nvSpPr>
        <p:spPr>
          <a:xfrm>
            <a:off x="8358187" y="2695575"/>
            <a:ext cx="2444769" cy="16319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FR" sz="2000" dirty="0">
                <a:solidFill>
                  <a:srgbClr val="00B050"/>
                </a:solidFill>
              </a:rPr>
              <a:t>Transitive.Cxn</a:t>
            </a:r>
          </a:p>
          <a:p>
            <a:pPr algn="ctr"/>
            <a:endParaRPr lang="en-FR" dirty="0">
              <a:solidFill>
                <a:srgbClr val="00B050"/>
              </a:solidFill>
            </a:endParaRPr>
          </a:p>
          <a:p>
            <a:pPr algn="ctr"/>
            <a:endParaRPr lang="en-FR" dirty="0"/>
          </a:p>
          <a:p>
            <a:pPr algn="ctr"/>
            <a:endParaRPr lang="en-FR" dirty="0"/>
          </a:p>
          <a:p>
            <a:pPr algn="ctr"/>
            <a:endParaRPr lang="en-FR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3E1F63A-B09A-4D4F-A7AB-BEB2C967F61A}"/>
              </a:ext>
            </a:extLst>
          </p:cNvPr>
          <p:cNvSpPr/>
          <p:nvPr/>
        </p:nvSpPr>
        <p:spPr>
          <a:xfrm>
            <a:off x="6774689" y="3511539"/>
            <a:ext cx="2674112" cy="12144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rgbClr val="00B050"/>
                </a:solidFill>
              </a:rPr>
              <a:t>D</a:t>
            </a:r>
            <a:r>
              <a:rPr lang="en-FR" sz="2000" dirty="0">
                <a:solidFill>
                  <a:srgbClr val="00B050"/>
                </a:solidFill>
              </a:rPr>
              <a:t>itransitive.Cxn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C121FE2-83EF-3D4F-8639-C863BD43BD18}"/>
              </a:ext>
            </a:extLst>
          </p:cNvPr>
          <p:cNvSpPr/>
          <p:nvPr/>
        </p:nvSpPr>
        <p:spPr>
          <a:xfrm>
            <a:off x="1343025" y="1228725"/>
            <a:ext cx="2214563" cy="13287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FR" sz="2000" dirty="0">
                <a:solidFill>
                  <a:srgbClr val="00B050"/>
                </a:solidFill>
              </a:rPr>
              <a:t>Spatial.Cxn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DF4F251-A37C-244D-9C74-3BB71DAA33B0}"/>
              </a:ext>
            </a:extLst>
          </p:cNvPr>
          <p:cNvSpPr/>
          <p:nvPr/>
        </p:nvSpPr>
        <p:spPr>
          <a:xfrm>
            <a:off x="2743199" y="2364025"/>
            <a:ext cx="2085975" cy="13287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FR" sz="2000" dirty="0">
                <a:solidFill>
                  <a:srgbClr val="00B050"/>
                </a:solidFill>
              </a:rPr>
              <a:t>Connector.Cxn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DFC6370-BFF1-2B4A-A142-D00D9CC32EF6}"/>
              </a:ext>
            </a:extLst>
          </p:cNvPr>
          <p:cNvSpPr/>
          <p:nvPr/>
        </p:nvSpPr>
        <p:spPr>
          <a:xfrm>
            <a:off x="1270226" y="576719"/>
            <a:ext cx="9999457" cy="468405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681F370-3ED4-6446-B1B3-2E54DA8BBF60}"/>
              </a:ext>
            </a:extLst>
          </p:cNvPr>
          <p:cNvSpPr/>
          <p:nvPr/>
        </p:nvSpPr>
        <p:spPr>
          <a:xfrm>
            <a:off x="1800225" y="903406"/>
            <a:ext cx="1854993" cy="12858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FR" sz="2000" dirty="0">
                <a:solidFill>
                  <a:srgbClr val="00B050"/>
                </a:solidFill>
              </a:rPr>
              <a:t>Spatial.Schema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BEB1EA-2E1F-D049-BF23-9F3AF1A2267E}"/>
              </a:ext>
            </a:extLst>
          </p:cNvPr>
          <p:cNvSpPr/>
          <p:nvPr/>
        </p:nvSpPr>
        <p:spPr>
          <a:xfrm>
            <a:off x="2824164" y="2066925"/>
            <a:ext cx="1971674" cy="12573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FR" sz="2000" dirty="0">
                <a:solidFill>
                  <a:srgbClr val="00B050"/>
                </a:solidFill>
              </a:rPr>
              <a:t>Connective.</a:t>
            </a:r>
          </a:p>
          <a:p>
            <a:pPr algn="ctr"/>
            <a:r>
              <a:rPr lang="en-FR" sz="2000" dirty="0">
                <a:solidFill>
                  <a:srgbClr val="00B050"/>
                </a:solidFill>
              </a:rPr>
              <a:t>Schema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31DD76B-E55E-304A-8A22-9477E4839137}"/>
              </a:ext>
            </a:extLst>
          </p:cNvPr>
          <p:cNvSpPr/>
          <p:nvPr/>
        </p:nvSpPr>
        <p:spPr>
          <a:xfrm>
            <a:off x="8610600" y="2189281"/>
            <a:ext cx="2490788" cy="14320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FR" sz="2000" dirty="0">
                <a:solidFill>
                  <a:srgbClr val="00B050"/>
                </a:solidFill>
              </a:rPr>
              <a:t>Transitive.Schema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3B55372-9E96-024B-BF75-5E2FA5349A2B}"/>
              </a:ext>
            </a:extLst>
          </p:cNvPr>
          <p:cNvSpPr/>
          <p:nvPr/>
        </p:nvSpPr>
        <p:spPr>
          <a:xfrm>
            <a:off x="8105774" y="3364209"/>
            <a:ext cx="2143125" cy="11067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FR" sz="2000" dirty="0">
                <a:solidFill>
                  <a:srgbClr val="00B050"/>
                </a:solidFill>
              </a:rPr>
              <a:t>Ditransitive.</a:t>
            </a:r>
          </a:p>
          <a:p>
            <a:pPr algn="ctr"/>
            <a:r>
              <a:rPr lang="en-FR" sz="2000" dirty="0">
                <a:solidFill>
                  <a:srgbClr val="00B050"/>
                </a:solidFill>
              </a:rPr>
              <a:t>Schema</a:t>
            </a:r>
          </a:p>
        </p:txBody>
      </p:sp>
    </p:spTree>
    <p:extLst>
      <p:ext uri="{BB962C8B-B14F-4D97-AF65-F5344CB8AC3E}">
        <p14:creationId xmlns:p14="http://schemas.microsoft.com/office/powerpoint/2010/main" val="17392472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404BD-4E05-6445-85EF-F3011D235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FR" sz="4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39B56-EC0E-C942-A3BF-5C1583904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I have attempted to address the questions: 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   -  </a:t>
            </a:r>
            <a:r>
              <a:rPr lang="en-FR" dirty="0">
                <a:solidFill>
                  <a:srgbClr val="002060"/>
                </a:solidFill>
              </a:rPr>
              <a:t>What is a network?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-  How one might visualize a network of DSMs?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The network representations capture the hypothesis that specific micro-constructions are developed within the context of knowledge of related conceptual categories. </a:t>
            </a:r>
          </a:p>
          <a:p>
            <a:r>
              <a:rPr lang="en-US" dirty="0">
                <a:solidFill>
                  <a:srgbClr val="002060"/>
                </a:solidFill>
              </a:rPr>
              <a:t>As I said at the beginning, much work remains to be done on understanding, modeling and testing ideas about networks.</a:t>
            </a:r>
          </a:p>
          <a:p>
            <a:r>
              <a:rPr lang="en-US" dirty="0">
                <a:solidFill>
                  <a:srgbClr val="002060"/>
                </a:solidFill>
              </a:rPr>
              <a:t>Ideally this work is multidisciplinary, combining linguistics, psycholinguistics, neurobiology, Artificial Intelligence …</a:t>
            </a:r>
          </a:p>
          <a:p>
            <a:pPr marL="0" indent="0">
              <a:buNone/>
            </a:pPr>
            <a:endParaRPr lang="en-F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0603FD-5213-0D43-8780-FBDEA84BD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58120E-277C-2A41-82CE-D6E9AC435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3594-6935-5F46-A21F-2769400D4B4F}" type="slidenum">
              <a:rPr lang="en-FR" smtClean="0"/>
              <a:t>25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5848801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D7704-CC25-D546-9E26-FAD19227D6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FR" sz="4400" dirty="0">
                <a:solidFill>
                  <a:srgbClr val="7030A0"/>
                </a:solidFill>
                <a:latin typeface="Algerian" pitchFamily="82" charset="77"/>
              </a:rPr>
              <a:t>10B. </a:t>
            </a:r>
            <a:br>
              <a:rPr lang="en-FR" sz="4400" dirty="0">
                <a:solidFill>
                  <a:srgbClr val="7030A0"/>
                </a:solidFill>
                <a:latin typeface="Algerian" pitchFamily="82" charset="77"/>
              </a:rPr>
            </a:br>
            <a:r>
              <a:rPr lang="en-US" sz="4400" dirty="0">
                <a:solidFill>
                  <a:srgbClr val="7030A0"/>
                </a:solidFill>
                <a:latin typeface="Algerian" pitchFamily="82" charset="77"/>
              </a:rPr>
              <a:t>WRAPUP</a:t>
            </a:r>
            <a:br>
              <a:rPr lang="en-FR" dirty="0">
                <a:solidFill>
                  <a:srgbClr val="7030A0"/>
                </a:solidFill>
                <a:latin typeface="Algerian" pitchFamily="82" charset="77"/>
              </a:rPr>
            </a:br>
            <a:endParaRPr lang="en-FR" dirty="0"/>
          </a:p>
        </p:txBody>
      </p:sp>
    </p:spTree>
    <p:extLst>
      <p:ext uri="{BB962C8B-B14F-4D97-AF65-F5344CB8AC3E}">
        <p14:creationId xmlns:p14="http://schemas.microsoft.com/office/powerpoint/2010/main" val="36096510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B66A8-E4C7-1C40-9BBE-4C863066E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0519"/>
          </a:xfrm>
        </p:spPr>
        <p:txBody>
          <a:bodyPr>
            <a:normAutofit/>
          </a:bodyPr>
          <a:lstStyle/>
          <a:p>
            <a:pPr algn="ctr"/>
            <a:r>
              <a:rPr lang="en-FR" sz="4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0A3CF-F539-AF4A-A0EC-68E577A90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1111"/>
            <a:ext cx="10515600" cy="4765852"/>
          </a:xfrm>
        </p:spPr>
        <p:txBody>
          <a:bodyPr>
            <a:normAutofit fontScale="92500" lnSpcReduction="10000"/>
          </a:bodyPr>
          <a:lstStyle/>
          <a:p>
            <a:r>
              <a:rPr lang="en-FR" dirty="0">
                <a:solidFill>
                  <a:srgbClr val="002060"/>
                </a:solidFill>
              </a:rPr>
              <a:t>I hope in these lectures to have introduced you to a number of key notions in construction grammar, a branch of cognitive linguistics.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• My main goals have been to show: 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-  that pragmatics not only fits well into constructional thinking, 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   but crucially needs to be accounted for, because it is part of our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   knowledge of language.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-  how a diachronic construction grammar analysis of the development of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   DSMs contributes positively to the challenge of putting pragmatics into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   CxG.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• I will summarize what I think are the key take-home points from each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lecture.</a:t>
            </a:r>
            <a:endParaRPr lang="en-F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554E88-9753-3243-9A71-6DFD79781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CF97D4-9B2A-3142-B2CC-8AA22738F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B8464-F4F8-F342-8388-9FCD4BBA2275}" type="slidenum">
              <a:rPr lang="en-FR" smtClean="0"/>
              <a:t>27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6023793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04462-BE48-D744-AD63-EFA281A86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FR" sz="3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FR" sz="3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Lecture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C6D51-F377-634B-BEBD-80ED39303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FR" dirty="0">
                <a:solidFill>
                  <a:srgbClr val="002060"/>
                </a:solidFill>
              </a:rPr>
              <a:t>A basic principle of Cognitive Linguistics of the Langacker and Goldberg varieties is that the subject-matter is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    “knowledge of the full range of linguistic conventions”.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• This knowledge is learned, not innate.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• In Construction Grammar of the Goldberg variety, this knowledge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consists of form-meaning pairings (Constructions).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• Although a Cxn is a unit, it has subparts. If it didn’t, one could not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account for differences in dialects, stages of acquisition, or of change.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502F59-3D22-C74B-B33D-262A5BEAD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A4CD48-B582-1140-BCBC-56FE45CDE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B8464-F4F8-F342-8388-9FCD4BBA2275}" type="slidenum">
              <a:rPr lang="en-FR" smtClean="0"/>
              <a:t>28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2371911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5404A-FED7-674F-94B3-E04CE0D103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17689"/>
            <a:ext cx="10515600" cy="57592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• Croft’s (2001:18) model of a Cxn provides a useful way to understand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the unit and it subparts.</a:t>
            </a:r>
            <a:r>
              <a:rPr lang="en-FR" sz="2400" dirty="0">
                <a:solidFill>
                  <a:srgbClr val="002060"/>
                </a:solidFill>
              </a:rPr>
              <a:t>	</a:t>
            </a:r>
          </a:p>
          <a:p>
            <a:pPr marL="0" indent="0">
              <a:buNone/>
            </a:pPr>
            <a:r>
              <a:rPr lang="en-FR" sz="2400" dirty="0">
                <a:solidFill>
                  <a:srgbClr val="00B050"/>
                </a:solidFill>
              </a:rPr>
              <a:t>					                 CONSTRUCTION</a:t>
            </a:r>
          </a:p>
          <a:p>
            <a:pPr marL="0" indent="0">
              <a:buNone/>
            </a:pPr>
            <a:r>
              <a:rPr lang="en-FR" sz="2400" dirty="0">
                <a:solidFill>
                  <a:srgbClr val="00B050"/>
                </a:solidFill>
              </a:rPr>
              <a:t>           syntactic properties</a:t>
            </a:r>
          </a:p>
          <a:p>
            <a:pPr marL="0" indent="0">
              <a:buNone/>
            </a:pPr>
            <a:r>
              <a:rPr lang="en-FR" sz="2400" dirty="0">
                <a:solidFill>
                  <a:srgbClr val="00B050"/>
                </a:solidFill>
              </a:rPr>
              <a:t>           morphological properties		    FORM</a:t>
            </a:r>
          </a:p>
          <a:p>
            <a:pPr marL="0" indent="0">
              <a:buNone/>
            </a:pPr>
            <a:r>
              <a:rPr lang="en-FR" sz="2400" dirty="0">
                <a:solidFill>
                  <a:srgbClr val="00B050"/>
                </a:solidFill>
              </a:rPr>
              <a:t>           phonological properties</a:t>
            </a:r>
          </a:p>
          <a:p>
            <a:pPr marL="0" indent="0">
              <a:buNone/>
            </a:pPr>
            <a:r>
              <a:rPr lang="en-FR" sz="2400" dirty="0">
                <a:solidFill>
                  <a:srgbClr val="00B050"/>
                </a:solidFill>
              </a:rPr>
              <a:t>						</a:t>
            </a:r>
          </a:p>
          <a:p>
            <a:pPr marL="0" indent="0">
              <a:buNone/>
            </a:pPr>
            <a:r>
              <a:rPr lang="en-FR" sz="2400" dirty="0">
                <a:solidFill>
                  <a:srgbClr val="00B050"/>
                </a:solidFill>
              </a:rPr>
              <a:t>						    Symbolic link</a:t>
            </a:r>
          </a:p>
          <a:p>
            <a:pPr marL="0" indent="0">
              <a:buNone/>
            </a:pPr>
            <a:r>
              <a:rPr lang="en-FR" sz="2400" dirty="0">
                <a:solidFill>
                  <a:srgbClr val="00B050"/>
                </a:solidFill>
              </a:rPr>
              <a:t>           semantic properties</a:t>
            </a:r>
          </a:p>
          <a:p>
            <a:pPr marL="0" indent="0">
              <a:buNone/>
            </a:pPr>
            <a:r>
              <a:rPr lang="en-FR" sz="2400" dirty="0">
                <a:solidFill>
                  <a:srgbClr val="00B050"/>
                </a:solidFill>
              </a:rPr>
              <a:t>           pragmatic properties		   	    MEANING</a:t>
            </a:r>
          </a:p>
          <a:p>
            <a:pPr marL="0" indent="0">
              <a:buNone/>
            </a:pPr>
            <a:r>
              <a:rPr lang="en-FR" sz="2400" dirty="0">
                <a:solidFill>
                  <a:srgbClr val="00B050"/>
                </a:solidFill>
              </a:rPr>
              <a:t>           discourse functional properties</a:t>
            </a:r>
          </a:p>
          <a:p>
            <a:pPr marL="0" indent="0">
              <a:buNone/>
            </a:pPr>
            <a:endParaRPr lang="en-FR" sz="24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FR" sz="2600" dirty="0">
                <a:solidFill>
                  <a:srgbClr val="00B050"/>
                </a:solidFill>
              </a:rPr>
              <a:t>	Figure 1. Croft’s (2001:18) model of a construction</a:t>
            </a:r>
          </a:p>
          <a:p>
            <a:endParaRPr lang="en-FR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6629679-2040-F048-8E52-B2C58EF98A24}"/>
              </a:ext>
            </a:extLst>
          </p:cNvPr>
          <p:cNvCxnSpPr/>
          <p:nvPr/>
        </p:nvCxnSpPr>
        <p:spPr>
          <a:xfrm>
            <a:off x="1411111" y="1354667"/>
            <a:ext cx="46058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835BE12-4537-3142-9274-A315E76645CD}"/>
              </a:ext>
            </a:extLst>
          </p:cNvPr>
          <p:cNvCxnSpPr/>
          <p:nvPr/>
        </p:nvCxnSpPr>
        <p:spPr>
          <a:xfrm>
            <a:off x="1388532" y="5271911"/>
            <a:ext cx="46510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3C674DB-08FA-124F-95F3-538743A60349}"/>
              </a:ext>
            </a:extLst>
          </p:cNvPr>
          <p:cNvCxnSpPr/>
          <p:nvPr/>
        </p:nvCxnSpPr>
        <p:spPr>
          <a:xfrm>
            <a:off x="1591733" y="1636889"/>
            <a:ext cx="0" cy="1478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BA7E1E6-23C4-B144-BBA3-1D0412ACB7F1}"/>
              </a:ext>
            </a:extLst>
          </p:cNvPr>
          <p:cNvCxnSpPr/>
          <p:nvPr/>
        </p:nvCxnSpPr>
        <p:spPr>
          <a:xfrm>
            <a:off x="5689600" y="1603022"/>
            <a:ext cx="0" cy="15804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D72354E-D13E-F047-A56C-36BE45877793}"/>
              </a:ext>
            </a:extLst>
          </p:cNvPr>
          <p:cNvCxnSpPr/>
          <p:nvPr/>
        </p:nvCxnSpPr>
        <p:spPr>
          <a:xfrm>
            <a:off x="1591733" y="1636889"/>
            <a:ext cx="41317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C1B919F-1342-8F44-816F-AB1CEA45E6DC}"/>
              </a:ext>
            </a:extLst>
          </p:cNvPr>
          <p:cNvCxnSpPr>
            <a:cxnSpLocks/>
          </p:cNvCxnSpPr>
          <p:nvPr/>
        </p:nvCxnSpPr>
        <p:spPr>
          <a:xfrm>
            <a:off x="1591733" y="3218038"/>
            <a:ext cx="409786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B5EBC35-9A88-F64B-87D6-8247B2507413}"/>
              </a:ext>
            </a:extLst>
          </p:cNvPr>
          <p:cNvCxnSpPr/>
          <p:nvPr/>
        </p:nvCxnSpPr>
        <p:spPr>
          <a:xfrm>
            <a:off x="1591733" y="3677355"/>
            <a:ext cx="0" cy="13800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3BE80A3-8E29-C943-896A-DF36FCB9E680}"/>
              </a:ext>
            </a:extLst>
          </p:cNvPr>
          <p:cNvCxnSpPr/>
          <p:nvPr/>
        </p:nvCxnSpPr>
        <p:spPr>
          <a:xfrm>
            <a:off x="5723467" y="3714044"/>
            <a:ext cx="0" cy="13433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263DAD6-A054-6A46-A8A1-4E01E42E076B}"/>
              </a:ext>
            </a:extLst>
          </p:cNvPr>
          <p:cNvCxnSpPr/>
          <p:nvPr/>
        </p:nvCxnSpPr>
        <p:spPr>
          <a:xfrm>
            <a:off x="1557866" y="3677355"/>
            <a:ext cx="41317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565EF25-B733-4E4A-BBF0-87CC5D9792E1}"/>
              </a:ext>
            </a:extLst>
          </p:cNvPr>
          <p:cNvCxnSpPr/>
          <p:nvPr/>
        </p:nvCxnSpPr>
        <p:spPr>
          <a:xfrm>
            <a:off x="1591733" y="5089877"/>
            <a:ext cx="4131734" cy="366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A9E2B24-12FA-3443-A7BF-E173E28A6323}"/>
              </a:ext>
            </a:extLst>
          </p:cNvPr>
          <p:cNvCxnSpPr/>
          <p:nvPr/>
        </p:nvCxnSpPr>
        <p:spPr>
          <a:xfrm flipH="1">
            <a:off x="6016978" y="1490133"/>
            <a:ext cx="57573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5B85B569-D004-BC4F-9C2E-9FC87036F045}"/>
              </a:ext>
            </a:extLst>
          </p:cNvPr>
          <p:cNvCxnSpPr/>
          <p:nvPr/>
        </p:nvCxnSpPr>
        <p:spPr>
          <a:xfrm flipH="1">
            <a:off x="5723467" y="2393244"/>
            <a:ext cx="8240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998639D0-F5DA-EF43-B098-D59EE588C2F2}"/>
              </a:ext>
            </a:extLst>
          </p:cNvPr>
          <p:cNvCxnSpPr>
            <a:cxnSpLocks/>
          </p:cNvCxnSpPr>
          <p:nvPr/>
        </p:nvCxnSpPr>
        <p:spPr>
          <a:xfrm flipH="1">
            <a:off x="3454400" y="3429000"/>
            <a:ext cx="30592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788F5572-0CE9-D941-AFDB-4EFE2B74AC75}"/>
              </a:ext>
            </a:extLst>
          </p:cNvPr>
          <p:cNvCxnSpPr/>
          <p:nvPr/>
        </p:nvCxnSpPr>
        <p:spPr>
          <a:xfrm flipH="1">
            <a:off x="5689600" y="4454877"/>
            <a:ext cx="82408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6D7F20D-FDFF-684C-8D0D-B0C43E2AAC52}"/>
              </a:ext>
            </a:extLst>
          </p:cNvPr>
          <p:cNvCxnSpPr/>
          <p:nvPr/>
        </p:nvCxnSpPr>
        <p:spPr>
          <a:xfrm>
            <a:off x="3386667" y="3218038"/>
            <a:ext cx="0" cy="482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4DF560C4-E867-744E-9A99-D3E4D3CCF63D}"/>
              </a:ext>
            </a:extLst>
          </p:cNvPr>
          <p:cNvCxnSpPr/>
          <p:nvPr/>
        </p:nvCxnSpPr>
        <p:spPr>
          <a:xfrm>
            <a:off x="1411111" y="1354667"/>
            <a:ext cx="0" cy="39172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3C58EC02-8D34-B841-AF09-48217C8DF026}"/>
              </a:ext>
            </a:extLst>
          </p:cNvPr>
          <p:cNvCxnSpPr/>
          <p:nvPr/>
        </p:nvCxnSpPr>
        <p:spPr>
          <a:xfrm>
            <a:off x="6016978" y="1354667"/>
            <a:ext cx="0" cy="39172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ooter Placeholder 49">
            <a:extLst>
              <a:ext uri="{FF2B5EF4-FFF2-40B4-BE49-F238E27FC236}">
                <a16:creationId xmlns:a16="http://schemas.microsoft.com/office/drawing/2014/main" id="{D596C1D3-A472-6A4F-9981-FFBA07D87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51" name="Slide Number Placeholder 50">
            <a:extLst>
              <a:ext uri="{FF2B5EF4-FFF2-40B4-BE49-F238E27FC236}">
                <a16:creationId xmlns:a16="http://schemas.microsoft.com/office/drawing/2014/main" id="{FAB5F8C9-2030-5748-8F57-55777BA4F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B8464-F4F8-F342-8388-9FCD4BBA2275}" type="slidenum">
              <a:rPr lang="en-FR" smtClean="0"/>
              <a:t>29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133920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62A19-159F-1A45-AAF4-1688A31A6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FR" sz="4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Networks</a:t>
            </a:r>
            <a:endParaRPr lang="en-F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9B47E-86BD-DA40-AE2E-8634CF785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FR" dirty="0"/>
              <a:t>• </a:t>
            </a:r>
            <a:r>
              <a:rPr lang="en-FR" dirty="0">
                <a:solidFill>
                  <a:srgbClr val="002060"/>
                </a:solidFill>
                <a:cs typeface="Arial" panose="020B0604020202020204" pitchFamily="34" charset="0"/>
              </a:rPr>
              <a:t>You may recall that in Lecture 1B I cited a key notion of Cognitive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  <a:cs typeface="Arial" panose="020B0604020202020204" pitchFamily="34" charset="0"/>
              </a:rPr>
              <a:t>   Linguistics: the idea that </a:t>
            </a:r>
            <a:r>
              <a:rPr lang="en-US" dirty="0">
                <a:solidFill>
                  <a:srgbClr val="002060"/>
                </a:solidFill>
              </a:rPr>
              <a:t>Constructions are linked in networks 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   (Langacker 1987, 1988). 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cs typeface="Arial" panose="020B0604020202020204" pitchFamily="34" charset="0"/>
              </a:rPr>
              <a:t>• An important objective articulated in Goldberg (1995, 2006) that I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cs typeface="Arial" panose="020B0604020202020204" pitchFamily="34" charset="0"/>
              </a:rPr>
              <a:t>   mentioned last time (Lecture 9B) is that CxG should be an account 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cs typeface="Arial" panose="020B0604020202020204" pitchFamily="34" charset="0"/>
              </a:rPr>
              <a:t>   of </a:t>
            </a:r>
            <a:r>
              <a:rPr lang="en-US" dirty="0">
                <a:solidFill>
                  <a:srgbClr val="00B050"/>
                </a:solidFill>
                <a:cs typeface="Arial" panose="020B0604020202020204" pitchFamily="34" charset="0"/>
              </a:rPr>
              <a:t>“the network of constructions [that] captures our grammatical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  <a:cs typeface="Arial" panose="020B0604020202020204" pitchFamily="34" charset="0"/>
              </a:rPr>
              <a:t>   knowledge </a:t>
            </a:r>
            <a:r>
              <a:rPr lang="en-US" i="1" dirty="0">
                <a:solidFill>
                  <a:srgbClr val="00B050"/>
                </a:solidFill>
                <a:cs typeface="Arial" panose="020B0604020202020204" pitchFamily="34" charset="0"/>
              </a:rPr>
              <a:t>in toto</a:t>
            </a:r>
            <a:r>
              <a:rPr lang="en-US" dirty="0">
                <a:solidFill>
                  <a:srgbClr val="00B050"/>
                </a:solidFill>
                <a:cs typeface="Arial" panose="020B0604020202020204" pitchFamily="34" charset="0"/>
              </a:rPr>
              <a:t>” </a:t>
            </a:r>
            <a:r>
              <a:rPr lang="en-US" dirty="0">
                <a:solidFill>
                  <a:srgbClr val="002060"/>
                </a:solidFill>
                <a:cs typeface="Arial" panose="020B0604020202020204" pitchFamily="34" charset="0"/>
              </a:rPr>
              <a:t>(Goldberg 2006:18, italics original).</a:t>
            </a:r>
            <a:r>
              <a:rPr lang="en-FR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F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48FECA-CFDB-1445-B106-AA7F8087E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BA1B9D-C657-7D47-AF09-AA3774537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3594-6935-5F46-A21F-2769400D4B4F}" type="slidenum">
              <a:rPr lang="en-FR" smtClean="0"/>
              <a:t>3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6594793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86BB4-4D94-2440-9436-F8B4F240A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FR" sz="3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FR" sz="3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Lecture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50212-7989-C140-8F2D-622C71EB4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FR" dirty="0">
                <a:solidFill>
                  <a:srgbClr val="002060"/>
                </a:solidFill>
              </a:rPr>
              <a:t>Croft’s model includes pragmatics and discourse function.</a:t>
            </a:r>
          </a:p>
          <a:p>
            <a:r>
              <a:rPr lang="en-FR" dirty="0">
                <a:solidFill>
                  <a:srgbClr val="002060"/>
                </a:solidFill>
              </a:rPr>
              <a:t>They are what I have focused on in these lectures. </a:t>
            </a:r>
          </a:p>
          <a:p>
            <a:r>
              <a:rPr lang="en-FR" dirty="0">
                <a:solidFill>
                  <a:srgbClr val="002060"/>
                </a:solidFill>
              </a:rPr>
              <a:t>Pragmatics must be understood as conventional pragmatics that 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has to be learned.</a:t>
            </a:r>
          </a:p>
          <a:p>
            <a:pPr marL="0" indent="0">
              <a:buNone/>
            </a:pPr>
            <a:endParaRPr lang="en-FR" dirty="0"/>
          </a:p>
          <a:p>
            <a:pPr marL="0" indent="0">
              <a:buNone/>
            </a:pPr>
            <a:endParaRPr lang="en-F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208B77-D4A3-DE4A-A9A1-DAC9481F8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D8FF1B-6DFE-074B-8024-DB5594B1A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B8464-F4F8-F342-8388-9FCD4BBA2275}" type="slidenum">
              <a:rPr lang="en-FR" smtClean="0"/>
              <a:t>30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7589694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5D326-878B-4A49-8594-62151562F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FR" sz="3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FR" sz="3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Lecture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64A9C-AAC4-A94A-BF50-2F48C0272F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FR" dirty="0">
                <a:solidFill>
                  <a:srgbClr val="002060"/>
                </a:solidFill>
              </a:rPr>
              <a:t>Lecture 2 introduced some basic principles of usage-based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historical linguistics. 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• The model of Diachronic Construction Grammar that I presented is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Constructionalization as developed in T</a:t>
            </a:r>
            <a:r>
              <a:rPr lang="en-GB" dirty="0">
                <a:solidFill>
                  <a:srgbClr val="002060"/>
                </a:solidFill>
              </a:rPr>
              <a:t>r</a:t>
            </a:r>
            <a:r>
              <a:rPr lang="en-FR" dirty="0">
                <a:solidFill>
                  <a:srgbClr val="002060"/>
                </a:solidFill>
              </a:rPr>
              <a:t>augott &amp; Trousdale (2013).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• I argued that innovation is not change, although it is a necessary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prerequisite to change.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• Change is the development of shared (conventionalized) usage.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• The importance of context (co-text) and analogy in change were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emphasized.</a:t>
            </a:r>
          </a:p>
          <a:p>
            <a:pPr marL="0" indent="0">
              <a:buNone/>
            </a:pPr>
            <a:endParaRPr lang="en-FR" dirty="0">
              <a:solidFill>
                <a:srgbClr val="00206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8EB75D-E874-BC48-AD34-C122BFBA7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E0105E-C6E0-7945-B544-10E08DB3C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B8464-F4F8-F342-8388-9FCD4BBA2275}" type="slidenum">
              <a:rPr lang="en-FR" smtClean="0"/>
              <a:t>31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6589153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D447D-17CA-0040-8108-7AE69502B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FR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FR" sz="3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Lecture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42278-09EE-3C48-86BA-CB1DCDE34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FR" dirty="0"/>
              <a:t>• </a:t>
            </a:r>
            <a:r>
              <a:rPr lang="en-FR" dirty="0">
                <a:solidFill>
                  <a:srgbClr val="002060"/>
                </a:solidFill>
              </a:rPr>
              <a:t>Updated  characterizations of constructionalization and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constructional changes were presented.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 </a:t>
            </a:r>
            <a:r>
              <a:rPr lang="en-FR" dirty="0">
                <a:solidFill>
                  <a:srgbClr val="00B050"/>
                </a:solidFill>
              </a:rPr>
              <a:t>      </a:t>
            </a:r>
            <a:r>
              <a:rPr lang="en-US" b="1" dirty="0">
                <a:solidFill>
                  <a:srgbClr val="00B050"/>
                </a:solidFill>
              </a:rPr>
              <a:t>Constructionalization</a:t>
            </a:r>
            <a:r>
              <a:rPr lang="en-US" dirty="0">
                <a:solidFill>
                  <a:srgbClr val="00B050"/>
                </a:solidFill>
              </a:rPr>
              <a:t> is the establishment of a new symbolic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       association of form and meaning which has been replicated 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</a:rPr>
              <a:t>       across a network of language users.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• </a:t>
            </a:r>
            <a:r>
              <a:rPr lang="en-US" dirty="0" err="1">
                <a:solidFill>
                  <a:srgbClr val="002060"/>
                </a:solidFill>
              </a:rPr>
              <a:t>Cxzns</a:t>
            </a:r>
            <a:r>
              <a:rPr lang="en-US" dirty="0">
                <a:solidFill>
                  <a:srgbClr val="002060"/>
                </a:solidFill>
              </a:rPr>
              <a:t> are the result of shared generalizations over constructs.</a:t>
            </a:r>
          </a:p>
          <a:p>
            <a:pPr marL="0" indent="0">
              <a:buNone/>
            </a:pPr>
            <a:r>
              <a:rPr lang="en-FR" dirty="0">
                <a:solidFill>
                  <a:srgbClr val="00B050"/>
                </a:solidFill>
                <a:cs typeface="Arial" panose="020B0604020202020204" pitchFamily="34" charset="0"/>
              </a:rPr>
              <a:t>       </a:t>
            </a:r>
            <a:endParaRPr lang="en-F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D6A40D-A49E-024A-9F4D-755817916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5A3C7E-D8EB-0E4B-AF65-0DE0CDF79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B8464-F4F8-F342-8388-9FCD4BBA2275}" type="slidenum">
              <a:rPr lang="en-FR" smtClean="0"/>
              <a:t>32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7650543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3B491-D8FA-7D44-9BAB-0E870A4EE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FR" sz="3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FR" sz="3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Lecture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997C8-8005-964F-9F55-235BB33A2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FR" b="1" dirty="0">
                <a:solidFill>
                  <a:srgbClr val="00B050"/>
                </a:solidFill>
                <a:cs typeface="Arial" panose="020B0604020202020204" pitchFamily="34" charset="0"/>
              </a:rPr>
              <a:t>       Constructional changes </a:t>
            </a:r>
            <a:r>
              <a:rPr lang="en-FR" dirty="0">
                <a:solidFill>
                  <a:srgbClr val="00B050"/>
                </a:solidFill>
                <a:cs typeface="Arial" panose="020B0604020202020204" pitchFamily="34" charset="0"/>
              </a:rPr>
              <a:t>are modulations of contextual uses </a:t>
            </a:r>
          </a:p>
          <a:p>
            <a:pPr marL="0" indent="0">
              <a:buNone/>
            </a:pPr>
            <a:r>
              <a:rPr lang="en-FR" dirty="0">
                <a:solidFill>
                  <a:srgbClr val="00B050"/>
                </a:solidFill>
                <a:cs typeface="Arial" panose="020B0604020202020204" pitchFamily="34" charset="0"/>
              </a:rPr>
              <a:t>       prior to and following constructionalization</a:t>
            </a:r>
          </a:p>
          <a:p>
            <a:r>
              <a:rPr lang="en-FR" dirty="0">
                <a:solidFill>
                  <a:srgbClr val="002060"/>
                </a:solidFill>
              </a:rPr>
              <a:t>Pre-Cxzn changes enable Cxzn. They include assemblies of co-textual shifts. Note that no particular ch</a:t>
            </a:r>
            <a:r>
              <a:rPr lang="en-GB" dirty="0">
                <a:solidFill>
                  <a:srgbClr val="002060"/>
                </a:solidFill>
              </a:rPr>
              <a:t>an</a:t>
            </a:r>
            <a:r>
              <a:rPr lang="en-FR" dirty="0">
                <a:solidFill>
                  <a:srgbClr val="002060"/>
                </a:solidFill>
              </a:rPr>
              <a:t>ge has to happen. A pre-Cxzn CC makes change possible, but does not determine it.</a:t>
            </a:r>
          </a:p>
          <a:p>
            <a:r>
              <a:rPr lang="en-FR" dirty="0">
                <a:solidFill>
                  <a:srgbClr val="002060"/>
                </a:solidFill>
              </a:rPr>
              <a:t>Post-Cxzn changes actualize or spread a construction. They are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expansions of various types, including collocational expansions and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schema expansions; also obsolescence.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• Development of a new Cxn always entails variation: A &gt; A/B &gt; (B)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5DF3DD-3C5B-E348-9F83-E614EA020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CFC559-E136-684F-A44E-102622951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B8464-F4F8-F342-8388-9FCD4BBA2275}" type="slidenum">
              <a:rPr lang="en-FR" smtClean="0"/>
              <a:t>33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4644167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7E983-8E34-094E-AA2F-A7F357435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FR" sz="3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FR" sz="3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Lecture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BBB6F-DE10-4B42-8E59-3977443158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FR" dirty="0">
                <a:solidFill>
                  <a:srgbClr val="002060"/>
                </a:solidFill>
              </a:rPr>
              <a:t> Some characteristics of work on Grammaticalization were outlined,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 among them Lehmann’s (2015[1995]) six parameters of Gzn.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•  Lehmann’s and Haspelmath’s (1999) strong hypotheses of Gzn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 as a set of irreversible reduction types are not wholly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 supported.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•  Therefore we can no longer conclude that</a:t>
            </a:r>
            <a:r>
              <a:rPr lang="fr-FR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dirty="0" err="1">
                <a:solidFill>
                  <a:srgbClr val="002060"/>
                </a:solidFill>
                <a:cs typeface="Arial" panose="020B0604020202020204" pitchFamily="34" charset="0"/>
              </a:rPr>
              <a:t>language</a:t>
            </a:r>
            <a:r>
              <a:rPr lang="fr-FR" dirty="0">
                <a:solidFill>
                  <a:srgbClr val="002060"/>
                </a:solidFill>
                <a:cs typeface="Arial" panose="020B0604020202020204" pitchFamily="34" charset="0"/>
              </a:rPr>
              <a:t> </a:t>
            </a:r>
            <a:r>
              <a:rPr lang="fr-FR" dirty="0" err="1">
                <a:solidFill>
                  <a:srgbClr val="002060"/>
                </a:solidFill>
                <a:cs typeface="Arial" panose="020B0604020202020204" pitchFamily="34" charset="0"/>
              </a:rPr>
              <a:t>is</a:t>
            </a:r>
            <a:r>
              <a:rPr lang="fr-FR" dirty="0">
                <a:solidFill>
                  <a:srgbClr val="002060"/>
                </a:solidFill>
                <a:cs typeface="Arial" panose="020B0604020202020204" pitchFamily="34" charset="0"/>
              </a:rPr>
              <a:t> a </a:t>
            </a:r>
            <a:r>
              <a:rPr lang="fr-FR" dirty="0">
                <a:solidFill>
                  <a:srgbClr val="00B050"/>
                </a:solidFill>
                <a:cs typeface="Arial" panose="020B0604020202020204" pitchFamily="34" charset="0"/>
              </a:rPr>
              <a:t>«</a:t>
            </a:r>
            <a:r>
              <a:rPr lang="fr-FR" dirty="0" err="1">
                <a:solidFill>
                  <a:srgbClr val="00B050"/>
                </a:solidFill>
                <a:cs typeface="Arial" panose="020B0604020202020204" pitchFamily="34" charset="0"/>
              </a:rPr>
              <a:t>gigantic</a:t>
            </a:r>
            <a:endParaRPr lang="fr-FR" dirty="0">
              <a:solidFill>
                <a:srgbClr val="00B05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dirty="0">
                <a:solidFill>
                  <a:srgbClr val="00B050"/>
                </a:solidFill>
                <a:cs typeface="Arial" panose="020B0604020202020204" pitchFamily="34" charset="0"/>
              </a:rPr>
              <a:t>    expression-</a:t>
            </a:r>
            <a:r>
              <a:rPr lang="fr-FR" dirty="0" err="1">
                <a:solidFill>
                  <a:srgbClr val="00B050"/>
                </a:solidFill>
                <a:cs typeface="Arial" panose="020B0604020202020204" pitchFamily="34" charset="0"/>
              </a:rPr>
              <a:t>compacting</a:t>
            </a:r>
            <a:r>
              <a:rPr lang="fr-FR" dirty="0">
                <a:solidFill>
                  <a:srgbClr val="00B050"/>
                </a:solidFill>
                <a:cs typeface="Arial" panose="020B0604020202020204" pitchFamily="34" charset="0"/>
              </a:rPr>
              <a:t> machine» </a:t>
            </a:r>
            <a:r>
              <a:rPr lang="fr-FR" dirty="0">
                <a:solidFill>
                  <a:srgbClr val="002060"/>
                </a:solidFill>
                <a:cs typeface="Arial" panose="020B0604020202020204" pitchFamily="34" charset="0"/>
              </a:rPr>
              <a:t>(Langacker 1977:106).</a:t>
            </a:r>
          </a:p>
          <a:p>
            <a:pPr marL="0" indent="0">
              <a:buNone/>
            </a:pPr>
            <a:endParaRPr lang="en-F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D6760A-7C94-5C44-84F7-9960A3227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724E5D-4CD7-2047-84FB-A13A4D895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B8464-F4F8-F342-8388-9FCD4BBA2275}" type="slidenum">
              <a:rPr lang="en-FR" smtClean="0"/>
              <a:t>34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3495048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7DCCD-4E3F-CE4E-9F55-75CA93B56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7942"/>
          </a:xfrm>
        </p:spPr>
        <p:txBody>
          <a:bodyPr>
            <a:normAutofit fontScale="90000"/>
          </a:bodyPr>
          <a:lstStyle/>
          <a:p>
            <a:br>
              <a:rPr lang="en-FR" sz="3600" dirty="0"/>
            </a:br>
            <a:r>
              <a:rPr lang="en-FR" sz="36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Lecture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F1A84-55DB-CE42-902F-921BB1ED67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4667"/>
            <a:ext cx="10515600" cy="4822296"/>
          </a:xfrm>
        </p:spPr>
        <p:txBody>
          <a:bodyPr>
            <a:normAutofit lnSpcReduction="10000"/>
          </a:bodyPr>
          <a:lstStyle/>
          <a:p>
            <a:r>
              <a:rPr lang="en-FR" dirty="0">
                <a:solidFill>
                  <a:srgbClr val="002060"/>
                </a:solidFill>
              </a:rPr>
              <a:t>In Gzn, loss of content meaning (“bleaching”) is balanced by gain in pragmatic meaning (a “loss-and-gain” model, see Sweetser 1988, Heine et al. 1991, Brems 2011).</a:t>
            </a:r>
          </a:p>
          <a:p>
            <a:r>
              <a:rPr lang="en-FR" dirty="0">
                <a:solidFill>
                  <a:srgbClr val="002060"/>
                </a:solidFill>
              </a:rPr>
              <a:t>The logical outcome of reduction in the process of Gzn is expansion of contexts (Himmelmann 2004).</a:t>
            </a:r>
          </a:p>
          <a:p>
            <a:r>
              <a:rPr lang="en-FR" dirty="0">
                <a:solidFill>
                  <a:srgbClr val="002060"/>
                </a:solidFill>
              </a:rPr>
              <a:t>Work on Gzn and on Cxzn asks different questions: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-  </a:t>
            </a:r>
            <a:r>
              <a:rPr lang="en-US" b="1" dirty="0">
                <a:solidFill>
                  <a:srgbClr val="002060"/>
                </a:solidFill>
                <a:cs typeface="Arial" panose="020B0604020202020204" pitchFamily="34" charset="0"/>
              </a:rPr>
              <a:t>Gzn Q</a:t>
            </a:r>
            <a:r>
              <a:rPr lang="en-US" dirty="0">
                <a:solidFill>
                  <a:srgbClr val="002060"/>
                </a:solidFill>
                <a:cs typeface="Arial" panose="020B0604020202020204" pitchFamily="34" charset="0"/>
              </a:rPr>
              <a:t>:  How do grams </a:t>
            </a:r>
            <a:r>
              <a:rPr lang="en-US" dirty="0">
                <a:solidFill>
                  <a:srgbClr val="002060"/>
                </a:solidFill>
              </a:rPr>
              <a:t>(e.g. markers of case, tense, aspect,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      modality) </a:t>
            </a:r>
            <a:r>
              <a:rPr lang="en-US" dirty="0">
                <a:solidFill>
                  <a:srgbClr val="002060"/>
                </a:solidFill>
                <a:cs typeface="Arial" panose="020B0604020202020204" pitchFamily="34" charset="0"/>
              </a:rPr>
              <a:t>come into being, and what mechanisms are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cs typeface="Arial" panose="020B0604020202020204" pitchFamily="34" charset="0"/>
              </a:rPr>
              <a:t>      involved?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cs typeface="Arial" panose="020B0604020202020204" pitchFamily="34" charset="0"/>
              </a:rPr>
              <a:t>   - </a:t>
            </a:r>
            <a:r>
              <a:rPr lang="en-US" b="1" dirty="0">
                <a:solidFill>
                  <a:srgbClr val="002060"/>
                </a:solidFill>
                <a:cs typeface="Arial" panose="020B0604020202020204" pitchFamily="34" charset="0"/>
              </a:rPr>
              <a:t>Cxzn Q</a:t>
            </a:r>
            <a:r>
              <a:rPr lang="en-US" dirty="0">
                <a:solidFill>
                  <a:srgbClr val="002060"/>
                </a:solidFill>
                <a:cs typeface="Arial" panose="020B0604020202020204" pitchFamily="34" charset="0"/>
              </a:rPr>
              <a:t>: How do Cxns, including schemas, come into being,</a:t>
            </a: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cs typeface="Arial" panose="020B0604020202020204" pitchFamily="34" charset="0"/>
              </a:rPr>
              <a:t>     and what mechanisms are involved? </a:t>
            </a:r>
          </a:p>
          <a:p>
            <a:pPr marL="0" indent="0">
              <a:buNone/>
            </a:pPr>
            <a:endParaRPr lang="en-FR" dirty="0"/>
          </a:p>
          <a:p>
            <a:endParaRPr lang="en-F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9C98E7-8837-1640-AD57-2EBFB6A2D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633D15-8639-9044-BCAA-6578B4ECB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B8464-F4F8-F342-8388-9FCD4BBA2275}" type="slidenum">
              <a:rPr lang="en-FR" smtClean="0"/>
              <a:t>35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9479275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EF9FF-9EDF-E642-9E8F-E26E1BC70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FR" sz="4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FR" sz="4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Lecture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4F0F5-38B5-7B4C-A9D1-6F40F82F0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FR" dirty="0">
                <a:solidFill>
                  <a:srgbClr val="002060"/>
                </a:solidFill>
              </a:rPr>
              <a:t>The domains of study overlap when morphosyntactic studies are undertaken.</a:t>
            </a:r>
          </a:p>
          <a:p>
            <a:r>
              <a:rPr lang="en-FR" dirty="0">
                <a:solidFill>
                  <a:srgbClr val="002060"/>
                </a:solidFill>
              </a:rPr>
              <a:t>The approaches do not compete but enrich each other (Coussé et al. 2018).</a:t>
            </a:r>
          </a:p>
          <a:p>
            <a:r>
              <a:rPr lang="en-FR" dirty="0">
                <a:solidFill>
                  <a:srgbClr val="002060"/>
                </a:solidFill>
              </a:rPr>
              <a:t>Some domains of study in CxG do not overlap with work on Gzn, e.g.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the development of “dative alternation” (</a:t>
            </a:r>
            <a:r>
              <a:rPr lang="en-FR" i="1" dirty="0">
                <a:solidFill>
                  <a:srgbClr val="002060"/>
                </a:solidFill>
              </a:rPr>
              <a:t>I gave Sam a bicycle ~</a:t>
            </a:r>
          </a:p>
          <a:p>
            <a:pPr marL="0" indent="0">
              <a:buNone/>
            </a:pPr>
            <a:r>
              <a:rPr lang="en-FR" i="1" dirty="0">
                <a:solidFill>
                  <a:srgbClr val="002060"/>
                </a:solidFill>
              </a:rPr>
              <a:t>   I gave a bicycle to Sam</a:t>
            </a:r>
            <a:r>
              <a:rPr lang="en-FR" dirty="0">
                <a:solidFill>
                  <a:srgbClr val="002060"/>
                </a:solidFill>
              </a:rPr>
              <a:t>) or of the </a:t>
            </a:r>
            <a:r>
              <a:rPr lang="en-FR" i="1" dirty="0">
                <a:solidFill>
                  <a:srgbClr val="002060"/>
                </a:solidFill>
              </a:rPr>
              <a:t>way</a:t>
            </a:r>
            <a:r>
              <a:rPr lang="en-FR" dirty="0">
                <a:solidFill>
                  <a:srgbClr val="002060"/>
                </a:solidFill>
              </a:rPr>
              <a:t>.Cxn (</a:t>
            </a:r>
            <a:r>
              <a:rPr lang="en-FR" i="1" dirty="0">
                <a:solidFill>
                  <a:srgbClr val="002060"/>
                </a:solidFill>
              </a:rPr>
              <a:t>She elbowed her way</a:t>
            </a:r>
          </a:p>
          <a:p>
            <a:pPr marL="0" indent="0">
              <a:buNone/>
            </a:pPr>
            <a:r>
              <a:rPr lang="en-FR" i="1" dirty="0">
                <a:solidFill>
                  <a:srgbClr val="002060"/>
                </a:solidFill>
              </a:rPr>
              <a:t>   through the crowd, She giggled her way through dinner</a:t>
            </a:r>
            <a:r>
              <a:rPr lang="en-FR" dirty="0">
                <a:solidFill>
                  <a:srgbClr val="002060"/>
                </a:solidFill>
              </a:rPr>
              <a:t>).</a:t>
            </a:r>
          </a:p>
          <a:p>
            <a:endParaRPr lang="en-F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C62350-4480-A24E-B5AF-E459BF9F9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FA9175-9F4E-1642-BC53-E5525730A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B8464-F4F8-F342-8388-9FCD4BBA2275}" type="slidenum">
              <a:rPr lang="en-FR" smtClean="0"/>
              <a:t>36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1108936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B1674-5A22-0A4C-B9CF-AA80EC45B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FR" sz="4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FR" sz="4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Lecture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B289F-B62A-A645-A698-CA624DF7B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FR" dirty="0">
                <a:solidFill>
                  <a:srgbClr val="002060"/>
                </a:solidFill>
              </a:rPr>
              <a:t>Pragmatic markers were characterized in a number of ways.</a:t>
            </a:r>
          </a:p>
          <a:p>
            <a:r>
              <a:rPr lang="en-FR" dirty="0">
                <a:solidFill>
                  <a:srgbClr val="002060"/>
                </a:solidFill>
              </a:rPr>
              <a:t>The most important are: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-  non-truth conditional,</a:t>
            </a:r>
          </a:p>
          <a:p>
            <a:pPr marL="0" lvl="0" indent="0">
              <a:buNone/>
            </a:pPr>
            <a:r>
              <a:rPr lang="en-FR" dirty="0">
                <a:solidFill>
                  <a:srgbClr val="002060"/>
                </a:solidFill>
              </a:rPr>
              <a:t>   -  </a:t>
            </a:r>
            <a:r>
              <a:rPr lang="en-US" dirty="0">
                <a:solidFill>
                  <a:srgbClr val="002060"/>
                </a:solidFill>
                <a:cs typeface="Arial" panose="020B0604020202020204" pitchFamily="34" charset="0"/>
              </a:rPr>
              <a:t>contextualizing cues and processing instructions about how to </a:t>
            </a:r>
          </a:p>
          <a:p>
            <a:pPr marL="0" lvl="0" indent="0">
              <a:buNone/>
            </a:pPr>
            <a:r>
              <a:rPr lang="en-US" dirty="0">
                <a:solidFill>
                  <a:srgbClr val="002060"/>
                </a:solidFill>
                <a:cs typeface="Arial" panose="020B0604020202020204" pitchFamily="34" charset="0"/>
              </a:rPr>
              <a:t>      interpret the host clause (“procedural”),</a:t>
            </a:r>
            <a:endParaRPr lang="en-FR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  <a:cs typeface="Arial" panose="020B0604020202020204" pitchFamily="34" charset="0"/>
              </a:rPr>
              <a:t>   -  typically </a:t>
            </a:r>
            <a:r>
              <a:rPr lang="en-US" dirty="0">
                <a:solidFill>
                  <a:srgbClr val="002060"/>
                </a:solidFill>
                <a:cs typeface="Arial" panose="020B0604020202020204" pitchFamily="34" charset="0"/>
              </a:rPr>
              <a:t>multifunctional,</a:t>
            </a:r>
            <a:endParaRPr lang="en-FR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  <a:cs typeface="Arial" panose="020B0604020202020204" pitchFamily="34" charset="0"/>
              </a:rPr>
              <a:t>   -  not syntactically integrated with the host clause.</a:t>
            </a:r>
            <a:endParaRPr lang="en-FR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F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77368D-7FDE-394B-9534-DB31321DF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1684EB-4BBD-C045-A1AA-0C83625C3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B8464-F4F8-F342-8388-9FCD4BBA2275}" type="slidenum">
              <a:rPr lang="en-FR" smtClean="0"/>
              <a:t>37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5160864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66EC1-771B-3C42-8437-0910D61C4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FR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FR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Lecture 4</a:t>
            </a:r>
            <a:endParaRPr lang="en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1C20C-2E5A-B146-9C9B-8B7B0B5B0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FR" dirty="0">
                <a:solidFill>
                  <a:srgbClr val="002060"/>
                </a:solidFill>
              </a:rPr>
              <a:t>A subset of Pragmatic Markers is Connectors that are DSMs in function:</a:t>
            </a:r>
          </a:p>
          <a:p>
            <a:r>
              <a:rPr lang="en-FR" dirty="0">
                <a:solidFill>
                  <a:srgbClr val="002060"/>
                </a:solidFill>
              </a:rPr>
              <a:t>Some DSMs are monofunctional (e.g. </a:t>
            </a:r>
            <a:r>
              <a:rPr lang="en-FR" i="1" dirty="0">
                <a:solidFill>
                  <a:srgbClr val="002060"/>
                </a:solidFill>
              </a:rPr>
              <a:t>further</a:t>
            </a:r>
            <a:r>
              <a:rPr lang="en-FR" dirty="0">
                <a:solidFill>
                  <a:srgbClr val="002060"/>
                </a:solidFill>
              </a:rPr>
              <a:t>), some mutifunctional (e.g. </a:t>
            </a:r>
            <a:r>
              <a:rPr lang="en-FR" i="1" dirty="0">
                <a:solidFill>
                  <a:srgbClr val="002060"/>
                </a:solidFill>
              </a:rPr>
              <a:t>after all</a:t>
            </a:r>
            <a:r>
              <a:rPr lang="en-FR" dirty="0">
                <a:solidFill>
                  <a:srgbClr val="002060"/>
                </a:solidFill>
              </a:rPr>
              <a:t>).</a:t>
            </a:r>
          </a:p>
          <a:p>
            <a:r>
              <a:rPr lang="en-FR" dirty="0">
                <a:solidFill>
                  <a:srgbClr val="002060"/>
                </a:solidFill>
              </a:rPr>
              <a:t>Fraser (1996 and elsewhere) calls them all DMs.</a:t>
            </a:r>
          </a:p>
          <a:p>
            <a:r>
              <a:rPr lang="en-FR" dirty="0">
                <a:solidFill>
                  <a:srgbClr val="002060"/>
                </a:solidFill>
              </a:rPr>
              <a:t>However, I distinguish: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- monofunctional DSMs,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- multifunctional DMs.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• Historcially, multifunctional DMs derive from monofunctional DSMs..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F799AB-1D70-3249-8D39-8563AE21C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3A9ED5-CE28-5F41-9989-148EE0263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B8464-F4F8-F342-8388-9FCD4BBA2275}" type="slidenum">
              <a:rPr lang="en-FR" smtClean="0"/>
              <a:t>38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8135869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0F04F-14D6-B44A-96A6-CC6C706AD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FR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FR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Lecture 4</a:t>
            </a:r>
            <a:endParaRPr lang="en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774B81-A272-E042-9AD3-D98AD286B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FR" dirty="0">
                <a:solidFill>
                  <a:srgbClr val="002060"/>
                </a:solidFill>
              </a:rPr>
              <a:t>Fraser distinguishes four types of what I call DSMs: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- elaborative markers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- contrastive markers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- inferential markers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- topic change markers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• In English most of these types of markers derive historically 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from adverbials.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62D42E-4D30-9945-AEDF-CBA7EA67D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C26791-BC14-304E-8549-29A704840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B8464-F4F8-F342-8388-9FCD4BBA2275}" type="slidenum">
              <a:rPr lang="en-FR" smtClean="0"/>
              <a:t>39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442686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988A2-7929-3B44-89A4-4B885278D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8657"/>
          </a:xfrm>
        </p:spPr>
        <p:txBody>
          <a:bodyPr>
            <a:normAutofit/>
          </a:bodyPr>
          <a:lstStyle/>
          <a:p>
            <a:pPr algn="ctr"/>
            <a:r>
              <a:rPr lang="en-FR" sz="4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Networks and “constructional space”</a:t>
            </a:r>
            <a:endParaRPr lang="en-F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D1CF8-F86E-DE48-9EE8-D3EE4E620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3782"/>
            <a:ext cx="10515600" cy="501318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How to conceptualize networks and relations that constitute the</a:t>
            </a:r>
          </a:p>
          <a:p>
            <a:pPr marL="0" indent="0">
              <a:buNone/>
            </a:pPr>
            <a:r>
              <a:rPr lang="en-US" sz="1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network </a:t>
            </a:r>
            <a:r>
              <a:rPr lang="en-FR" sz="1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discussed in some detail in Diessel (2019) mainly</a:t>
            </a:r>
          </a:p>
          <a:p>
            <a:pPr marL="0" indent="0">
              <a:buNone/>
            </a:pPr>
            <a:r>
              <a:rPr lang="en-FR" sz="1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with respect to acquisition, and in Sommerer &amp; Smirnova</a:t>
            </a:r>
          </a:p>
          <a:p>
            <a:pPr marL="0" indent="0">
              <a:buNone/>
            </a:pPr>
            <a:r>
              <a:rPr lang="en-FR" sz="1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(2020) mainly wi</a:t>
            </a:r>
            <a:r>
              <a:rPr lang="en-GB" sz="1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FR" sz="1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focus on diachronic changes.</a:t>
            </a:r>
            <a:endParaRPr lang="en-FR" sz="11200" dirty="0"/>
          </a:p>
          <a:p>
            <a:endParaRPr lang="en-FR" dirty="0"/>
          </a:p>
          <a:p>
            <a:endParaRPr lang="en-FR" dirty="0"/>
          </a:p>
          <a:p>
            <a:pPr marL="0" indent="0">
              <a:buNone/>
            </a:pPr>
            <a:endParaRPr lang="en-FR" dirty="0"/>
          </a:p>
          <a:p>
            <a:pPr marL="0" indent="0">
              <a:buNone/>
            </a:pPr>
            <a:endParaRPr lang="en-FR" dirty="0"/>
          </a:p>
          <a:p>
            <a:pPr marL="0" indent="0">
              <a:buNone/>
            </a:pPr>
            <a:endParaRPr lang="en-FR" dirty="0"/>
          </a:p>
          <a:p>
            <a:pPr marL="0" indent="0">
              <a:buNone/>
            </a:pPr>
            <a:endParaRPr lang="en-FR" dirty="0"/>
          </a:p>
          <a:p>
            <a:pPr marL="0" indent="0">
              <a:buNone/>
            </a:pPr>
            <a:endParaRPr lang="en-FR" dirty="0"/>
          </a:p>
          <a:p>
            <a:pPr marL="0" indent="0">
              <a:buNone/>
            </a:pPr>
            <a:endParaRPr lang="en-FR" dirty="0"/>
          </a:p>
          <a:p>
            <a:pPr marL="0" indent="0">
              <a:buNone/>
            </a:pPr>
            <a:endParaRPr lang="en-FR" dirty="0"/>
          </a:p>
          <a:p>
            <a:pPr marL="0" indent="0">
              <a:buNone/>
            </a:pPr>
            <a:endParaRPr lang="en-FR" dirty="0"/>
          </a:p>
          <a:p>
            <a:pPr marL="0" indent="0">
              <a:buNone/>
            </a:pPr>
            <a:endParaRPr lang="en-FR" dirty="0"/>
          </a:p>
          <a:p>
            <a:pPr marL="0" indent="0">
              <a:buNone/>
            </a:pPr>
            <a:endParaRPr lang="en-FR" dirty="0"/>
          </a:p>
          <a:p>
            <a:pPr marL="0" indent="0">
              <a:buNone/>
            </a:pPr>
            <a:endParaRPr lang="en-FR" dirty="0"/>
          </a:p>
          <a:p>
            <a:pPr marL="0" indent="0">
              <a:buNone/>
            </a:pPr>
            <a:endParaRPr lang="en-FR" dirty="0"/>
          </a:p>
          <a:p>
            <a:pPr marL="0" indent="0">
              <a:buNone/>
            </a:pPr>
            <a:endParaRPr lang="en-FR" dirty="0"/>
          </a:p>
          <a:p>
            <a:pPr marL="0" indent="0">
              <a:buNone/>
            </a:pPr>
            <a:r>
              <a:rPr lang="en-FR" dirty="0"/>
              <a:t>	</a:t>
            </a:r>
            <a:r>
              <a:rPr lang="en-FR" sz="3600" dirty="0"/>
              <a:t>	</a:t>
            </a:r>
            <a:r>
              <a:rPr lang="en-FR" sz="6400" dirty="0"/>
              <a:t>Holger Diessel 		            Lotte Sommerer                                 Elena Smirnova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E15C54-85A9-104B-BC01-338444ED7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9E4CB1-0A3F-7345-9DE0-660A59F52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3594-6935-5F46-A21F-2769400D4B4F}" type="slidenum">
              <a:rPr lang="en-FR" smtClean="0"/>
              <a:t>4</a:t>
            </a:fld>
            <a:endParaRPr lang="en-FR"/>
          </a:p>
        </p:txBody>
      </p:sp>
      <p:pic>
        <p:nvPicPr>
          <p:cNvPr id="9" name="Picture 8" descr="A picture containing clothing, person&#10;&#10;Description automatically generated">
            <a:extLst>
              <a:ext uri="{FF2B5EF4-FFF2-40B4-BE49-F238E27FC236}">
                <a16:creationId xmlns:a16="http://schemas.microsoft.com/office/drawing/2014/main" id="{64A36071-76ED-E643-8492-1D0044A376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9723" y="3759198"/>
            <a:ext cx="2133600" cy="2035528"/>
          </a:xfrm>
          <a:prstGeom prst="rect">
            <a:avLst/>
          </a:prstGeom>
        </p:spPr>
      </p:pic>
      <p:pic>
        <p:nvPicPr>
          <p:cNvPr id="11" name="Picture 10" descr="A person with blonde hair&#10;&#10;Description automatically generated with low confidence">
            <a:extLst>
              <a:ext uri="{FF2B5EF4-FFF2-40B4-BE49-F238E27FC236}">
                <a16:creationId xmlns:a16="http://schemas.microsoft.com/office/drawing/2014/main" id="{1B2A2263-7D7A-A74A-BB35-B367818D1F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0600" y="3759198"/>
            <a:ext cx="1786467" cy="2035528"/>
          </a:xfrm>
          <a:prstGeom prst="rect">
            <a:avLst/>
          </a:prstGeom>
        </p:spPr>
      </p:pic>
      <p:pic>
        <p:nvPicPr>
          <p:cNvPr id="13" name="Picture 12" descr="A person wearing glasses&#10;&#10;Description automatically generated with low confidence">
            <a:extLst>
              <a:ext uri="{FF2B5EF4-FFF2-40B4-BE49-F238E27FC236}">
                <a16:creationId xmlns:a16="http://schemas.microsoft.com/office/drawing/2014/main" id="{7BBF5A21-970F-0F45-BB71-05180385B7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0979" y="3759198"/>
            <a:ext cx="2133600" cy="2035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3842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1CF7E-254A-5F4F-960F-3E035BAF5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fr-FR" sz="4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4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Lecture 4</a:t>
            </a:r>
            <a:endParaRPr lang="en-FR" sz="40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2EB68-642D-CA45-8BCD-AEE1312682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FR" dirty="0">
                <a:solidFill>
                  <a:srgbClr val="002060"/>
                </a:solidFill>
              </a:rPr>
              <a:t>I distinguished the following types of adverbials: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- circumstance adverbials (lexical, truth-conditional)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- connectors (partially lexical, partially procedural)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- discourse markers (a subset of connectors; procedural)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•  A historical trajectory </a:t>
            </a:r>
            <a:r>
              <a:rPr lang="en-FR" dirty="0">
                <a:solidFill>
                  <a:srgbClr val="002060"/>
                </a:solidFill>
                <a:cs typeface="Arial" panose="020B0604020202020204" pitchFamily="34" charset="0"/>
              </a:rPr>
              <a:t>for the development of some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  <a:cs typeface="Arial" panose="020B0604020202020204" pitchFamily="34" charset="0"/>
              </a:rPr>
              <a:t>     DSMs in English was hypothesized, revised here as:</a:t>
            </a:r>
          </a:p>
          <a:p>
            <a:pPr marL="0" indent="0">
              <a:buNone/>
            </a:pPr>
            <a:r>
              <a:rPr lang="en-FR" dirty="0">
                <a:solidFill>
                  <a:srgbClr val="00B050"/>
                </a:solidFill>
                <a:cs typeface="Arial" panose="020B0604020202020204" pitchFamily="34" charset="0"/>
              </a:rPr>
              <a:t>         CircAdv 			&gt;       Connector</a:t>
            </a:r>
          </a:p>
          <a:p>
            <a:pPr marL="0" indent="0">
              <a:buNone/>
            </a:pPr>
            <a:r>
              <a:rPr lang="en-FR" dirty="0">
                <a:solidFill>
                  <a:srgbClr val="00B050"/>
                </a:solidFill>
                <a:cs typeface="Arial" panose="020B0604020202020204" pitchFamily="34" charset="0"/>
              </a:rPr>
              <a:t>         Spatial/temporal	         monoDSM     (&gt;  multiDM)	</a:t>
            </a:r>
            <a:r>
              <a:rPr lang="en-FR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•  The bracketed shift is a Cxzn, t</a:t>
            </a:r>
            <a:r>
              <a:rPr lang="en-GB" dirty="0">
                <a:solidFill>
                  <a:srgbClr val="002060"/>
                </a:solidFill>
              </a:rPr>
              <a:t>h</a:t>
            </a:r>
            <a:r>
              <a:rPr lang="en-FR" dirty="0">
                <a:solidFill>
                  <a:srgbClr val="002060"/>
                </a:solidFill>
              </a:rPr>
              <a:t>e optional shift to DM is a post-Cxzn CC.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556BE6-5C00-1A4E-AB0A-4B5B9498D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95A393-94CB-5D4B-BDCD-26936F2C3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B8464-F4F8-F342-8388-9FCD4BBA2275}" type="slidenum">
              <a:rPr lang="en-FR" smtClean="0"/>
              <a:t>40</a:t>
            </a:fld>
            <a:endParaRPr lang="en-FR"/>
          </a:p>
        </p:txBody>
      </p:sp>
      <p:sp>
        <p:nvSpPr>
          <p:cNvPr id="6" name="Left Bracket 5">
            <a:extLst>
              <a:ext uri="{FF2B5EF4-FFF2-40B4-BE49-F238E27FC236}">
                <a16:creationId xmlns:a16="http://schemas.microsoft.com/office/drawing/2014/main" id="{C3ABFF44-D3E6-B64F-AA7B-667659F94EAE}"/>
              </a:ext>
            </a:extLst>
          </p:cNvPr>
          <p:cNvSpPr/>
          <p:nvPr/>
        </p:nvSpPr>
        <p:spPr>
          <a:xfrm>
            <a:off x="1444978" y="4724399"/>
            <a:ext cx="45719" cy="677334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8" name="Right Bracket 7">
            <a:extLst>
              <a:ext uri="{FF2B5EF4-FFF2-40B4-BE49-F238E27FC236}">
                <a16:creationId xmlns:a16="http://schemas.microsoft.com/office/drawing/2014/main" id="{01A3A7EC-C7CA-7640-AC27-32FEA2133E9C}"/>
              </a:ext>
            </a:extLst>
          </p:cNvPr>
          <p:cNvSpPr/>
          <p:nvPr/>
        </p:nvSpPr>
        <p:spPr>
          <a:xfrm>
            <a:off x="3970303" y="4696176"/>
            <a:ext cx="45719" cy="846667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9" name="Right Bracket 8">
            <a:extLst>
              <a:ext uri="{FF2B5EF4-FFF2-40B4-BE49-F238E27FC236}">
                <a16:creationId xmlns:a16="http://schemas.microsoft.com/office/drawing/2014/main" id="{9DD400CE-F0CD-B14F-A176-74BC1E3E0FF7}"/>
              </a:ext>
            </a:extLst>
          </p:cNvPr>
          <p:cNvSpPr/>
          <p:nvPr/>
        </p:nvSpPr>
        <p:spPr>
          <a:xfrm>
            <a:off x="8763847" y="4899378"/>
            <a:ext cx="143933" cy="722489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  <p:sp>
        <p:nvSpPr>
          <p:cNvPr id="10" name="Left Bracket 9">
            <a:extLst>
              <a:ext uri="{FF2B5EF4-FFF2-40B4-BE49-F238E27FC236}">
                <a16:creationId xmlns:a16="http://schemas.microsoft.com/office/drawing/2014/main" id="{DA6F6B0D-2628-B540-970E-3F53586014FB}"/>
              </a:ext>
            </a:extLst>
          </p:cNvPr>
          <p:cNvSpPr/>
          <p:nvPr/>
        </p:nvSpPr>
        <p:spPr>
          <a:xfrm>
            <a:off x="5046133" y="4820354"/>
            <a:ext cx="67734" cy="801513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87997783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E16D1-6EE8-0A4A-9A38-F74FCFCAB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fr-FR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Lecture 4</a:t>
            </a:r>
            <a:endParaRPr lang="en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D608F-6279-A64C-BD0D-F9A81A5BB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</a:t>
            </a:r>
            <a:r>
              <a:rPr lang="en-FR" dirty="0">
                <a:solidFill>
                  <a:srgbClr val="002060"/>
                </a:solidFill>
                <a:cs typeface="Arial" panose="020B0604020202020204" pitchFamily="34" charset="0"/>
              </a:rPr>
              <a:t>Further, I proposed that Connector is part of an abstract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  <a:cs typeface="Arial" panose="020B0604020202020204" pitchFamily="34" charset="0"/>
              </a:rPr>
              <a:t>    Connector.Cxzn: </a:t>
            </a:r>
          </a:p>
          <a:p>
            <a:pPr marL="0" indent="0">
              <a:buNone/>
            </a:pPr>
            <a:r>
              <a:rPr lang="en-FR" dirty="0">
                <a:solidFill>
                  <a:srgbClr val="00B050"/>
                </a:solidFill>
                <a:cs typeface="Arial" panose="020B0604020202020204" pitchFamily="34" charset="0"/>
              </a:rPr>
              <a:t>           [[D1 Connector.Cxn D2] </a:t>
            </a:r>
            <a:r>
              <a:rPr lang="fr-FR" dirty="0">
                <a:solidFill>
                  <a:srgbClr val="00B050"/>
                </a:solidFill>
                <a:cs typeface="Arial" panose="020B0604020202020204" pitchFamily="34" charset="0"/>
              </a:rPr>
              <a:t>↔</a:t>
            </a:r>
            <a:r>
              <a:rPr lang="en-FR" dirty="0">
                <a:solidFill>
                  <a:srgbClr val="00B050"/>
                </a:solidFill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en-FR" dirty="0">
                <a:solidFill>
                  <a:srgbClr val="00B050"/>
                </a:solidFill>
                <a:cs typeface="Arial" panose="020B0604020202020204" pitchFamily="34" charset="0"/>
              </a:rPr>
              <a:t>             	[specifies type of relationship between D2 and D1]]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  <a:cs typeface="Arial" panose="020B0604020202020204" pitchFamily="34" charset="0"/>
              </a:rPr>
              <a:t>•  The Connector.Cxn licences monoDSMs and multDMs.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  <a:cs typeface="Arial" panose="020B0604020202020204" pitchFamily="34" charset="0"/>
              </a:rPr>
              <a:t>•  These concepts were illustrated with </a:t>
            </a:r>
            <a:r>
              <a:rPr lang="en-FR" i="1" dirty="0">
                <a:solidFill>
                  <a:srgbClr val="002060"/>
                </a:solidFill>
                <a:cs typeface="Arial" panose="020B0604020202020204" pitchFamily="34" charset="0"/>
              </a:rPr>
              <a:t>after all</a:t>
            </a:r>
            <a:r>
              <a:rPr lang="en-FR" dirty="0">
                <a:solidFill>
                  <a:srgbClr val="002060"/>
                </a:solidFill>
                <a:cs typeface="Arial" panose="020B0604020202020204" pitchFamily="34" charset="0"/>
              </a:rPr>
              <a:t>, a rich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  <a:cs typeface="Arial" panose="020B0604020202020204" pitchFamily="34" charset="0"/>
              </a:rPr>
              <a:t>    multifunctional DM with different uses in different clausal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  <a:cs typeface="Arial" panose="020B0604020202020204" pitchFamily="34" charset="0"/>
              </a:rPr>
              <a:t>    positions.</a:t>
            </a:r>
          </a:p>
          <a:p>
            <a:endParaRPr lang="en-F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2413B3-A5BB-C94A-BB24-3B0997834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6A1240-3036-EE4D-BFBD-C351EBDCF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B8464-F4F8-F342-8388-9FCD4BBA2275}" type="slidenum">
              <a:rPr lang="en-FR" smtClean="0"/>
              <a:t>41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7175145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8CA76-0564-B440-B658-90704BB56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6653"/>
          </a:xfrm>
        </p:spPr>
        <p:txBody>
          <a:bodyPr>
            <a:normAutofit fontScale="90000"/>
          </a:bodyPr>
          <a:lstStyle/>
          <a:p>
            <a:br>
              <a:rPr lang="fr-FR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Lecture 5</a:t>
            </a:r>
            <a:endParaRPr lang="en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E9D1A-28CC-DA4D-8284-5BC534926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4667"/>
            <a:ext cx="10515600" cy="4822296"/>
          </a:xfrm>
        </p:spPr>
        <p:txBody>
          <a:bodyPr>
            <a:normAutofit/>
          </a:bodyPr>
          <a:lstStyle/>
          <a:p>
            <a:r>
              <a:rPr lang="en-FR" dirty="0">
                <a:solidFill>
                  <a:srgbClr val="002060"/>
                </a:solidFill>
              </a:rPr>
              <a:t>To emphasize that the account I am presenting in these lectures is 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one among several, I discussed three other perspectives on the rise of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DMs (note most do not address issues related to the subset of DSMs).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• The three are: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-  grammaticalization (a problem here is the scope increase associated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   with the use of a CircAdv as Connector).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-  pragmaticalization (a problem here is that the proposal appears to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   designed to account only for DMs).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-  Discourse Grammar (e.g. Heine et al. 2017).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EAEF9C-2AA2-6743-A172-97CE91B66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91B2C5-6D10-AC49-A25F-BADB28CB6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B8464-F4F8-F342-8388-9FCD4BBA2275}" type="slidenum">
              <a:rPr lang="en-FR" smtClean="0"/>
              <a:t>42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29360108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35BC3-4F3A-B54A-B4C6-9C3E4252B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FR" sz="4000" dirty="0">
                <a:solidFill>
                  <a:srgbClr val="7030A0"/>
                </a:solidFill>
                <a:latin typeface="+mn-lt"/>
              </a:rPr>
            </a:br>
            <a:r>
              <a:rPr lang="en-FR" sz="4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Lecture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BBE74-43A8-A448-9AF0-17EAA5BC00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FR" dirty="0"/>
              <a:t>• </a:t>
            </a:r>
            <a:r>
              <a:rPr lang="en-FR" dirty="0">
                <a:solidFill>
                  <a:srgbClr val="002060"/>
                </a:solidFill>
              </a:rPr>
              <a:t>Discourse Grammar is a two-level grammar consisting of: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-  sentence grammar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-  thetical grammar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• Thetical grammar encompasses:</a:t>
            </a:r>
          </a:p>
          <a:p>
            <a:pPr marL="0" indent="0">
              <a:buNone/>
            </a:pPr>
            <a:r>
              <a:rPr lang="en-FR" dirty="0"/>
              <a:t>       </a:t>
            </a:r>
            <a:r>
              <a:rPr lang="en-US" dirty="0">
                <a:solidFill>
                  <a:srgbClr val="00B050"/>
                </a:solidFill>
                <a:cs typeface="Arial" panose="020B0604020202020204" pitchFamily="34" charset="0"/>
              </a:rPr>
              <a:t>linguistic units beyond the sentence that are syntactically,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  <a:cs typeface="Arial" panose="020B0604020202020204" pitchFamily="34" charset="0"/>
              </a:rPr>
              <a:t>       semantically, and typically also prosodically detached from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  <a:cs typeface="Arial" panose="020B0604020202020204" pitchFamily="34" charset="0"/>
              </a:rPr>
              <a:t>       expressions of Sentence Grammar. </a:t>
            </a:r>
            <a:r>
              <a:rPr lang="en-US" dirty="0">
                <a:solidFill>
                  <a:srgbClr val="002060"/>
                </a:solidFill>
                <a:cs typeface="Arial" panose="020B0604020202020204" pitchFamily="34" charset="0"/>
              </a:rPr>
              <a:t>(Heine 2019: 418)</a:t>
            </a:r>
          </a:p>
          <a:p>
            <a:pPr marL="0" indent="0">
              <a:buNone/>
            </a:pPr>
            <a:r>
              <a:rPr lang="en-US" dirty="0">
                <a:solidFill>
                  <a:srgbClr val="00B050"/>
                </a:solidFill>
                <a:cs typeface="Arial" panose="020B0604020202020204" pitchFamily="34" charset="0"/>
              </a:rPr>
              <a:t>    </a:t>
            </a:r>
            <a:r>
              <a:rPr lang="en-US" dirty="0">
                <a:solidFill>
                  <a:srgbClr val="002060"/>
                </a:solidFill>
                <a:cs typeface="Arial" panose="020B0604020202020204" pitchFamily="34" charset="0"/>
              </a:rPr>
              <a:t>Such expressions include DMs.</a:t>
            </a:r>
          </a:p>
          <a:p>
            <a:pPr marL="0" indent="0">
              <a:buNone/>
            </a:pPr>
            <a:endParaRPr lang="en-FR" dirty="0"/>
          </a:p>
          <a:p>
            <a:pPr marL="0" indent="0">
              <a:buNone/>
            </a:pPr>
            <a:endParaRPr lang="en-F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4CA039-59BA-4E48-9B4F-83D89C7F6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58339F-C95C-6A45-A6EF-AF1EE92CD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B8464-F4F8-F342-8388-9FCD4BBA2275}" type="slidenum">
              <a:rPr lang="en-FR" smtClean="0"/>
              <a:t>43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62712239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60C6C-A328-8F4B-8B1B-19820EA1E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FR" sz="4000" dirty="0">
                <a:solidFill>
                  <a:srgbClr val="7030A0"/>
                </a:solidFill>
                <a:latin typeface="+mn-lt"/>
              </a:rPr>
            </a:br>
            <a:r>
              <a:rPr lang="en-FR" sz="4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Lecture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6DADB-91E0-FA49-8D75-6064B2B8D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FR" dirty="0">
                <a:solidFill>
                  <a:srgbClr val="002060"/>
                </a:solidFill>
              </a:rPr>
              <a:t>The problem here is that theticals are coopted instantaneously.</a:t>
            </a:r>
          </a:p>
          <a:p>
            <a:r>
              <a:rPr lang="en-FR" dirty="0">
                <a:solidFill>
                  <a:srgbClr val="002060"/>
                </a:solidFill>
              </a:rPr>
              <a:t>There is no evidence that this occurs, given a view of change as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conventionalizing patterns across speakers and co-texts.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• All innovation by individuals is instantaneous (cf. auxiliaries, cleft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Cxns), so instantaneity at the point of innovation is not unique to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DMs.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• Evidence for gradualness in the development of DSMs is the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accumulation over time of contextual assemblies (</a:t>
            </a:r>
            <a:r>
              <a:rPr lang="en-FR" i="1" dirty="0">
                <a:solidFill>
                  <a:srgbClr val="002060"/>
                </a:solidFill>
              </a:rPr>
              <a:t>by the way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is a particularly good example).</a:t>
            </a:r>
          </a:p>
          <a:p>
            <a:pPr marL="0" indent="0">
              <a:buNone/>
            </a:pPr>
            <a:endParaRPr lang="en-F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FD0193-2DC9-0E43-9867-F8C137281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C886F4-F516-394D-9A14-069536D4F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B8464-F4F8-F342-8388-9FCD4BBA2275}" type="slidenum">
              <a:rPr lang="en-FR" smtClean="0"/>
              <a:t>44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37449218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509FF-85A5-1148-9F6C-A95AC89E9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FR" sz="4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FR" sz="4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Lecture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6E061-580E-A547-B300-02E12096EE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FR" dirty="0">
                <a:solidFill>
                  <a:srgbClr val="002060"/>
                </a:solidFill>
              </a:rPr>
              <a:t>The function of Elaboratives, e.g. </a:t>
            </a:r>
            <a:r>
              <a:rPr lang="en-FR" i="1" dirty="0">
                <a:solidFill>
                  <a:srgbClr val="002060"/>
                </a:solidFill>
              </a:rPr>
              <a:t>also, further(more), moreover </a:t>
            </a:r>
            <a:r>
              <a:rPr lang="en-FR" dirty="0">
                <a:solidFill>
                  <a:srgbClr val="002060"/>
                </a:solidFill>
              </a:rPr>
              <a:t>is to mark that D2 is to be understood as a continuation and expansion of D1.</a:t>
            </a:r>
          </a:p>
          <a:p>
            <a:r>
              <a:rPr lang="en-FR" dirty="0">
                <a:solidFill>
                  <a:srgbClr val="002060"/>
                </a:solidFill>
              </a:rPr>
              <a:t>Some elaboratives, e.g. </a:t>
            </a:r>
            <a:r>
              <a:rPr lang="en-FR" i="1" dirty="0">
                <a:solidFill>
                  <a:srgbClr val="002060"/>
                </a:solidFill>
              </a:rPr>
              <a:t>further</a:t>
            </a:r>
            <a:r>
              <a:rPr lang="en-FR" dirty="0">
                <a:solidFill>
                  <a:srgbClr val="002060"/>
                </a:solidFill>
              </a:rPr>
              <a:t>, illustrate the ARGUMENT IS A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JOURNEY metaphor identified in Lakoff &amp; Johnson (2003[1980]).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• The Elaborative.Cxn schema illustrates significant expansion of a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schema over the history of English.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064A6A-6E35-D64F-8052-18CB3D97C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42F317-6C61-244F-8257-80CA8024D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B8464-F4F8-F342-8388-9FCD4BBA2275}" type="slidenum">
              <a:rPr lang="en-FR" smtClean="0"/>
              <a:t>45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8998493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4D066-865B-3C43-8411-2B8DD9A44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452"/>
          </a:xfrm>
        </p:spPr>
        <p:txBody>
          <a:bodyPr/>
          <a:lstStyle/>
          <a:p>
            <a:r>
              <a:rPr lang="en-FR" sz="4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Lecture 7</a:t>
            </a:r>
            <a:endParaRPr lang="en-F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AF364-19FB-4847-B7C0-BF65C040C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5311" y="1174044"/>
            <a:ext cx="10515600" cy="4822296"/>
          </a:xfrm>
        </p:spPr>
        <p:txBody>
          <a:bodyPr>
            <a:normAutofit/>
          </a:bodyPr>
          <a:lstStyle/>
          <a:p>
            <a:r>
              <a:rPr lang="en-FR" dirty="0">
                <a:solidFill>
                  <a:srgbClr val="002060"/>
                </a:solidFill>
              </a:rPr>
              <a:t>The function of Contrastives, e.g. </a:t>
            </a:r>
            <a:r>
              <a:rPr lang="en-FR" i="1" dirty="0">
                <a:solidFill>
                  <a:srgbClr val="002060"/>
                </a:solidFill>
              </a:rPr>
              <a:t>but, instead, all the same</a:t>
            </a:r>
            <a:r>
              <a:rPr lang="en-FR" dirty="0">
                <a:solidFill>
                  <a:srgbClr val="002060"/>
                </a:solidFill>
              </a:rPr>
              <a:t>, </a:t>
            </a:r>
            <a:r>
              <a:rPr lang="en-FR" i="1" dirty="0">
                <a:solidFill>
                  <a:srgbClr val="002060"/>
                </a:solidFill>
              </a:rPr>
              <a:t>anyway </a:t>
            </a:r>
            <a:r>
              <a:rPr lang="en-FR" dirty="0">
                <a:solidFill>
                  <a:srgbClr val="002060"/>
                </a:solidFill>
              </a:rPr>
              <a:t>is to signal that D2 counters D1 in some w</a:t>
            </a:r>
            <a:r>
              <a:rPr lang="en-GB" dirty="0">
                <a:solidFill>
                  <a:srgbClr val="002060"/>
                </a:solidFill>
              </a:rPr>
              <a:t>ay</a:t>
            </a:r>
            <a:r>
              <a:rPr lang="en-FR" dirty="0">
                <a:solidFill>
                  <a:srgbClr val="002060"/>
                </a:solidFill>
              </a:rPr>
              <a:t>. </a:t>
            </a:r>
          </a:p>
          <a:p>
            <a:r>
              <a:rPr lang="en-FR" i="1" dirty="0">
                <a:solidFill>
                  <a:srgbClr val="002060"/>
                </a:solidFill>
              </a:rPr>
              <a:t>But</a:t>
            </a:r>
            <a:r>
              <a:rPr lang="en-FR" dirty="0">
                <a:solidFill>
                  <a:srgbClr val="002060"/>
                </a:solidFill>
              </a:rPr>
              <a:t> illustrates a history of changing links among members of a network (presented in Lecture 7 as a Table, not a network).</a:t>
            </a:r>
          </a:p>
          <a:p>
            <a:r>
              <a:rPr lang="en-FR" i="1" dirty="0">
                <a:solidFill>
                  <a:srgbClr val="002060"/>
                </a:solidFill>
              </a:rPr>
              <a:t>But</a:t>
            </a:r>
            <a:r>
              <a:rPr lang="en-FR" dirty="0">
                <a:solidFill>
                  <a:srgbClr val="002060"/>
                </a:solidFill>
              </a:rPr>
              <a:t> is a frequently used DM with no register restrictions.</a:t>
            </a:r>
          </a:p>
          <a:p>
            <a:r>
              <a:rPr lang="en-FR" dirty="0">
                <a:solidFill>
                  <a:srgbClr val="002060"/>
                </a:solidFill>
              </a:rPr>
              <a:t>By contrast, </a:t>
            </a:r>
            <a:r>
              <a:rPr lang="en-FR" i="1" dirty="0">
                <a:solidFill>
                  <a:srgbClr val="002060"/>
                </a:solidFill>
              </a:rPr>
              <a:t>all the same </a:t>
            </a:r>
            <a:r>
              <a:rPr lang="en-FR" dirty="0">
                <a:solidFill>
                  <a:srgbClr val="002060"/>
                </a:solidFill>
              </a:rPr>
              <a:t>is a monofunctional DSM that illustrates a relatively infrequent contrastive used in a restricted set of registers (mainly reports and fiction).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• </a:t>
            </a:r>
            <a:r>
              <a:rPr lang="en-FR" i="1" dirty="0">
                <a:solidFill>
                  <a:srgbClr val="002060"/>
                </a:solidFill>
              </a:rPr>
              <a:t>Thank you/thanks all the same </a:t>
            </a:r>
            <a:r>
              <a:rPr lang="en-FR" dirty="0">
                <a:solidFill>
                  <a:srgbClr val="002060"/>
                </a:solidFill>
              </a:rPr>
              <a:t>has been developed as a politeness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formula.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DBC97D-1634-9F4D-938F-6B0BF6E4D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DC1577-C34D-AC49-85C2-87FDAE305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B8464-F4F8-F342-8388-9FCD4BBA2275}" type="slidenum">
              <a:rPr lang="en-FR" smtClean="0"/>
              <a:t>46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54458491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1D3FF-930E-F24C-A80B-E3BEEF8F2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FR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FR" sz="4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Lecture 8</a:t>
            </a:r>
            <a:endParaRPr lang="en-F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CB64B-2B00-6D42-A6E6-6AE2030F4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FR" dirty="0">
                <a:solidFill>
                  <a:srgbClr val="002060"/>
                </a:solidFill>
              </a:rPr>
              <a:t>Digressives, e.g. </a:t>
            </a:r>
            <a:r>
              <a:rPr lang="en-FR" i="1" dirty="0">
                <a:solidFill>
                  <a:srgbClr val="002060"/>
                </a:solidFill>
              </a:rPr>
              <a:t>by the way</a:t>
            </a:r>
            <a:r>
              <a:rPr lang="en-FR" dirty="0">
                <a:solidFill>
                  <a:srgbClr val="002060"/>
                </a:solidFill>
              </a:rPr>
              <a:t>, signal that D2 does not cohere fully wi</a:t>
            </a:r>
            <a:r>
              <a:rPr lang="en-GB" dirty="0" err="1">
                <a:solidFill>
                  <a:srgbClr val="002060"/>
                </a:solidFill>
              </a:rPr>
              <a:t>th</a:t>
            </a:r>
            <a:r>
              <a:rPr lang="en-FR" dirty="0">
                <a:solidFill>
                  <a:srgbClr val="002060"/>
                </a:solidFill>
              </a:rPr>
              <a:t> prior text and is to be taken as unimportant, a kind of aside.</a:t>
            </a:r>
          </a:p>
          <a:p>
            <a:r>
              <a:rPr lang="en-FR" dirty="0">
                <a:solidFill>
                  <a:srgbClr val="002060"/>
                </a:solidFill>
              </a:rPr>
              <a:t>To my knolwedge, there are no digressives in Old English. </a:t>
            </a:r>
            <a:r>
              <a:rPr lang="en-FR" i="1" dirty="0">
                <a:solidFill>
                  <a:srgbClr val="002060"/>
                </a:solidFill>
              </a:rPr>
              <a:t>By the way </a:t>
            </a:r>
            <a:r>
              <a:rPr lang="en-FR" dirty="0">
                <a:solidFill>
                  <a:srgbClr val="002060"/>
                </a:solidFill>
              </a:rPr>
              <a:t>and </a:t>
            </a:r>
            <a:r>
              <a:rPr lang="en-FR" i="1" dirty="0">
                <a:solidFill>
                  <a:srgbClr val="002060"/>
                </a:solidFill>
              </a:rPr>
              <a:t>by the by </a:t>
            </a:r>
            <a:r>
              <a:rPr lang="en-FR" dirty="0">
                <a:solidFill>
                  <a:srgbClr val="002060"/>
                </a:solidFill>
              </a:rPr>
              <a:t>arose in the 17thC.</a:t>
            </a:r>
          </a:p>
          <a:p>
            <a:r>
              <a:rPr lang="en-FR" dirty="0">
                <a:solidFill>
                  <a:srgbClr val="002060"/>
                </a:solidFill>
              </a:rPr>
              <a:t>Many early uses appear in translations of homilies, philosophical works, and historical reports.</a:t>
            </a:r>
          </a:p>
          <a:p>
            <a:r>
              <a:rPr lang="en-FR" dirty="0">
                <a:solidFill>
                  <a:srgbClr val="002060"/>
                </a:solidFill>
              </a:rPr>
              <a:t>There is an ‘as if’ component in many examples (‘as if unimportant’).</a:t>
            </a:r>
          </a:p>
          <a:p>
            <a:r>
              <a:rPr lang="en-FR" dirty="0">
                <a:solidFill>
                  <a:srgbClr val="002060"/>
                </a:solidFill>
              </a:rPr>
              <a:t>By hypothesis this led to use in the 19thC as a hedge attenuating the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face-threat of upcoming D2.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BC035D-9831-0F49-A2D6-A8F7A75A5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CFB2BB-A77E-4741-9C76-14ADC7072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B8464-F4F8-F342-8388-9FCD4BBA2275}" type="slidenum">
              <a:rPr lang="en-FR" smtClean="0"/>
              <a:t>47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2540400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70E10-BF64-D845-8F7B-63C847AE2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FR" sz="4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FR" sz="4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Lecture 8</a:t>
            </a:r>
            <a:endParaRPr lang="en-F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818489-F8E4-054F-80A5-F199945EA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FR" dirty="0">
                <a:solidFill>
                  <a:srgbClr val="002060"/>
                </a:solidFill>
              </a:rPr>
              <a:t>In combination with </a:t>
            </a:r>
            <a:r>
              <a:rPr lang="en-FR" i="1" dirty="0">
                <a:solidFill>
                  <a:srgbClr val="002060"/>
                </a:solidFill>
              </a:rPr>
              <a:t>Oh</a:t>
            </a:r>
            <a:r>
              <a:rPr lang="en-FR" dirty="0">
                <a:solidFill>
                  <a:srgbClr val="002060"/>
                </a:solidFill>
              </a:rPr>
              <a:t>, </a:t>
            </a:r>
            <a:r>
              <a:rPr lang="en-FR" i="1" dirty="0">
                <a:solidFill>
                  <a:srgbClr val="002060"/>
                </a:solidFill>
              </a:rPr>
              <a:t>by the way </a:t>
            </a:r>
            <a:r>
              <a:rPr lang="en-FR" dirty="0">
                <a:solidFill>
                  <a:srgbClr val="002060"/>
                </a:solidFill>
              </a:rPr>
              <a:t>could be used from the 1820s 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on in</a:t>
            </a:r>
            <a:r>
              <a:rPr lang="en-GB" dirty="0">
                <a:solidFill>
                  <a:srgbClr val="002060"/>
                </a:solidFill>
              </a:rPr>
              <a:t> a </a:t>
            </a:r>
            <a:r>
              <a:rPr lang="en-FR" dirty="0">
                <a:solidFill>
                  <a:srgbClr val="002060"/>
                </a:solidFill>
              </a:rPr>
              <a:t>casual, attention-drawing way, often as a hedge.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• Over time the casual hedge came to be interpreted negatively.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• From the 1920s we find an ag</a:t>
            </a:r>
            <a:r>
              <a:rPr lang="en-GB" dirty="0">
                <a:solidFill>
                  <a:srgbClr val="002060"/>
                </a:solidFill>
              </a:rPr>
              <a:t>g</a:t>
            </a:r>
            <a:r>
              <a:rPr lang="en-FR" dirty="0">
                <a:solidFill>
                  <a:srgbClr val="002060"/>
                </a:solidFill>
              </a:rPr>
              <a:t>ressive use in which the speech of a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3rd person is “pseudo-enacted”. </a:t>
            </a:r>
            <a:r>
              <a:rPr lang="en-FR" i="1" dirty="0">
                <a:solidFill>
                  <a:srgbClr val="002060"/>
                </a:solidFill>
              </a:rPr>
              <a:t>Oh, by t</a:t>
            </a:r>
            <a:r>
              <a:rPr lang="en-GB" i="1" dirty="0">
                <a:solidFill>
                  <a:srgbClr val="002060"/>
                </a:solidFill>
              </a:rPr>
              <a:t>he</a:t>
            </a:r>
            <a:r>
              <a:rPr lang="en-FR" i="1" dirty="0">
                <a:solidFill>
                  <a:srgbClr val="002060"/>
                </a:solidFill>
              </a:rPr>
              <a:t> way </a:t>
            </a:r>
            <a:r>
              <a:rPr lang="en-FR" dirty="0">
                <a:solidFill>
                  <a:srgbClr val="002060"/>
                </a:solidFill>
              </a:rPr>
              <a:t>indexes mockery of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the Other’s alledged position or inconsistency of position.</a:t>
            </a:r>
          </a:p>
          <a:p>
            <a:endParaRPr lang="en-F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D612B8-2403-DB44-9CD8-6152AC2D5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DDB64C-CA68-9045-9FE9-88E0A35A4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B8464-F4F8-F342-8388-9FCD4BBA2275}" type="slidenum">
              <a:rPr lang="en-FR" smtClean="0"/>
              <a:t>48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46596280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DB931-C278-D644-A872-33BA0EA3E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0831"/>
          </a:xfrm>
        </p:spPr>
        <p:txBody>
          <a:bodyPr>
            <a:normAutofit fontScale="90000"/>
          </a:bodyPr>
          <a:lstStyle/>
          <a:p>
            <a:br>
              <a:rPr lang="en-FR" sz="4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FR" sz="4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Lecture 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2F264-1A72-A546-9319-6A36CD1EF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979"/>
            <a:ext cx="10515600" cy="4911372"/>
          </a:xfrm>
        </p:spPr>
        <p:txBody>
          <a:bodyPr>
            <a:noAutofit/>
          </a:bodyPr>
          <a:lstStyle/>
          <a:p>
            <a:r>
              <a:rPr lang="en-FR" sz="2700" dirty="0">
                <a:solidFill>
                  <a:srgbClr val="002060"/>
                </a:solidFill>
              </a:rPr>
              <a:t>Combinations of DMs and DSMs, e.g. </a:t>
            </a:r>
            <a:r>
              <a:rPr lang="en-FR" sz="2700" i="1" dirty="0">
                <a:solidFill>
                  <a:srgbClr val="002060"/>
                </a:solidFill>
              </a:rPr>
              <a:t>but also</a:t>
            </a:r>
            <a:r>
              <a:rPr lang="en-FR" sz="2700" dirty="0">
                <a:solidFill>
                  <a:srgbClr val="002060"/>
                </a:solidFill>
              </a:rPr>
              <a:t>, appear to be constrained only by “more general precedes more specific” (</a:t>
            </a:r>
            <a:r>
              <a:rPr lang="en-FR" sz="2700" i="1" dirty="0">
                <a:solidFill>
                  <a:srgbClr val="002060"/>
                </a:solidFill>
              </a:rPr>
              <a:t>but however</a:t>
            </a:r>
            <a:r>
              <a:rPr lang="en-FR" sz="2700" dirty="0">
                <a:solidFill>
                  <a:srgbClr val="002060"/>
                </a:solidFill>
              </a:rPr>
              <a:t>, </a:t>
            </a:r>
          </a:p>
          <a:p>
            <a:pPr marL="0" indent="0">
              <a:buNone/>
            </a:pPr>
            <a:r>
              <a:rPr lang="en-FR" sz="2700" dirty="0">
                <a:solidFill>
                  <a:srgbClr val="002060"/>
                </a:solidFill>
              </a:rPr>
              <a:t>   not *</a:t>
            </a:r>
            <a:r>
              <a:rPr lang="en-FR" sz="2700" i="1" dirty="0">
                <a:solidFill>
                  <a:srgbClr val="002060"/>
                </a:solidFill>
              </a:rPr>
              <a:t>however but</a:t>
            </a:r>
            <a:r>
              <a:rPr lang="en-FR" sz="2700" dirty="0">
                <a:solidFill>
                  <a:srgbClr val="002060"/>
                </a:solidFill>
              </a:rPr>
              <a:t>).</a:t>
            </a:r>
          </a:p>
          <a:p>
            <a:pPr marL="0" indent="0">
              <a:buNone/>
            </a:pPr>
            <a:r>
              <a:rPr lang="en-FR" sz="2700" dirty="0">
                <a:solidFill>
                  <a:srgbClr val="002060"/>
                </a:solidFill>
              </a:rPr>
              <a:t>• It follows that DMs precede DSMs.</a:t>
            </a:r>
          </a:p>
          <a:p>
            <a:pPr marL="0" indent="0">
              <a:buNone/>
            </a:pPr>
            <a:r>
              <a:rPr lang="en-FR" sz="2700" dirty="0">
                <a:solidFill>
                  <a:srgbClr val="002060"/>
                </a:solidFill>
              </a:rPr>
              <a:t>• Combinations of DMs and DSMs with the same function occur,</a:t>
            </a:r>
          </a:p>
          <a:p>
            <a:pPr marL="0" indent="0">
              <a:buNone/>
            </a:pPr>
            <a:r>
              <a:rPr lang="en-FR" sz="2700" dirty="0">
                <a:solidFill>
                  <a:srgbClr val="002060"/>
                </a:solidFill>
              </a:rPr>
              <a:t>   e.g. </a:t>
            </a:r>
            <a:r>
              <a:rPr lang="en-FR" sz="2700" i="1" dirty="0">
                <a:solidFill>
                  <a:srgbClr val="002060"/>
                </a:solidFill>
              </a:rPr>
              <a:t>but however, on the other hand, </a:t>
            </a:r>
            <a:r>
              <a:rPr lang="en-FR" sz="2700" dirty="0">
                <a:solidFill>
                  <a:srgbClr val="002060"/>
                </a:solidFill>
              </a:rPr>
              <a:t>therefore no one DM or DSM</a:t>
            </a:r>
          </a:p>
          <a:p>
            <a:pPr marL="0" indent="0">
              <a:buNone/>
            </a:pPr>
            <a:r>
              <a:rPr lang="en-FR" sz="2700" dirty="0">
                <a:solidFill>
                  <a:srgbClr val="002060"/>
                </a:solidFill>
              </a:rPr>
              <a:t>   position is meaningful.</a:t>
            </a:r>
          </a:p>
          <a:p>
            <a:pPr marL="0" indent="0">
              <a:buNone/>
            </a:pPr>
            <a:r>
              <a:rPr lang="en-FR" sz="2700" dirty="0">
                <a:solidFill>
                  <a:srgbClr val="002060"/>
                </a:solidFill>
              </a:rPr>
              <a:t>• So</a:t>
            </a:r>
            <a:r>
              <a:rPr lang="en-GB" sz="2700" dirty="0">
                <a:solidFill>
                  <a:srgbClr val="002060"/>
                </a:solidFill>
              </a:rPr>
              <a:t>me</a:t>
            </a:r>
            <a:r>
              <a:rPr lang="en-FR" sz="2700" dirty="0">
                <a:solidFill>
                  <a:srgbClr val="002060"/>
                </a:solidFill>
              </a:rPr>
              <a:t> combinations have become units, e.g. </a:t>
            </a:r>
            <a:r>
              <a:rPr lang="en-FR" sz="2700" i="1" dirty="0">
                <a:solidFill>
                  <a:srgbClr val="002060"/>
                </a:solidFill>
              </a:rPr>
              <a:t>now then</a:t>
            </a:r>
            <a:r>
              <a:rPr lang="en-FR" sz="2700" dirty="0">
                <a:solidFill>
                  <a:srgbClr val="002060"/>
                </a:solidFill>
              </a:rPr>
              <a:t>; unit status </a:t>
            </a:r>
          </a:p>
          <a:p>
            <a:pPr marL="0" indent="0">
              <a:buNone/>
            </a:pPr>
            <a:r>
              <a:rPr lang="en-FR" sz="2700" dirty="0">
                <a:solidFill>
                  <a:srgbClr val="002060"/>
                </a:solidFill>
              </a:rPr>
              <a:t>   can be identified by increase in frequency of the combination and</a:t>
            </a:r>
          </a:p>
          <a:p>
            <a:pPr marL="0" indent="0">
              <a:buNone/>
            </a:pPr>
            <a:r>
              <a:rPr lang="en-FR" sz="2700" dirty="0">
                <a:solidFill>
                  <a:srgbClr val="002060"/>
                </a:solidFill>
              </a:rPr>
              <a:t>   new meaning.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B71EE7-176D-7C47-8517-CC364BB81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0B7845-D392-E84A-8C60-876DC0730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B8464-F4F8-F342-8388-9FCD4BBA2275}" type="slidenum">
              <a:rPr lang="en-FR" smtClean="0"/>
              <a:t>49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313632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768B1-9565-C146-815A-10A1DAD03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FR" sz="4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89D4E-1C44-854F-B622-75960B4FD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• But much work remains to be done. </a:t>
            </a:r>
            <a:r>
              <a:rPr lang="en-FR" dirty="0">
                <a:solidFill>
                  <a:srgbClr val="002060"/>
                </a:solidFill>
              </a:rPr>
              <a:t>What I will be presenting today 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is just the tip of the iceberg!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• “Network” is a metaphor borrowed from neurobiology and artificial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intelligence for connectivities and relationships believed to be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activatable in the brain. 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• The usual concept of a network is something like: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			•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		•	•	•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			•	      •</a:t>
            </a:r>
          </a:p>
          <a:p>
            <a:pPr marL="0" indent="0">
              <a:buNone/>
            </a:pPr>
            <a:endParaRPr lang="en-F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FA37CE-B6C8-1741-8920-4E198CD76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A06058-1A2E-6842-B158-5F665FD44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3594-6935-5F46-A21F-2769400D4B4F}" type="slidenum">
              <a:rPr lang="en-FR" smtClean="0"/>
              <a:t>5</a:t>
            </a:fld>
            <a:endParaRPr lang="en-FR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BC88450-D1C1-554F-8F8B-2BCFABC910FD}"/>
              </a:ext>
            </a:extLst>
          </p:cNvPr>
          <p:cNvCxnSpPr/>
          <p:nvPr/>
        </p:nvCxnSpPr>
        <p:spPr>
          <a:xfrm flipV="1">
            <a:off x="2814451" y="4775673"/>
            <a:ext cx="831272" cy="4631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ABBE833-41DE-1A40-B09B-435FFE5C84EB}"/>
              </a:ext>
            </a:extLst>
          </p:cNvPr>
          <p:cNvCxnSpPr/>
          <p:nvPr/>
        </p:nvCxnSpPr>
        <p:spPr>
          <a:xfrm>
            <a:off x="3783280" y="4762737"/>
            <a:ext cx="855023" cy="439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A48C98C-F42F-0A41-80CE-4092C301EADC}"/>
              </a:ext>
            </a:extLst>
          </p:cNvPr>
          <p:cNvCxnSpPr/>
          <p:nvPr/>
        </p:nvCxnSpPr>
        <p:spPr>
          <a:xfrm>
            <a:off x="3764477" y="5331288"/>
            <a:ext cx="0" cy="3800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8177363-8887-6E4F-A955-C6A0D207FA6E}"/>
              </a:ext>
            </a:extLst>
          </p:cNvPr>
          <p:cNvCxnSpPr/>
          <p:nvPr/>
        </p:nvCxnSpPr>
        <p:spPr>
          <a:xfrm>
            <a:off x="2784762" y="5289725"/>
            <a:ext cx="961901" cy="4868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9C09AA4-CE9A-4B47-8BBD-6439D7F10F3A}"/>
              </a:ext>
            </a:extLst>
          </p:cNvPr>
          <p:cNvCxnSpPr/>
          <p:nvPr/>
        </p:nvCxnSpPr>
        <p:spPr>
          <a:xfrm>
            <a:off x="2891642" y="5220101"/>
            <a:ext cx="1816924" cy="950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2DFA8F4-EBF0-BA49-8CE6-FA0E41FFB087}"/>
              </a:ext>
            </a:extLst>
          </p:cNvPr>
          <p:cNvCxnSpPr>
            <a:cxnSpLocks/>
          </p:cNvCxnSpPr>
          <p:nvPr/>
        </p:nvCxnSpPr>
        <p:spPr>
          <a:xfrm>
            <a:off x="4726380" y="5295660"/>
            <a:ext cx="534391" cy="522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0556D9C-35E5-0643-AE2F-6F318F016492}"/>
              </a:ext>
            </a:extLst>
          </p:cNvPr>
          <p:cNvCxnSpPr/>
          <p:nvPr/>
        </p:nvCxnSpPr>
        <p:spPr>
          <a:xfrm>
            <a:off x="3728851" y="4773146"/>
            <a:ext cx="71253" cy="522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897BE51-3B39-3F49-9DCD-70B56DE79F81}"/>
              </a:ext>
            </a:extLst>
          </p:cNvPr>
          <p:cNvCxnSpPr/>
          <p:nvPr/>
        </p:nvCxnSpPr>
        <p:spPr>
          <a:xfrm>
            <a:off x="3764477" y="5759532"/>
            <a:ext cx="14250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493327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8C632-095C-3349-80C4-DA8F5F70C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3097"/>
          </a:xfrm>
        </p:spPr>
        <p:txBody>
          <a:bodyPr>
            <a:normAutofit fontScale="90000"/>
          </a:bodyPr>
          <a:lstStyle/>
          <a:p>
            <a:br>
              <a:rPr lang="en-FR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FR" sz="4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Lecture 9</a:t>
            </a:r>
            <a:endParaRPr lang="en-F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3F5BC-5C7F-4745-81B5-0E3624ABB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9822"/>
            <a:ext cx="10515600" cy="477714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• Two questions were posed with regard to clausal position: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 -  Is it possible to predict where a particular type of DSM may occur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    relative to the clause?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 -  Is position a construction? I mean, is the slot in [D1 ___ D2], or in</a:t>
            </a:r>
          </a:p>
          <a:p>
            <a:pPr marL="0" indent="0">
              <a:buNone/>
            </a:pPr>
            <a:r>
              <a:rPr lang="en-FR">
                <a:solidFill>
                  <a:srgbClr val="002060"/>
                </a:solidFill>
              </a:rPr>
              <a:t>        [D1 D2 __] a Cxn?</a:t>
            </a:r>
            <a:endParaRPr lang="en-FR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• Both answers were negative.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• Position relative to the clause is microCxn-specific.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• Position cannot be a Cxn because no stable meaning can be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associated with pre-clausal, clause-medial or post-clausal position.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• However, there are weak correlations between post-clausal position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and concessive contrastives, medial position and emphasis.</a:t>
            </a:r>
            <a:endParaRPr lang="en-F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B13AC2-359C-7044-BCA9-04CA23D5D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3387AC-A970-9044-8A92-80BD7D13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B8464-F4F8-F342-8388-9FCD4BBA2275}" type="slidenum">
              <a:rPr lang="en-FR" smtClean="0"/>
              <a:t>50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19574127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481DE-9C6B-4B41-98D6-5597ED75E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5956"/>
            <a:ext cx="10515600" cy="4811007"/>
          </a:xfrm>
        </p:spPr>
        <p:txBody>
          <a:bodyPr/>
          <a:lstStyle/>
          <a:p>
            <a:pPr marL="0" indent="0">
              <a:buNone/>
            </a:pPr>
            <a:r>
              <a:rPr lang="en-FR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Lecture 10</a:t>
            </a:r>
            <a:endParaRPr lang="en-FR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FR" dirty="0">
                <a:solidFill>
                  <a:srgbClr val="002060"/>
                </a:solidFill>
              </a:rPr>
              <a:t>“Networks” is a metaphor for connectivities and relationships between Cxns believed to be activated in the brain.</a:t>
            </a:r>
          </a:p>
          <a:p>
            <a:r>
              <a:rPr lang="en-FR" dirty="0">
                <a:solidFill>
                  <a:srgbClr val="002060"/>
                </a:solidFill>
              </a:rPr>
              <a:t>Taxonomic inheritance networks model relationships between micro-Cxns and more abstract (sub)schemas.</a:t>
            </a:r>
          </a:p>
          <a:p>
            <a:r>
              <a:rPr lang="en-FR" dirty="0">
                <a:solidFill>
                  <a:srgbClr val="002060"/>
                </a:solidFill>
              </a:rPr>
              <a:t>Changes in network relationships between members of a schema (micro-Cxns) have been studied in Hilpert (2013).</a:t>
            </a:r>
          </a:p>
          <a:p>
            <a:r>
              <a:rPr lang="en-FR" dirty="0">
                <a:solidFill>
                  <a:srgbClr val="002060"/>
                </a:solidFill>
              </a:rPr>
              <a:t>Changes in network relationships between schemas and subschemas remain to be studied.</a:t>
            </a:r>
          </a:p>
          <a:p>
            <a:endParaRPr lang="en-FR" dirty="0"/>
          </a:p>
          <a:p>
            <a:endParaRPr lang="en-F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45D16C-3128-FB4C-940B-AB0FA62BB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6D3059-BD7F-0B40-83C3-5BF1F829C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B8464-F4F8-F342-8388-9FCD4BBA2275}" type="slidenum">
              <a:rPr lang="en-FR" smtClean="0"/>
              <a:t>51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54409970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E7934-CFB6-1B4F-8459-7DA8FAB6C4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FR" dirty="0">
                <a:solidFill>
                  <a:srgbClr val="002060"/>
                </a:solidFill>
              </a:rPr>
              <a:t>Thank you for you attention and participation</a:t>
            </a:r>
          </a:p>
          <a:p>
            <a:pPr marL="0" indent="0" algn="ctr">
              <a:buNone/>
            </a:pPr>
            <a:r>
              <a:rPr lang="en-FR" dirty="0">
                <a:solidFill>
                  <a:srgbClr val="002060"/>
                </a:solidFill>
              </a:rPr>
              <a:t>   </a:t>
            </a:r>
          </a:p>
          <a:p>
            <a:pPr marL="0" indent="0" algn="ctr">
              <a:buNone/>
            </a:pPr>
            <a:r>
              <a:rPr lang="en-FR" dirty="0">
                <a:solidFill>
                  <a:srgbClr val="002060"/>
                </a:solidFill>
              </a:rPr>
              <a:t>I hope the lectures will inspire further contributions to (diachronic) construction grammar, especially ones addressing pragmatics      </a:t>
            </a:r>
          </a:p>
          <a:p>
            <a:pPr marL="0" indent="0" algn="ctr">
              <a:buNone/>
            </a:pPr>
            <a:endParaRPr lang="en-FR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FR" dirty="0">
                <a:solidFill>
                  <a:srgbClr val="002060"/>
                </a:solidFill>
              </a:rPr>
              <a:t>And now to questions, comments, challenges </a:t>
            </a:r>
          </a:p>
          <a:p>
            <a:pPr marL="0" indent="0" algn="ctr">
              <a:buNone/>
            </a:pPr>
            <a:r>
              <a:rPr lang="en-FR" dirty="0">
                <a:solidFill>
                  <a:srgbClr val="002060"/>
                </a:solidFill>
              </a:rPr>
              <a:t>on anything mentioned during the last two weeks!</a:t>
            </a:r>
          </a:p>
          <a:p>
            <a:pPr marL="0" indent="0">
              <a:buNone/>
            </a:pPr>
            <a:endParaRPr lang="en-F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F5E913-081C-E14E-AD6E-394D99128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1BA8C5-06A0-D540-AF5D-2DE69CC82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B8464-F4F8-F342-8388-9FCD4BBA2275}" type="slidenum">
              <a:rPr lang="en-FR" smtClean="0"/>
              <a:t>52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21191615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536B1-06FD-ED4B-B80A-9120235C2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7522"/>
            <a:ext cx="10515600" cy="536944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References</a:t>
            </a:r>
            <a:endParaRPr lang="en-FR" sz="2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fr-F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Brems, </a:t>
            </a:r>
            <a:r>
              <a:rPr lang="fr-FR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Lieselotte</a:t>
            </a:r>
            <a:r>
              <a:rPr lang="fr-F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2011. </a:t>
            </a:r>
            <a:r>
              <a:rPr lang="fr-FR" sz="22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Layering</a:t>
            </a:r>
            <a:r>
              <a:rPr lang="fr-FR" sz="22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Size and Type</a:t>
            </a:r>
            <a:r>
              <a:rPr lang="fr-F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r-FR" sz="22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Noun Constructions in English. </a:t>
            </a:r>
            <a:r>
              <a:rPr lang="fr-F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Berlin: de Gruyter Mouton.</a:t>
            </a:r>
          </a:p>
          <a:p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Coussé, Evie, Peter Andersson and Joel </a:t>
            </a:r>
            <a:r>
              <a:rPr lang="en-US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Olofsson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eds. 2018. </a:t>
            </a:r>
            <a:r>
              <a:rPr lang="fr-FR" sz="22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Grammaticalization </a:t>
            </a:r>
            <a:r>
              <a:rPr lang="fr-FR" sz="22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Meets</a:t>
            </a:r>
            <a:r>
              <a:rPr lang="fr-FR" sz="22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Construction </a:t>
            </a:r>
            <a:r>
              <a:rPr lang="fr-FR" sz="22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Grammar</a:t>
            </a:r>
            <a:r>
              <a:rPr lang="fr-F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Amsterdam: Benjamins.</a:t>
            </a:r>
            <a:endParaRPr lang="en-FR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fr-FR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Croft</a:t>
            </a:r>
            <a:r>
              <a:rPr lang="fr-F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William. 2001. </a:t>
            </a:r>
            <a:r>
              <a:rPr lang="fr-FR" sz="22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Radical Construction </a:t>
            </a:r>
            <a:r>
              <a:rPr lang="fr-FR" sz="22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Grammar</a:t>
            </a:r>
            <a:r>
              <a:rPr lang="fr-FR" sz="22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fr-FR" sz="22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Syntactic</a:t>
            </a:r>
            <a:r>
              <a:rPr lang="fr-FR" sz="22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Theory in </a:t>
            </a:r>
            <a:r>
              <a:rPr lang="fr-FR" sz="22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Typological</a:t>
            </a:r>
            <a:r>
              <a:rPr lang="fr-FR" sz="22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Perspective.</a:t>
            </a:r>
            <a:r>
              <a:rPr lang="fr-F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Oxford: Oxford </a:t>
            </a:r>
            <a:r>
              <a:rPr lang="fr-FR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University</a:t>
            </a:r>
            <a:r>
              <a:rPr lang="fr-F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r-FR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Press</a:t>
            </a:r>
            <a:r>
              <a:rPr lang="fr-F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n-FR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Diessel, Holger. </a:t>
            </a:r>
            <a:r>
              <a:rPr lang="en-F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2019. </a:t>
            </a:r>
            <a:r>
              <a:rPr lang="en-US" sz="22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Grammar Network: How Linguistic Structure is Shaped by Language Use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Cambridge: Cambridge University Press.</a:t>
            </a:r>
            <a:endParaRPr lang="en-FR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F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Fraser, Bruce. 1996. Pragmatic markers. </a:t>
            </a:r>
            <a:r>
              <a:rPr lang="en-FR" sz="22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Pragmatics</a:t>
            </a:r>
            <a:r>
              <a:rPr lang="en-F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6: 167-190.</a:t>
            </a:r>
          </a:p>
          <a:p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Goldberg, Adele E. 1995. </a:t>
            </a:r>
            <a:r>
              <a:rPr lang="en-FR" sz="22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Constructions: A Construction Grammar Approach to Argument Structure.</a:t>
            </a:r>
            <a:r>
              <a:rPr lang="en-F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Chicago: University of Chicago Press.</a:t>
            </a:r>
          </a:p>
          <a:p>
            <a:r>
              <a:rPr lang="en-F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Goldberg, Adele E. 2006. </a:t>
            </a:r>
            <a:r>
              <a:rPr lang="en-FR" sz="22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Constructions at Work: The Nature of Generalization in Language</a:t>
            </a:r>
            <a:r>
              <a:rPr lang="en-F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Oxford: Oxford University Press.</a:t>
            </a:r>
          </a:p>
          <a:p>
            <a:r>
              <a:rPr lang="fr-F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Haspelmath, Martin. 1999. </a:t>
            </a:r>
            <a:r>
              <a:rPr lang="fr-FR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Why</a:t>
            </a:r>
            <a:r>
              <a:rPr lang="fr-F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r-FR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is</a:t>
            </a:r>
            <a:r>
              <a:rPr lang="fr-F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grammaticalization </a:t>
            </a:r>
            <a:r>
              <a:rPr lang="fr-FR" sz="22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irreversible</a:t>
            </a:r>
            <a:r>
              <a:rPr lang="fr-F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? </a:t>
            </a:r>
            <a:r>
              <a:rPr lang="fr-FR" sz="22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Linguistics</a:t>
            </a:r>
            <a:r>
              <a:rPr lang="fr-FR" sz="22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r-F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37: 1043-1068.</a:t>
            </a:r>
            <a:endParaRPr lang="en-FR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FR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F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5F23F5-E607-0B4B-8C79-1E2E6457F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63B77A-6BAC-924D-9F8E-01856A7E7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3594-6935-5F46-A21F-2769400D4B4F}" type="slidenum">
              <a:rPr lang="en-FR" smtClean="0"/>
              <a:t>53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64982047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63D4B-2107-4242-9A59-92152DD7D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6089"/>
            <a:ext cx="10515600" cy="5860874"/>
          </a:xfrm>
        </p:spPr>
        <p:txBody>
          <a:bodyPr>
            <a:normAutofit fontScale="55000" lnSpcReduction="20000"/>
          </a:bodyPr>
          <a:lstStyle/>
          <a:p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Heine, Bernd. 2019. Some observations on the dualistic nature of discourse processing. </a:t>
            </a:r>
            <a:r>
              <a:rPr lang="en-US" sz="3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Folia </a:t>
            </a:r>
            <a:r>
              <a:rPr lang="en-US" sz="36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Linguistica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53(2): 411-442.</a:t>
            </a:r>
            <a:endParaRPr lang="en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Heine, Bernd, Ulrike Claudi &amp;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Friederike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Hünnemeyer. 1991. </a:t>
            </a:r>
            <a:r>
              <a:rPr lang="en-US" sz="3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Grammaticalization: A Conceptual Framework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fr-FR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Chicago: </a:t>
            </a:r>
            <a:r>
              <a:rPr lang="fr-FR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University</a:t>
            </a:r>
            <a:r>
              <a:rPr lang="fr-FR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Chicago </a:t>
            </a:r>
            <a:r>
              <a:rPr lang="fr-FR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Press</a:t>
            </a:r>
            <a:r>
              <a:rPr lang="fr-FR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n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Heine, Bernd, Gunther Kaltenböck, Tania Kuteva &amp; Haiping Long. 2017. Cooptation as a discourse strategy. </a:t>
            </a:r>
            <a:r>
              <a:rPr lang="en-US" sz="3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Linguistics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55(4): 813-855. 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DOI: 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https://doi.org/10.1515/ling-2017-0012</a:t>
            </a:r>
            <a:endParaRPr lang="en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FR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Hilpert, Martin. 2013. </a:t>
            </a:r>
            <a:r>
              <a:rPr lang="en-FR" sz="3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Constructional Change in English: Developments in Allomorphy, Word-Formation and Syntax</a:t>
            </a:r>
            <a:r>
              <a:rPr lang="en-FR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Cambridge: Cambridge University Press.</a:t>
            </a:r>
          </a:p>
          <a:p>
            <a:r>
              <a:rPr lang="fr-FR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Himmelmann, Nikolaus P. 2004. </a:t>
            </a:r>
            <a:r>
              <a:rPr lang="fr-FR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Lexicalization</a:t>
            </a:r>
            <a:r>
              <a:rPr lang="fr-FR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and </a:t>
            </a:r>
            <a:r>
              <a:rPr lang="fr-FR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grammaticization</a:t>
            </a:r>
            <a:r>
              <a:rPr lang="fr-FR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Opposite or orthogonal? In Walter Bisang, Nikolaus P. Himmelmann &amp; </a:t>
            </a:r>
            <a:r>
              <a:rPr lang="fr-FR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Björn</a:t>
            </a:r>
            <a:r>
              <a:rPr lang="fr-FR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Wiemer, eds., </a:t>
            </a:r>
            <a:r>
              <a:rPr lang="fr-FR" sz="36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What</a:t>
            </a:r>
            <a:r>
              <a:rPr lang="fr-FR" sz="3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r-FR" sz="36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Makes</a:t>
            </a:r>
            <a:r>
              <a:rPr lang="fr-FR" sz="3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Grammaticalization - A Look </a:t>
            </a:r>
            <a:r>
              <a:rPr lang="fr-FR" sz="36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from</a:t>
            </a:r>
            <a:r>
              <a:rPr lang="fr-FR" sz="3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r-FR" sz="36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its</a:t>
            </a:r>
            <a:r>
              <a:rPr lang="fr-FR" sz="3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r-FR" sz="36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Fringes</a:t>
            </a:r>
            <a:r>
              <a:rPr lang="fr-FR" sz="3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and </a:t>
            </a:r>
            <a:r>
              <a:rPr lang="fr-FR" sz="36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its</a:t>
            </a:r>
            <a:r>
              <a:rPr lang="fr-FR" sz="3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Components, </a:t>
            </a:r>
            <a:r>
              <a:rPr lang="fr-FR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21-42</a:t>
            </a:r>
            <a:r>
              <a:rPr lang="fr-FR" sz="3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fr-FR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Berlin: Mouton de Gruyter.</a:t>
            </a:r>
            <a:endParaRPr lang="en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fr-FR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Lakoff, George and Mark Johnson. 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2003[1980]. </a:t>
            </a:r>
            <a:r>
              <a:rPr lang="en-US" sz="3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Metaphors we Live by. 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Chicago: Chicago University Press, 2</a:t>
            </a:r>
            <a:r>
              <a:rPr lang="en-US" sz="3600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nd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edn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r>
              <a:rPr lang="fr-FR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Langacker, Ronald W. 1977. </a:t>
            </a:r>
            <a:r>
              <a:rPr lang="fr-FR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Syntactic</a:t>
            </a:r>
            <a:r>
              <a:rPr lang="fr-FR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r-FR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reanalysis</a:t>
            </a:r>
            <a:r>
              <a:rPr lang="fr-FR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In Charles N. Li, </a:t>
            </a:r>
            <a:r>
              <a:rPr lang="fr-FR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ed</a:t>
            </a:r>
            <a:r>
              <a:rPr lang="fr-FR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., </a:t>
            </a:r>
            <a:r>
              <a:rPr lang="fr-FR" sz="36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Mechanisms</a:t>
            </a:r>
            <a:r>
              <a:rPr lang="fr-FR" sz="3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</a:t>
            </a:r>
            <a:r>
              <a:rPr lang="fr-FR" sz="36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Syntactic</a:t>
            </a:r>
            <a:r>
              <a:rPr lang="fr-FR" sz="3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Change</a:t>
            </a:r>
            <a:r>
              <a:rPr lang="fr-FR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57-139. Austin: </a:t>
            </a:r>
            <a:r>
              <a:rPr lang="fr-FR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University</a:t>
            </a:r>
            <a:r>
              <a:rPr lang="fr-FR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of Texas </a:t>
            </a:r>
            <a:r>
              <a:rPr lang="fr-FR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Press</a:t>
            </a:r>
            <a:r>
              <a:rPr lang="fr-FR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n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FR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Langacker, Ronald W. 1987. </a:t>
            </a:r>
            <a:r>
              <a:rPr lang="en-FR" sz="3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Foundations of Cognitive Grammar, Vol. I: Theoretical Prerequisites. </a:t>
            </a:r>
            <a:r>
              <a:rPr lang="en-FR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Stanford: Stanford University Press.</a:t>
            </a:r>
          </a:p>
          <a:p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Langacker, Ronald W. 1988. A usage-based model. In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Brygida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Rudzka-Ostyn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ed., </a:t>
            </a:r>
            <a:r>
              <a:rPr lang="en-US" sz="36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Topics in Cognitive Linguistics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127-161. Amsterdam: Benjamins.</a:t>
            </a:r>
            <a:endParaRPr lang="en-FR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F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579BB0-35B1-2E47-B435-73EEC148E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1F15AE-35EB-D54B-A998-456E618D9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3594-6935-5F46-A21F-2769400D4B4F}" type="slidenum">
              <a:rPr lang="en-FR" smtClean="0"/>
              <a:t>54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25529774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F4DED-12C6-A74E-8D2A-BD32B89FDE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4089"/>
            <a:ext cx="10515600" cy="5352874"/>
          </a:xfrm>
        </p:spPr>
        <p:txBody>
          <a:bodyPr>
            <a:normAutofit/>
          </a:bodyPr>
          <a:lstStyle/>
          <a:p>
            <a:r>
              <a:rPr lang="fr-F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Lehmann, Christian. 2015[1995]. </a:t>
            </a:r>
            <a:r>
              <a:rPr lang="fr-FR" sz="20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Thoughts</a:t>
            </a:r>
            <a:r>
              <a:rPr lang="fr-FR" sz="20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on Grammaticalization.</a:t>
            </a:r>
            <a:r>
              <a:rPr lang="fr-F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Berlin: </a:t>
            </a:r>
            <a:r>
              <a:rPr lang="fr-FR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Language</a:t>
            </a:r>
            <a:r>
              <a:rPr lang="fr-F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Science </a:t>
            </a:r>
            <a:r>
              <a:rPr lang="fr-FR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Press</a:t>
            </a:r>
            <a:r>
              <a:rPr lang="fr-F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3</a:t>
            </a:r>
            <a:r>
              <a:rPr lang="fr-FR" sz="2000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rd</a:t>
            </a:r>
            <a:r>
              <a:rPr lang="fr-F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r-FR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rev</a:t>
            </a:r>
            <a:r>
              <a:rPr lang="fr-F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r>
              <a:rPr lang="fr-FR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ed</a:t>
            </a:r>
            <a:r>
              <a:rPr lang="fr-F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  <a:endParaRPr lang="en-FR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Sommerer, Lotte &amp; Elena Smirnova, eds. 2020. </a:t>
            </a:r>
            <a:r>
              <a:rPr lang="en-US" sz="20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Nodes and Networks in Diachronic Construction Grammar, 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213-242. Amsterdam: Benjamins.</a:t>
            </a:r>
          </a:p>
          <a:p>
            <a:r>
              <a:rPr lang="fr-F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Sweetser, Eve E. 1988. Grammaticalization and </a:t>
            </a:r>
            <a:r>
              <a:rPr lang="fr-FR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semantic</a:t>
            </a:r>
            <a:r>
              <a:rPr lang="fr-F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r-FR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bleaching</a:t>
            </a:r>
            <a:r>
              <a:rPr lang="fr-F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In Shelley Axmaker, Annie Jaisser &amp; Helen Singmaster, eds., </a:t>
            </a:r>
            <a:r>
              <a:rPr lang="fr-FR" sz="20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Berkeley </a:t>
            </a:r>
            <a:r>
              <a:rPr lang="fr-FR" sz="20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Linguistics</a:t>
            </a:r>
            <a:r>
              <a:rPr lang="fr-FR" sz="20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Society 14: General Session and Parasession on Grammaticalization</a:t>
            </a:r>
            <a:r>
              <a:rPr lang="fr-F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389-405. Berkeley, CA: Berkeley </a:t>
            </a:r>
            <a:r>
              <a:rPr lang="fr-FR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Linguistics</a:t>
            </a:r>
            <a:r>
              <a:rPr lang="fr-F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Society.</a:t>
            </a:r>
          </a:p>
          <a:p>
            <a:r>
              <a:rPr lang="fr-F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Traugott, Elizabeth Closs &amp; Graeme Trousdale. 2013. </a:t>
            </a:r>
            <a:r>
              <a:rPr lang="fr-FR" sz="20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Constructionalization and </a:t>
            </a:r>
            <a:r>
              <a:rPr lang="fr-FR" sz="20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Constructional</a:t>
            </a:r>
            <a:r>
              <a:rPr lang="fr-FR" sz="20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Changes. </a:t>
            </a:r>
            <a:r>
              <a:rPr lang="fr-F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Oxford: Oxford </a:t>
            </a:r>
            <a:r>
              <a:rPr lang="fr-FR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University</a:t>
            </a:r>
            <a:r>
              <a:rPr lang="fr-F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r-FR" sz="20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Press</a:t>
            </a:r>
            <a:r>
              <a:rPr lang="fr-F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n-FR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FR" dirty="0">
              <a:solidFill>
                <a:srgbClr val="002060"/>
              </a:solidFill>
            </a:endParaRPr>
          </a:p>
          <a:p>
            <a:endParaRPr lang="en-F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B829DA-E844-4C48-9115-18A06D45E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432453-F471-A84E-BE0B-A7014E170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3594-6935-5F46-A21F-2769400D4B4F}" type="slidenum">
              <a:rPr lang="en-FR" smtClean="0"/>
              <a:t>55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4072130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8A978-CEBC-F541-8271-DCB083733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FR" sz="4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BD1CE-7AFC-9446-A2FE-054A87F63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•  It is hard to capture such links between Cxns, especially schemas,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 in 2-dimensional space on a desk-top.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• To date most networks represented in CxG terms are taxonomic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</a:t>
            </a:r>
            <a:r>
              <a:rPr lang="en-F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“inheritance network” hierarchies such as:</a:t>
            </a:r>
          </a:p>
          <a:p>
            <a:endParaRPr lang="en-F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8B4277-A6C2-8249-B8F8-781047BA7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2EF716-9311-2748-BC80-67C182874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3594-6935-5F46-A21F-2769400D4B4F}" type="slidenum">
              <a:rPr lang="en-FR" smtClean="0"/>
              <a:t>6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4155482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13E9F-BBC6-0549-9AC5-E4383C4DA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2312"/>
          </a:xfrm>
        </p:spPr>
        <p:txBody>
          <a:bodyPr>
            <a:normAutofit/>
          </a:bodyPr>
          <a:lstStyle/>
          <a:p>
            <a:pPr algn="ctr"/>
            <a:r>
              <a:rPr lang="en-FR" sz="4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Networks</a:t>
            </a:r>
            <a:endParaRPr lang="en-F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770E5-488E-5C44-8725-4E8D2350B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7438"/>
            <a:ext cx="10515600" cy="4959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FR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FR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schema</a:t>
            </a:r>
          </a:p>
          <a:p>
            <a:pPr marL="0" indent="0">
              <a:buNone/>
            </a:pPr>
            <a:endParaRPr lang="en-FR" sz="2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FR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		 subschema		     subschema</a:t>
            </a:r>
          </a:p>
          <a:p>
            <a:pPr marL="0" indent="0">
              <a:buNone/>
            </a:pPr>
            <a:endParaRPr lang="en-FR" sz="24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FR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microCxn	 microCxn  	microCxn     microCxn</a:t>
            </a:r>
          </a:p>
          <a:p>
            <a:pPr marL="0" indent="0">
              <a:buNone/>
            </a:pPr>
            <a:r>
              <a:rPr lang="en-FR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Figure 1. Abstract inheritance hierarchy</a:t>
            </a:r>
          </a:p>
          <a:p>
            <a:pPr marL="0" indent="0">
              <a:buNone/>
            </a:pPr>
            <a:endParaRPr lang="en-FR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 Inheritance network hierarchies like this model increasing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levels of abstractness (start at the bottom, not the top!). </a:t>
            </a:r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BF396658-9DAE-3A40-80B8-47D8205CC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ABB9F8CA-8869-E043-A2EB-FC6CED02D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3594-6935-5F46-A21F-2769400D4B4F}" type="slidenum">
              <a:rPr lang="en-FR" smtClean="0"/>
              <a:t>7</a:t>
            </a:fld>
            <a:endParaRPr lang="en-FR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933F4A5-FBB5-694F-BCEB-3A9D642C072A}"/>
              </a:ext>
            </a:extLst>
          </p:cNvPr>
          <p:cNvCxnSpPr/>
          <p:nvPr/>
        </p:nvCxnSpPr>
        <p:spPr>
          <a:xfrm>
            <a:off x="3530593" y="1949805"/>
            <a:ext cx="0" cy="259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6624CBC-CA56-B047-BAC6-1CCB4CD8EE70}"/>
              </a:ext>
            </a:extLst>
          </p:cNvPr>
          <p:cNvCxnSpPr/>
          <p:nvPr/>
        </p:nvCxnSpPr>
        <p:spPr>
          <a:xfrm>
            <a:off x="6730640" y="1949805"/>
            <a:ext cx="0" cy="270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FB010E3-EE9A-9047-84E5-E9CBCE739DB2}"/>
              </a:ext>
            </a:extLst>
          </p:cNvPr>
          <p:cNvCxnSpPr/>
          <p:nvPr/>
        </p:nvCxnSpPr>
        <p:spPr>
          <a:xfrm>
            <a:off x="4955288" y="1543050"/>
            <a:ext cx="0" cy="4067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422873F-642B-D949-B2BC-604249E766BB}"/>
              </a:ext>
            </a:extLst>
          </p:cNvPr>
          <p:cNvCxnSpPr/>
          <p:nvPr/>
        </p:nvCxnSpPr>
        <p:spPr>
          <a:xfrm>
            <a:off x="3530593" y="2457450"/>
            <a:ext cx="0" cy="514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D409573-5A8E-C642-92D7-23F1D61AEA7B}"/>
              </a:ext>
            </a:extLst>
          </p:cNvPr>
          <p:cNvCxnSpPr/>
          <p:nvPr/>
        </p:nvCxnSpPr>
        <p:spPr>
          <a:xfrm>
            <a:off x="1952625" y="2971800"/>
            <a:ext cx="2514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21E6E15-5560-D94F-9D94-B128FFA7671F}"/>
              </a:ext>
            </a:extLst>
          </p:cNvPr>
          <p:cNvCxnSpPr/>
          <p:nvPr/>
        </p:nvCxnSpPr>
        <p:spPr>
          <a:xfrm>
            <a:off x="5757863" y="2971800"/>
            <a:ext cx="22002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1D5576E-E534-A44B-AEDD-01B3E7FCB2D5}"/>
              </a:ext>
            </a:extLst>
          </p:cNvPr>
          <p:cNvCxnSpPr/>
          <p:nvPr/>
        </p:nvCxnSpPr>
        <p:spPr>
          <a:xfrm>
            <a:off x="6737170" y="2457450"/>
            <a:ext cx="0" cy="514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519E59C6-EAD0-684A-AA76-56F336919668}"/>
              </a:ext>
            </a:extLst>
          </p:cNvPr>
          <p:cNvCxnSpPr/>
          <p:nvPr/>
        </p:nvCxnSpPr>
        <p:spPr>
          <a:xfrm>
            <a:off x="5757863" y="2971800"/>
            <a:ext cx="0" cy="271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8E607FA-EAE7-E44C-9270-43D09ABB207E}"/>
              </a:ext>
            </a:extLst>
          </p:cNvPr>
          <p:cNvCxnSpPr/>
          <p:nvPr/>
        </p:nvCxnSpPr>
        <p:spPr>
          <a:xfrm>
            <a:off x="7958138" y="29718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9CD57B0-A39C-E64E-9590-068728FF0B55}"/>
              </a:ext>
            </a:extLst>
          </p:cNvPr>
          <p:cNvCxnSpPr/>
          <p:nvPr/>
        </p:nvCxnSpPr>
        <p:spPr>
          <a:xfrm>
            <a:off x="1952625" y="29718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ECABCE3-9AAD-F948-AE4B-4AAF399A342D}"/>
              </a:ext>
            </a:extLst>
          </p:cNvPr>
          <p:cNvCxnSpPr/>
          <p:nvPr/>
        </p:nvCxnSpPr>
        <p:spPr>
          <a:xfrm>
            <a:off x="4467225" y="2971800"/>
            <a:ext cx="0" cy="271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77CFD0E-7084-3C49-A4C1-0C18496750E7}"/>
              </a:ext>
            </a:extLst>
          </p:cNvPr>
          <p:cNvCxnSpPr/>
          <p:nvPr/>
        </p:nvCxnSpPr>
        <p:spPr>
          <a:xfrm>
            <a:off x="3530593" y="1949805"/>
            <a:ext cx="32065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0174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7BCE9-586E-3342-B4B0-CE51A2196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0947"/>
            <a:ext cx="10515600" cy="1102431"/>
          </a:xfrm>
        </p:spPr>
        <p:txBody>
          <a:bodyPr/>
          <a:lstStyle/>
          <a:p>
            <a:pPr algn="ctr"/>
            <a:r>
              <a:rPr lang="en-FR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Networks</a:t>
            </a:r>
            <a:endParaRPr lang="en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4BBD4-4F9B-8841-87A2-E732F4C28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5290"/>
            <a:ext cx="10515600" cy="4821060"/>
          </a:xfrm>
        </p:spPr>
        <p:txBody>
          <a:bodyPr>
            <a:noAutofit/>
          </a:bodyPr>
          <a:lstStyle/>
          <a:p>
            <a:r>
              <a:rPr lang="en-FR" dirty="0">
                <a:solidFill>
                  <a:srgbClr val="002060"/>
                </a:solidFill>
              </a:rPr>
              <a:t>There is no absolute number of levels.</a:t>
            </a:r>
          </a:p>
          <a:p>
            <a:r>
              <a:rPr lang="en-FR" dirty="0">
                <a:solidFill>
                  <a:srgbClr val="002060"/>
                </a:solidFill>
              </a:rPr>
              <a:t>That is why I no longer use my original distinction between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micro-, meso-, and macro-levels. 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• Abstractness of hierarchies depends on 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- what domain the researcher is studying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- what view the researcher has of the cognitive commitment—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  does one want to say that speakers have made the generalizations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  that the levels capture and in some sense store the generalizations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  as well as the micro-Cxns in the constructicon?</a:t>
            </a:r>
          </a:p>
          <a:p>
            <a:pPr marL="0" indent="0">
              <a:buNone/>
            </a:pPr>
            <a:r>
              <a:rPr lang="en-FR" dirty="0"/>
              <a:t>    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6986C7-5851-FE42-97BF-18B6839B3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8AD0FE-5A62-4E4B-ACEA-FC96A8499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3594-6935-5F46-A21F-2769400D4B4F}" type="slidenum">
              <a:rPr lang="en-FR" smtClean="0"/>
              <a:t>8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580664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F7A92-273C-684B-9155-A3BFEA8EB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5013"/>
          </a:xfrm>
        </p:spPr>
        <p:txBody>
          <a:bodyPr>
            <a:normAutofit/>
          </a:bodyPr>
          <a:lstStyle/>
          <a:p>
            <a:pPr algn="ctr"/>
            <a:r>
              <a:rPr lang="en-FR" sz="40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network of Connectors</a:t>
            </a:r>
            <a:endParaRPr lang="en-FR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EA3001-47E0-054E-898F-2B1FDBB6A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5888"/>
            <a:ext cx="10515600" cy="4791075"/>
          </a:xfrm>
        </p:spPr>
        <p:txBody>
          <a:bodyPr>
            <a:normAutofit lnSpcReduction="10000"/>
          </a:bodyPr>
          <a:lstStyle/>
          <a:p>
            <a:r>
              <a:rPr lang="en-FR" dirty="0">
                <a:solidFill>
                  <a:srgbClr val="002060"/>
                </a:solidFill>
              </a:rPr>
              <a:t>A question I want to raise today is how one might visualize a network of Connectors that are DSMs of the types we have discussed.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• The Connector.Cxn generalizes over the four types of DSM that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Fraser (1996 and elsewhere) posits: elaborative, contrastive,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inferential, and digressive (Lecture 4a). (Fraser would include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digressives under topic-changers).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• These in turn license both monofunctional DSMs and multifunctional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DMs, e.g.  Elaborative.Cxn licences </a:t>
            </a:r>
            <a:r>
              <a:rPr lang="en-FR" i="1" dirty="0">
                <a:solidFill>
                  <a:srgbClr val="002060"/>
                </a:solidFill>
              </a:rPr>
              <a:t>also, further, moroever </a:t>
            </a:r>
            <a:r>
              <a:rPr lang="en-FR" dirty="0">
                <a:solidFill>
                  <a:srgbClr val="002060"/>
                </a:solidFill>
              </a:rPr>
              <a:t>and the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   DM </a:t>
            </a:r>
            <a:r>
              <a:rPr lang="en-FR" i="1" dirty="0">
                <a:solidFill>
                  <a:srgbClr val="002060"/>
                </a:solidFill>
              </a:rPr>
              <a:t>and</a:t>
            </a:r>
            <a:r>
              <a:rPr lang="en-FR" dirty="0">
                <a:solidFill>
                  <a:srgbClr val="002060"/>
                </a:solidFill>
              </a:rPr>
              <a:t>. </a:t>
            </a:r>
          </a:p>
          <a:p>
            <a:pPr marL="0" indent="0">
              <a:buNone/>
            </a:pPr>
            <a:r>
              <a:rPr lang="en-FR" dirty="0">
                <a:solidFill>
                  <a:srgbClr val="002060"/>
                </a:solidFill>
              </a:rPr>
              <a:t>• Figure 2 models these relationships in a taxonomic network. </a:t>
            </a:r>
          </a:p>
          <a:p>
            <a:pPr marL="0" indent="0">
              <a:buNone/>
            </a:pPr>
            <a:endParaRPr lang="en-FR" dirty="0">
              <a:solidFill>
                <a:srgbClr val="00206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484943-3CFD-C846-8BB4-85D4CA547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4F67CE-12F2-5244-8E9A-9A7023F40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13594-6935-5F46-A21F-2769400D4B4F}" type="slidenum">
              <a:rPr lang="en-FR" smtClean="0"/>
              <a:t>9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931190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1425</TotalTime>
  <Words>4730</Words>
  <Application>Microsoft Macintosh PowerPoint</Application>
  <PresentationFormat>Widescreen</PresentationFormat>
  <Paragraphs>550</Paragraphs>
  <Slides>55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60" baseType="lpstr">
      <vt:lpstr>Algerian</vt:lpstr>
      <vt:lpstr>Arial</vt:lpstr>
      <vt:lpstr>Calibri</vt:lpstr>
      <vt:lpstr>Calibri Light</vt:lpstr>
      <vt:lpstr>Office Theme</vt:lpstr>
      <vt:lpstr>Putting pragmatics into  Construction Grammar:  The development of Discourse structuring Markers in English</vt:lpstr>
      <vt:lpstr> Outline </vt:lpstr>
      <vt:lpstr>Networks</vt:lpstr>
      <vt:lpstr>Networks and “constructional space”</vt:lpstr>
      <vt:lpstr>Networks</vt:lpstr>
      <vt:lpstr>Networks</vt:lpstr>
      <vt:lpstr>Networks</vt:lpstr>
      <vt:lpstr>Networks</vt:lpstr>
      <vt:lpstr>A network of Connectors</vt:lpstr>
      <vt:lpstr>PowerPoint Presentation</vt:lpstr>
      <vt:lpstr>A network of Connectors</vt:lpstr>
      <vt:lpstr>A network of Connectors</vt:lpstr>
      <vt:lpstr>A network of DSMs</vt:lpstr>
      <vt:lpstr>Networks and “constructional space”</vt:lpstr>
      <vt:lpstr>Networks and “constructional space”</vt:lpstr>
      <vt:lpstr>Networks and “constructional space”</vt:lpstr>
      <vt:lpstr>Networks and “constructional space”</vt:lpstr>
      <vt:lpstr>Networks and “constructional space”</vt:lpstr>
      <vt:lpstr>Networks and “constructional space”</vt:lpstr>
      <vt:lpstr>Networks and “constructional space”</vt:lpstr>
      <vt:lpstr>Networks and “constructional space”</vt:lpstr>
      <vt:lpstr>Networks and “constructional space”</vt:lpstr>
      <vt:lpstr>Networks and “constructional space”</vt:lpstr>
      <vt:lpstr>PowerPoint Presentation</vt:lpstr>
      <vt:lpstr>Summary</vt:lpstr>
      <vt:lpstr>10B.  WRAPUP </vt:lpstr>
      <vt:lpstr>Introduction</vt:lpstr>
      <vt:lpstr> Lecture 1</vt:lpstr>
      <vt:lpstr>PowerPoint Presentation</vt:lpstr>
      <vt:lpstr> Lecture 1</vt:lpstr>
      <vt:lpstr> Lecture 2</vt:lpstr>
      <vt:lpstr> Lecture 2</vt:lpstr>
      <vt:lpstr> Lecture 2</vt:lpstr>
      <vt:lpstr> Lecture 3</vt:lpstr>
      <vt:lpstr> Lecture 3</vt:lpstr>
      <vt:lpstr> Lecture 3</vt:lpstr>
      <vt:lpstr> Lecture 4</vt:lpstr>
      <vt:lpstr> Lecture 4</vt:lpstr>
      <vt:lpstr> Lecture 4</vt:lpstr>
      <vt:lpstr> Lecture 4</vt:lpstr>
      <vt:lpstr> Lecture 4</vt:lpstr>
      <vt:lpstr> Lecture 5</vt:lpstr>
      <vt:lpstr> Lecture 5</vt:lpstr>
      <vt:lpstr> Lecture 5</vt:lpstr>
      <vt:lpstr> Lecture 6</vt:lpstr>
      <vt:lpstr>Lecture 7</vt:lpstr>
      <vt:lpstr> Lecture 8</vt:lpstr>
      <vt:lpstr> Lecture 8</vt:lpstr>
      <vt:lpstr> Lecture 9</vt:lpstr>
      <vt:lpstr> Lecture 9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Putting pragmatics into  Construction Grammar:  The development of Discourse structuring Markers in English</dc:title>
  <dc:creator>Elizabeth Traugott</dc:creator>
  <cp:lastModifiedBy>Elizabeth Traugott</cp:lastModifiedBy>
  <cp:revision>265</cp:revision>
  <cp:lastPrinted>2021-05-19T17:34:37Z</cp:lastPrinted>
  <dcterms:created xsi:type="dcterms:W3CDTF">2021-03-31T03:21:50Z</dcterms:created>
  <dcterms:modified xsi:type="dcterms:W3CDTF">2021-05-20T22:24:37Z</dcterms:modified>
</cp:coreProperties>
</file>